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notesSlides/notesSlide1.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emf" ContentType="image/x-emf"/>
  <Default Extension="wmf" ContentType="image/x-wmf"/>
  <Default Extension="rels" ContentType="application/vnd.openxmlformats-package.relationships+xml"/>
  <Default Extension="xml" ContentType="application/xml"/>
  <Override PartName="/ppt/presentation.xml" ContentType="application/vnd.ms-powerpoint.presentation.macroEnabled.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56" r:id="rId2"/>
    <p:sldId id="257" r:id="rId3"/>
    <p:sldId id="261" r:id="rId4"/>
    <p:sldId id="258" r:id="rId5"/>
    <p:sldId id="289" r:id="rId6"/>
    <p:sldId id="291" r:id="rId7"/>
    <p:sldId id="292" r:id="rId8"/>
    <p:sldId id="290" r:id="rId9"/>
    <p:sldId id="293" r:id="rId10"/>
    <p:sldId id="294" r:id="rId11"/>
    <p:sldId id="286" r:id="rId12"/>
    <p:sldId id="283" r:id="rId13"/>
    <p:sldId id="285" r:id="rId14"/>
    <p:sldId id="287" r:id="rId15"/>
    <p:sldId id="288" r:id="rId16"/>
    <p:sldId id="281" r:id="rId17"/>
    <p:sldId id="282" r:id="rId18"/>
    <p:sldId id="262" r:id="rId19"/>
    <p:sldId id="278" r:id="rId20"/>
    <p:sldId id="263" r:id="rId21"/>
  </p:sldIdLst>
  <p:sldSz cx="9144000" cy="6858000" type="screen4x3"/>
  <p:notesSz cx="6797675" cy="9928225"/>
  <p:defaultTextStyle>
    <a:defPPr>
      <a:defRPr lang="it-IT"/>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FF"/>
    <a:srgbClr val="0000FF"/>
    <a:srgbClr val="CC9900"/>
    <a:srgbClr val="FF9933"/>
    <a:srgbClr val="FFCC66"/>
    <a:srgbClr val="FF33CC"/>
  </p:clrMru>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100" d="100"/>
          <a:sy n="100" d="100"/>
        </p:scale>
        <p:origin x="-1860" y="-270"/>
      </p:cViewPr>
      <p:guideLst>
        <p:guide orient="horz" pos="216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46400" cy="496888"/>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it-IT"/>
          </a:p>
        </p:txBody>
      </p:sp>
      <p:sp>
        <p:nvSpPr>
          <p:cNvPr id="3" name="Segnaposto data 2"/>
          <p:cNvSpPr>
            <a:spLocks noGrp="1"/>
          </p:cNvSpPr>
          <p:nvPr>
            <p:ph type="dt" idx="1"/>
          </p:nvPr>
        </p:nvSpPr>
        <p:spPr>
          <a:xfrm>
            <a:off x="3849688" y="0"/>
            <a:ext cx="2946400" cy="496888"/>
          </a:xfrm>
          <a:prstGeom prst="rect">
            <a:avLst/>
          </a:prstGeom>
        </p:spPr>
        <p:txBody>
          <a:bodyPr vert="horz" lIns="91440" tIns="45720" rIns="91440" bIns="45720" rtlCol="0"/>
          <a:lstStyle>
            <a:lvl1pPr algn="r" fontAlgn="auto">
              <a:spcBef>
                <a:spcPts val="0"/>
              </a:spcBef>
              <a:spcAft>
                <a:spcPts val="0"/>
              </a:spcAft>
              <a:defRPr sz="1200" smtClean="0">
                <a:latin typeface="+mn-lt"/>
              </a:defRPr>
            </a:lvl1pPr>
          </a:lstStyle>
          <a:p>
            <a:pPr>
              <a:defRPr/>
            </a:pPr>
            <a:fld id="{81604A1E-3C92-4857-BC5C-D79154204B89}" type="datetimeFigureOut">
              <a:rPr lang="it-IT"/>
              <a:pPr>
                <a:defRPr/>
              </a:pPr>
              <a:t>30/03/2015</a:t>
            </a:fld>
            <a:endParaRPr lang="it-IT"/>
          </a:p>
        </p:txBody>
      </p:sp>
      <p:sp>
        <p:nvSpPr>
          <p:cNvPr id="4" name="Segnaposto immagine diapositiva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pPr lvl="0"/>
            <a:endParaRPr lang="it-IT" noProof="0"/>
          </a:p>
        </p:txBody>
      </p:sp>
      <p:sp>
        <p:nvSpPr>
          <p:cNvPr id="5" name="Segnaposto note 4"/>
          <p:cNvSpPr>
            <a:spLocks noGrp="1"/>
          </p:cNvSpPr>
          <p:nvPr>
            <p:ph type="body" sz="quarter" idx="3"/>
          </p:nvPr>
        </p:nvSpPr>
        <p:spPr>
          <a:xfrm>
            <a:off x="679450" y="4716463"/>
            <a:ext cx="5438775" cy="4467225"/>
          </a:xfrm>
          <a:prstGeom prst="rect">
            <a:avLst/>
          </a:prstGeom>
        </p:spPr>
        <p:txBody>
          <a:bodyPr vert="horz" lIns="91440" tIns="45720" rIns="91440" bIns="45720" rtlCol="0"/>
          <a:lstStyle/>
          <a:p>
            <a:pPr lvl="0"/>
            <a:r>
              <a:rPr lang="it-IT" noProof="0" smtClean="0"/>
              <a:t>Fare clic per modificare stili del testo dello schema</a:t>
            </a:r>
          </a:p>
          <a:p>
            <a:pPr lvl="1"/>
            <a:r>
              <a:rPr lang="it-IT" noProof="0" smtClean="0"/>
              <a:t>Secondo livello</a:t>
            </a:r>
          </a:p>
          <a:p>
            <a:pPr lvl="2"/>
            <a:r>
              <a:rPr lang="it-IT" noProof="0" smtClean="0"/>
              <a:t>Terzo livello</a:t>
            </a:r>
          </a:p>
          <a:p>
            <a:pPr lvl="3"/>
            <a:r>
              <a:rPr lang="it-IT" noProof="0" smtClean="0"/>
              <a:t>Quarto livello</a:t>
            </a:r>
          </a:p>
          <a:p>
            <a:pPr lvl="4"/>
            <a:r>
              <a:rPr lang="it-IT" noProof="0" smtClean="0"/>
              <a:t>Quinto livello</a:t>
            </a:r>
            <a:endParaRPr lang="it-IT" noProof="0"/>
          </a:p>
        </p:txBody>
      </p:sp>
      <p:sp>
        <p:nvSpPr>
          <p:cNvPr id="6" name="Segnaposto piè di pagina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it-IT"/>
          </a:p>
        </p:txBody>
      </p:sp>
      <p:sp>
        <p:nvSpPr>
          <p:cNvPr id="7" name="Segnaposto numero diapositiva 6"/>
          <p:cNvSpPr>
            <a:spLocks noGrp="1"/>
          </p:cNvSpPr>
          <p:nvPr>
            <p:ph type="sldNum" sz="quarter" idx="5"/>
          </p:nvPr>
        </p:nvSpPr>
        <p:spPr>
          <a:xfrm>
            <a:off x="3849688" y="9429750"/>
            <a:ext cx="2946400" cy="496888"/>
          </a:xfrm>
          <a:prstGeom prst="rect">
            <a:avLst/>
          </a:prstGeom>
        </p:spPr>
        <p:txBody>
          <a:bodyPr vert="horz" lIns="91440" tIns="45720" rIns="91440" bIns="45720" rtlCol="0" anchor="b"/>
          <a:lstStyle>
            <a:lvl1pPr algn="r" fontAlgn="auto">
              <a:spcBef>
                <a:spcPts val="0"/>
              </a:spcBef>
              <a:spcAft>
                <a:spcPts val="0"/>
              </a:spcAft>
              <a:defRPr sz="1200" smtClean="0">
                <a:latin typeface="+mn-lt"/>
              </a:defRPr>
            </a:lvl1pPr>
          </a:lstStyle>
          <a:p>
            <a:pPr>
              <a:defRPr/>
            </a:pPr>
            <a:fld id="{DA19C1D1-C501-432C-89D4-1029DA9A46C0}" type="slidenum">
              <a:rPr lang="it-IT"/>
              <a:pPr>
                <a:defRPr/>
              </a:pPr>
              <a:t>‹N›</a:t>
            </a:fld>
            <a:endParaRPr lang="it-IT"/>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egnaposto immagine diapositiva 1"/>
          <p:cNvSpPr>
            <a:spLocks noGrp="1" noRot="1" noChangeAspect="1"/>
          </p:cNvSpPr>
          <p:nvPr>
            <p:ph type="sldImg"/>
          </p:nvPr>
        </p:nvSpPr>
        <p:spPr bwMode="auto">
          <a:noFill/>
          <a:ln>
            <a:solidFill>
              <a:srgbClr val="000000"/>
            </a:solidFill>
            <a:miter lim="800000"/>
            <a:headEnd/>
            <a:tailEnd/>
          </a:ln>
        </p:spPr>
      </p:sp>
      <p:sp>
        <p:nvSpPr>
          <p:cNvPr id="34818" name="Segnaposto note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it-IT" smtClean="0"/>
          </a:p>
        </p:txBody>
      </p:sp>
      <p:sp>
        <p:nvSpPr>
          <p:cNvPr id="34819"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5C099AF-5DCF-4214-A3B1-48CA7D68F6E4}" type="slidenum">
              <a:rPr lang="it-IT"/>
              <a:pPr fontAlgn="base">
                <a:spcBef>
                  <a:spcPct val="0"/>
                </a:spcBef>
                <a:spcAft>
                  <a:spcPct val="0"/>
                </a:spcAft>
              </a:pPr>
              <a:t>18</a:t>
            </a:fld>
            <a:endParaRPr lang="it-IT"/>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E85F815F-8A6F-4FDB-BB76-2D8EFEB9636C}" type="datetimeFigureOut">
              <a:rPr lang="it-IT"/>
              <a:pPr>
                <a:defRPr/>
              </a:pPr>
              <a:t>30/03/2015</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37DA2FF6-5920-45A0-9FA1-1B0444647E87}" type="slidenum">
              <a:rPr lang="it-IT"/>
              <a:pPr>
                <a:defRPr/>
              </a:pPr>
              <a:t>‹N›</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0338D23A-3D6E-4E48-B08F-A767B246228E}" type="datetimeFigureOut">
              <a:rPr lang="it-IT"/>
              <a:pPr>
                <a:defRPr/>
              </a:pPr>
              <a:t>30/03/2015</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4A3E560A-E317-44F9-8BE6-88525E93903B}" type="slidenum">
              <a:rPr lang="it-IT"/>
              <a:pPr>
                <a:defRPr/>
              </a:pPr>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90290DEC-288F-46FF-95CB-5F8495EA06B8}" type="datetimeFigureOut">
              <a:rPr lang="it-IT"/>
              <a:pPr>
                <a:defRPr/>
              </a:pPr>
              <a:t>30/03/2015</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3D37BD9B-82E6-4C27-BE8D-E4959F95E497}" type="slidenum">
              <a:rPr lang="it-IT"/>
              <a:pPr>
                <a:defRPr/>
              </a:pPr>
              <a:t>‹N›</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B5FD8646-211B-46D2-8AC4-B20A231E63A5}" type="datetimeFigureOut">
              <a:rPr lang="it-IT"/>
              <a:pPr>
                <a:defRPr/>
              </a:pPr>
              <a:t>30/03/2015</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5B5CF225-E1B8-4A67-98E8-54B3B0B29B96}" type="slidenum">
              <a:rPr lang="it-IT"/>
              <a:pPr>
                <a:defRPr/>
              </a:pPr>
              <a:t>‹N›</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E7A47BCE-5B67-46B2-A1F2-9C4D57177B51}" type="datetimeFigureOut">
              <a:rPr lang="it-IT"/>
              <a:pPr>
                <a:defRPr/>
              </a:pPr>
              <a:t>30/03/2015</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149AC58A-C069-4E89-8CDA-F050A96B0B2C}" type="slidenum">
              <a:rPr lang="it-IT"/>
              <a:pPr>
                <a:defRPr/>
              </a:pPr>
              <a:t>‹N›</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A8949A18-D875-4C78-A319-7B816A93EC17}" type="datetimeFigureOut">
              <a:rPr lang="it-IT"/>
              <a:pPr>
                <a:defRPr/>
              </a:pPr>
              <a:t>30/03/2015</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3CD9C39D-3D2A-45C0-8A5C-E55D3670294D}" type="slidenum">
              <a:rPr lang="it-IT"/>
              <a:pPr>
                <a:defRPr/>
              </a:pPr>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AFD3C390-6B65-4C36-9DC9-1D489E6A6590}" type="datetimeFigureOut">
              <a:rPr lang="it-IT"/>
              <a:pPr>
                <a:defRPr/>
              </a:pPr>
              <a:t>30/03/2015</a:t>
            </a:fld>
            <a:endParaRPr lang="it-IT"/>
          </a:p>
        </p:txBody>
      </p:sp>
      <p:sp>
        <p:nvSpPr>
          <p:cNvPr id="8" name="Segnaposto piè di pagina 4"/>
          <p:cNvSpPr>
            <a:spLocks noGrp="1"/>
          </p:cNvSpPr>
          <p:nvPr>
            <p:ph type="ftr" sz="quarter" idx="11"/>
          </p:nvPr>
        </p:nvSpPr>
        <p:spPr/>
        <p:txBody>
          <a:bodyPr/>
          <a:lstStyle>
            <a:lvl1pPr>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vl1pPr>
          </a:lstStyle>
          <a:p>
            <a:pPr>
              <a:defRPr/>
            </a:pPr>
            <a:fld id="{1005ED6A-8538-4A8E-AC47-6235E2F98610}" type="slidenum">
              <a:rPr lang="it-IT"/>
              <a:pPr>
                <a:defRPr/>
              </a:pPr>
              <a:t>‹N›</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645FB50A-6A01-4FCD-A414-FEAE599C991C}" type="datetimeFigureOut">
              <a:rPr lang="it-IT"/>
              <a:pPr>
                <a:defRPr/>
              </a:pPr>
              <a:t>30/03/2015</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A991157C-31C2-4FE4-B273-2F9EC80D1C99}" type="slidenum">
              <a:rPr lang="it-IT"/>
              <a:pPr>
                <a:defRPr/>
              </a:pPr>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D4DACB11-A6A1-44EA-AC56-06A15106E419}" type="datetimeFigureOut">
              <a:rPr lang="it-IT"/>
              <a:pPr>
                <a:defRPr/>
              </a:pPr>
              <a:t>30/03/2015</a:t>
            </a:fld>
            <a:endParaRPr lang="it-IT"/>
          </a:p>
        </p:txBody>
      </p:sp>
      <p:sp>
        <p:nvSpPr>
          <p:cNvPr id="3" name="Segnaposto piè di pagina 4"/>
          <p:cNvSpPr>
            <a:spLocks noGrp="1"/>
          </p:cNvSpPr>
          <p:nvPr>
            <p:ph type="ftr" sz="quarter" idx="11"/>
          </p:nvPr>
        </p:nvSpPr>
        <p:spPr/>
        <p:txBody>
          <a:bodyPr/>
          <a:lstStyle>
            <a:lvl1pPr>
              <a:defRPr/>
            </a:lvl1pPr>
          </a:lstStyle>
          <a:p>
            <a:pPr>
              <a:defRPr/>
            </a:pPr>
            <a:endParaRPr lang="it-IT"/>
          </a:p>
        </p:txBody>
      </p:sp>
      <p:sp>
        <p:nvSpPr>
          <p:cNvPr id="4" name="Segnaposto numero diapositiva 5"/>
          <p:cNvSpPr>
            <a:spLocks noGrp="1"/>
          </p:cNvSpPr>
          <p:nvPr>
            <p:ph type="sldNum" sz="quarter" idx="12"/>
          </p:nvPr>
        </p:nvSpPr>
        <p:spPr/>
        <p:txBody>
          <a:bodyPr/>
          <a:lstStyle>
            <a:lvl1pPr>
              <a:defRPr/>
            </a:lvl1pPr>
          </a:lstStyle>
          <a:p>
            <a:pPr>
              <a:defRPr/>
            </a:pPr>
            <a:fld id="{04A48AE5-E632-4233-B4E4-F059FD03FA25}" type="slidenum">
              <a:rPr lang="it-IT"/>
              <a:pPr>
                <a:defRPr/>
              </a:pPr>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4DB6557D-7439-4D27-80E5-6B0BF57B8DA4}" type="datetimeFigureOut">
              <a:rPr lang="it-IT"/>
              <a:pPr>
                <a:defRPr/>
              </a:pPr>
              <a:t>30/03/2015</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4719CA69-F090-49AA-97D2-E5E9B3C08AC9}" type="slidenum">
              <a:rPr lang="it-IT"/>
              <a:pPr>
                <a:defRPr/>
              </a:pPr>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74977597-CDCD-4EA5-A5C6-F7E3C5BB62EF}" type="datetimeFigureOut">
              <a:rPr lang="it-IT"/>
              <a:pPr>
                <a:defRPr/>
              </a:pPr>
              <a:t>30/03/2015</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4742C098-6077-4A96-8A22-AE0F1BC5F9C4}" type="slidenum">
              <a:rPr lang="it-IT"/>
              <a:pPr>
                <a:defRPr/>
              </a:pPr>
              <a:t>‹N›</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482"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20483"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44BD7B7C-E775-436F-9B17-ABB6C87B9115}" type="datetimeFigureOut">
              <a:rPr lang="it-IT"/>
              <a:pPr>
                <a:defRPr/>
              </a:pPr>
              <a:t>30/03/2015</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a:defRPr/>
            </a:pPr>
            <a:fld id="{85CF28F6-E3F5-4C60-813E-CCC73DECF1EE}"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emf"/><Relationship Id="rId1" Type="http://schemas.openxmlformats.org/officeDocument/2006/relationships/slideLayout" Target="../slideLayouts/slideLayout6.xml"/><Relationship Id="rId5" Type="http://schemas.openxmlformats.org/officeDocument/2006/relationships/image" Target="../media/image7.png"/><Relationship Id="rId4" Type="http://schemas.openxmlformats.org/officeDocument/2006/relationships/image" Target="../media/image12.emf"/></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jpeg"/></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7.png"/><Relationship Id="rId2"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olo 1"/>
          <p:cNvSpPr>
            <a:spLocks noGrp="1"/>
          </p:cNvSpPr>
          <p:nvPr>
            <p:ph type="ctrTitle"/>
          </p:nvPr>
        </p:nvSpPr>
        <p:spPr>
          <a:xfrm>
            <a:off x="179388" y="188913"/>
            <a:ext cx="8569325" cy="1470025"/>
          </a:xfrm>
        </p:spPr>
        <p:txBody>
          <a:bodyPr/>
          <a:lstStyle/>
          <a:p>
            <a:pPr marL="714375"/>
            <a:r>
              <a:rPr lang="it-IT" sz="4000" smtClean="0"/>
              <a:t>Comune di San Giovanni Valdarno</a:t>
            </a:r>
            <a:br>
              <a:rPr lang="it-IT" sz="4000" smtClean="0"/>
            </a:br>
            <a:r>
              <a:rPr lang="it-IT" sz="2800" smtClean="0"/>
              <a:t>Provincia di Arezzo</a:t>
            </a:r>
          </a:p>
        </p:txBody>
      </p:sp>
      <p:sp>
        <p:nvSpPr>
          <p:cNvPr id="14338" name="Sottotitolo 2"/>
          <p:cNvSpPr>
            <a:spLocks noGrp="1"/>
          </p:cNvSpPr>
          <p:nvPr>
            <p:ph type="subTitle" idx="1"/>
          </p:nvPr>
        </p:nvSpPr>
        <p:spPr>
          <a:xfrm>
            <a:off x="1042988" y="1989138"/>
            <a:ext cx="7200900" cy="3649662"/>
          </a:xfrm>
        </p:spPr>
        <p:txBody>
          <a:bodyPr/>
          <a:lstStyle/>
          <a:p>
            <a:r>
              <a:rPr lang="it-IT" smtClean="0">
                <a:solidFill>
                  <a:schemeClr val="tx1"/>
                </a:solidFill>
              </a:rPr>
              <a:t>Piano di Emergenza Esterna allo</a:t>
            </a:r>
          </a:p>
          <a:p>
            <a:r>
              <a:rPr lang="it-IT" smtClean="0">
                <a:solidFill>
                  <a:schemeClr val="tx1"/>
                </a:solidFill>
              </a:rPr>
              <a:t>Stabilimento Polynt S.p.A. </a:t>
            </a:r>
          </a:p>
          <a:p>
            <a:r>
              <a:rPr lang="it-IT" smtClean="0">
                <a:solidFill>
                  <a:schemeClr val="tx1"/>
                </a:solidFill>
              </a:rPr>
              <a:t>Via del Pruneto, 40</a:t>
            </a:r>
          </a:p>
          <a:p>
            <a:endParaRPr lang="it-IT" smtClean="0">
              <a:solidFill>
                <a:schemeClr val="tx1"/>
              </a:solidFill>
            </a:endParaRPr>
          </a:p>
          <a:p>
            <a:r>
              <a:rPr lang="it-IT" smtClean="0">
                <a:solidFill>
                  <a:schemeClr val="tx1"/>
                </a:solidFill>
              </a:rPr>
              <a:t>INQUADRAMENTO TERRITORIALE</a:t>
            </a:r>
          </a:p>
        </p:txBody>
      </p:sp>
      <p:pic>
        <p:nvPicPr>
          <p:cNvPr id="14339" name="Picture 2" descr="C:\Users\mpasquini\AppData\Local\Microsoft\Windows\Temporary Internet Files\Content.Outlook\WHOAALVJ\Stemmasgv.jpg"/>
          <p:cNvPicPr>
            <a:picLocks noChangeAspect="1" noChangeArrowheads="1"/>
          </p:cNvPicPr>
          <p:nvPr/>
        </p:nvPicPr>
        <p:blipFill>
          <a:blip r:embed="rId2"/>
          <a:srcRect/>
          <a:stretch>
            <a:fillRect/>
          </a:stretch>
        </p:blipFill>
        <p:spPr bwMode="auto">
          <a:xfrm>
            <a:off x="179388" y="188913"/>
            <a:ext cx="1125537" cy="14398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olo 1"/>
          <p:cNvSpPr>
            <a:spLocks noGrp="1"/>
          </p:cNvSpPr>
          <p:nvPr>
            <p:ph type="title"/>
          </p:nvPr>
        </p:nvSpPr>
        <p:spPr>
          <a:xfrm>
            <a:off x="179388" y="274638"/>
            <a:ext cx="8496300" cy="1143000"/>
          </a:xfrm>
        </p:spPr>
        <p:txBody>
          <a:bodyPr/>
          <a:lstStyle/>
          <a:p>
            <a:pPr marL="1343025"/>
            <a:r>
              <a:rPr lang="it-IT" sz="2800" smtClean="0"/>
              <a:t>SERVIZI PUBBLICI ESSENZIALI</a:t>
            </a:r>
          </a:p>
        </p:txBody>
      </p:sp>
      <p:pic>
        <p:nvPicPr>
          <p:cNvPr id="25602" name="Picture 2" descr="C:\Users\mpasquini\AppData\Local\Microsoft\Windows\Temporary Internet Files\Content.Outlook\WHOAALVJ\Stemmasgv.jpg"/>
          <p:cNvPicPr>
            <a:picLocks noChangeAspect="1" noChangeArrowheads="1"/>
          </p:cNvPicPr>
          <p:nvPr/>
        </p:nvPicPr>
        <p:blipFill>
          <a:blip r:embed="rId2"/>
          <a:srcRect/>
          <a:stretch>
            <a:fillRect/>
          </a:stretch>
        </p:blipFill>
        <p:spPr bwMode="auto">
          <a:xfrm>
            <a:off x="179388" y="188913"/>
            <a:ext cx="1125537" cy="1439862"/>
          </a:xfrm>
          <a:prstGeom prst="rect">
            <a:avLst/>
          </a:prstGeom>
          <a:noFill/>
          <a:ln w="9525">
            <a:noFill/>
            <a:miter lim="800000"/>
            <a:headEnd/>
            <a:tailEnd/>
          </a:ln>
        </p:spPr>
      </p:pic>
      <p:sp>
        <p:nvSpPr>
          <p:cNvPr id="25603" name="Segnaposto contenuto 5"/>
          <p:cNvSpPr>
            <a:spLocks noGrp="1"/>
          </p:cNvSpPr>
          <p:nvPr>
            <p:ph idx="1"/>
          </p:nvPr>
        </p:nvSpPr>
        <p:spPr>
          <a:xfrm>
            <a:off x="457200" y="1600200"/>
            <a:ext cx="8229600" cy="4924425"/>
          </a:xfrm>
        </p:spPr>
        <p:txBody>
          <a:bodyPr/>
          <a:lstStyle/>
          <a:p>
            <a:pPr marL="0" indent="0">
              <a:buFont typeface="Arial" charset="0"/>
              <a:buNone/>
            </a:pPr>
            <a:r>
              <a:rPr lang="it-IT" sz="1800" smtClean="0"/>
              <a:t>Negli scenari incidentali possibili all’interno dello Stabilimento non risulta che possano essere coinvolte </a:t>
            </a:r>
            <a:r>
              <a:rPr lang="it-IT" sz="1800" b="1" smtClean="0"/>
              <a:t>linee elettriche</a:t>
            </a:r>
            <a:r>
              <a:rPr lang="it-IT" sz="1800" smtClean="0"/>
              <a:t>, </a:t>
            </a:r>
            <a:r>
              <a:rPr lang="it-IT" sz="1800" b="1" smtClean="0"/>
              <a:t>telefoniche</a:t>
            </a:r>
            <a:r>
              <a:rPr lang="it-IT" sz="1800" smtClean="0"/>
              <a:t> e del </a:t>
            </a:r>
            <a:r>
              <a:rPr lang="it-IT" sz="1800" b="1" smtClean="0"/>
              <a:t>gas</a:t>
            </a:r>
            <a:r>
              <a:rPr lang="it-IT" sz="1800" smtClean="0"/>
              <a:t> poiché sono ubicate a significativa distanza dal perimetro aziendale.</a:t>
            </a:r>
          </a:p>
          <a:p>
            <a:pPr marL="0" indent="0">
              <a:buFont typeface="Arial" charset="0"/>
              <a:buNone/>
            </a:pPr>
            <a:r>
              <a:rPr lang="it-IT" sz="1800" smtClean="0"/>
              <a:t>		</a:t>
            </a:r>
          </a:p>
          <a:p>
            <a:pPr marL="0" indent="0">
              <a:buFont typeface="Arial" charset="0"/>
              <a:buNone/>
            </a:pPr>
            <a:r>
              <a:rPr lang="it-IT" sz="1800" smtClean="0"/>
              <a:t>Anche la </a:t>
            </a:r>
            <a:r>
              <a:rPr lang="it-IT" sz="1800" b="1" smtClean="0"/>
              <a:t>rete idrica cittadina </a:t>
            </a:r>
            <a:r>
              <a:rPr lang="it-IT" sz="1800" smtClean="0"/>
              <a:t>risulta protetta poiché lo Stabilimento dispone di un impianto d’intercettazione - sia automatica che manuale - delle acque reflue, nonché di quelle eventualmente utilizzate per lo spegnimento di un incendio, che confluiscono in vasche di notevole capacità.</a:t>
            </a:r>
          </a:p>
          <a:p>
            <a:pPr marL="0" indent="0">
              <a:buFont typeface="Arial" charset="0"/>
              <a:buNone/>
            </a:pPr>
            <a:r>
              <a:rPr lang="it-IT" sz="1800" smtClean="0"/>
              <a:t>		</a:t>
            </a:r>
          </a:p>
          <a:p>
            <a:pPr marL="0" indent="0">
              <a:buFont typeface="Arial" charset="0"/>
              <a:buNone/>
            </a:pPr>
            <a:r>
              <a:rPr lang="it-IT" sz="1800" smtClean="0"/>
              <a:t>Per quanto riguarda la </a:t>
            </a:r>
            <a:r>
              <a:rPr lang="it-IT" sz="1800" b="1" smtClean="0"/>
              <a:t>rete ferroviaria</a:t>
            </a:r>
            <a:r>
              <a:rPr lang="it-IT" sz="1800" smtClean="0"/>
              <a:t>, in ottemperanza a quanto convenuto nelle riunioni del Gruppo di Lavoro finalizzate alla redazione della pianificazione, la Società R.F.I. S.p.A. è inserita nel flusso delle comunicazioni in considerazione del fatto che la Società effettua il trasporto di sostanze pericolose. </a:t>
            </a:r>
          </a:p>
          <a:p>
            <a:pPr marL="0" indent="0">
              <a:buFont typeface="Arial" charset="0"/>
              <a:buNone/>
            </a:pPr>
            <a:endParaRPr lang="it-IT" sz="1400" smtClean="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ottotitolo 2"/>
          <p:cNvSpPr>
            <a:spLocks noGrp="1"/>
          </p:cNvSpPr>
          <p:nvPr>
            <p:ph type="subTitle" idx="1"/>
          </p:nvPr>
        </p:nvSpPr>
        <p:spPr>
          <a:xfrm>
            <a:off x="1116013" y="2133600"/>
            <a:ext cx="6985000" cy="3382963"/>
          </a:xfrm>
        </p:spPr>
        <p:txBody>
          <a:bodyPr/>
          <a:lstStyle/>
          <a:p>
            <a:r>
              <a:rPr lang="it-IT" sz="3600" smtClean="0">
                <a:solidFill>
                  <a:schemeClr val="tx1"/>
                </a:solidFill>
              </a:rPr>
              <a:t>PIANO DI EMERGENZA ESTERNA</a:t>
            </a:r>
          </a:p>
          <a:p>
            <a:endParaRPr lang="it-IT" smtClean="0">
              <a:solidFill>
                <a:schemeClr val="tx1"/>
              </a:solidFill>
            </a:endParaRPr>
          </a:p>
          <a:p>
            <a:r>
              <a:rPr lang="it-IT" smtClean="0">
                <a:solidFill>
                  <a:schemeClr val="tx1"/>
                </a:solidFill>
              </a:rPr>
              <a:t>INFORMAZIONI SULLO STABILIMENTO E SULLE SOSTANZE PRESENTI IN AZIENDA</a:t>
            </a:r>
          </a:p>
        </p:txBody>
      </p:sp>
      <p:pic>
        <p:nvPicPr>
          <p:cNvPr id="26626" name="Immagine 3"/>
          <p:cNvPicPr>
            <a:picLocks noChangeAspect="1"/>
          </p:cNvPicPr>
          <p:nvPr/>
        </p:nvPicPr>
        <p:blipFill>
          <a:blip r:embed="rId2"/>
          <a:srcRect/>
          <a:stretch>
            <a:fillRect/>
          </a:stretch>
        </p:blipFill>
        <p:spPr bwMode="auto">
          <a:xfrm>
            <a:off x="7019925" y="260350"/>
            <a:ext cx="1800225" cy="769938"/>
          </a:xfrm>
          <a:prstGeom prst="rect">
            <a:avLst/>
          </a:prstGeom>
          <a:noFill/>
          <a:ln w="9525">
            <a:noFill/>
            <a:miter lim="800000"/>
            <a:headEnd/>
            <a:tailEnd/>
          </a:ln>
        </p:spPr>
      </p:pic>
      <p:sp>
        <p:nvSpPr>
          <p:cNvPr id="26627" name="Titolo 1"/>
          <p:cNvSpPr txBox="1">
            <a:spLocks/>
          </p:cNvSpPr>
          <p:nvPr/>
        </p:nvSpPr>
        <p:spPr bwMode="auto">
          <a:xfrm>
            <a:off x="250825" y="260350"/>
            <a:ext cx="8713788" cy="1470025"/>
          </a:xfrm>
          <a:prstGeom prst="rect">
            <a:avLst/>
          </a:prstGeom>
          <a:noFill/>
          <a:ln w="9525">
            <a:noFill/>
            <a:miter lim="800000"/>
            <a:headEnd/>
            <a:tailEnd/>
          </a:ln>
        </p:spPr>
        <p:txBody>
          <a:bodyPr anchor="ctr"/>
          <a:lstStyle/>
          <a:p>
            <a:pPr algn="ctr"/>
            <a:r>
              <a:rPr lang="it-IT" sz="4000">
                <a:latin typeface="Calibri" pitchFamily="34" charset="0"/>
              </a:rPr>
              <a:t>POLYNT</a:t>
            </a:r>
            <a:br>
              <a:rPr lang="it-IT" sz="4000">
                <a:latin typeface="Calibri" pitchFamily="34" charset="0"/>
              </a:rPr>
            </a:br>
            <a:r>
              <a:rPr lang="it-IT" sz="2800">
                <a:latin typeface="Calibri" pitchFamily="34" charset="0"/>
              </a:rPr>
              <a:t>Stabilimento di San Giovanni Valdarno</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539750" y="620713"/>
            <a:ext cx="7920038" cy="779462"/>
          </a:xfrm>
        </p:spPr>
        <p:txBody>
          <a:bodyPr rtlCol="0">
            <a:normAutofit fontScale="90000"/>
          </a:bodyPr>
          <a:lstStyle/>
          <a:p>
            <a:pPr fontAlgn="auto">
              <a:spcAft>
                <a:spcPts val="0"/>
              </a:spcAft>
              <a:defRPr/>
            </a:pPr>
            <a:r>
              <a:rPr lang="it-IT" dirty="0" smtClean="0"/>
              <a:t>POLYNT </a:t>
            </a:r>
            <a:r>
              <a:rPr lang="it-IT" dirty="0" err="1" smtClean="0"/>
              <a:t>SpA</a:t>
            </a:r>
            <a:r>
              <a:rPr lang="it-IT" dirty="0" smtClean="0"/>
              <a:t> </a:t>
            </a:r>
            <a:br>
              <a:rPr lang="it-IT" dirty="0" smtClean="0"/>
            </a:br>
            <a:r>
              <a:rPr lang="it-IT" sz="4000" dirty="0" smtClean="0"/>
              <a:t>San Giovanni Valdarno</a:t>
            </a:r>
          </a:p>
        </p:txBody>
      </p:sp>
      <p:sp>
        <p:nvSpPr>
          <p:cNvPr id="6147" name="Rectangle 3"/>
          <p:cNvSpPr>
            <a:spLocks noGrp="1" noChangeArrowheads="1"/>
          </p:cNvSpPr>
          <p:nvPr>
            <p:ph type="body" idx="1"/>
          </p:nvPr>
        </p:nvSpPr>
        <p:spPr>
          <a:xfrm>
            <a:off x="468313" y="1700213"/>
            <a:ext cx="4895850" cy="3457575"/>
          </a:xfrm>
        </p:spPr>
        <p:txBody>
          <a:bodyPr rtlCol="0">
            <a:normAutofit fontScale="92500"/>
          </a:bodyPr>
          <a:lstStyle/>
          <a:p>
            <a:pPr fontAlgn="auto">
              <a:lnSpc>
                <a:spcPct val="80000"/>
              </a:lnSpc>
              <a:spcAft>
                <a:spcPts val="0"/>
              </a:spcAft>
              <a:buFont typeface="Arial" panose="020B0604020202020204" pitchFamily="34" charset="0"/>
              <a:buChar char="•"/>
              <a:defRPr/>
            </a:pPr>
            <a:endParaRPr lang="it-IT" sz="1600" b="1" dirty="0" smtClean="0"/>
          </a:p>
          <a:p>
            <a:pPr fontAlgn="auto">
              <a:lnSpc>
                <a:spcPts val="1800"/>
              </a:lnSpc>
              <a:spcAft>
                <a:spcPts val="0"/>
              </a:spcAft>
              <a:buFont typeface="Arial" panose="020B0604020202020204" pitchFamily="34" charset="0"/>
              <a:buChar char="•"/>
              <a:defRPr/>
            </a:pPr>
            <a:r>
              <a:rPr lang="it-IT" sz="1800" dirty="0" smtClean="0"/>
              <a:t>Superficie di 271.534m² </a:t>
            </a:r>
          </a:p>
          <a:p>
            <a:pPr fontAlgn="auto">
              <a:lnSpc>
                <a:spcPts val="1800"/>
              </a:lnSpc>
              <a:spcAft>
                <a:spcPts val="0"/>
              </a:spcAft>
              <a:buFont typeface="Wingdings" pitchFamily="2" charset="2"/>
              <a:buNone/>
              <a:defRPr/>
            </a:pPr>
            <a:endParaRPr lang="it-IT" sz="1800" dirty="0" smtClean="0"/>
          </a:p>
          <a:p>
            <a:pPr fontAlgn="auto">
              <a:lnSpc>
                <a:spcPts val="1800"/>
              </a:lnSpc>
              <a:spcAft>
                <a:spcPts val="0"/>
              </a:spcAft>
              <a:buFont typeface="Arial" panose="020B0604020202020204" pitchFamily="34" charset="0"/>
              <a:buChar char="•"/>
              <a:defRPr/>
            </a:pPr>
            <a:r>
              <a:rPr lang="it-IT" sz="1800" dirty="0" smtClean="0"/>
              <a:t>238 dipendenti </a:t>
            </a:r>
          </a:p>
          <a:p>
            <a:pPr fontAlgn="auto">
              <a:lnSpc>
                <a:spcPts val="1800"/>
              </a:lnSpc>
              <a:spcAft>
                <a:spcPts val="0"/>
              </a:spcAft>
              <a:buFont typeface="Wingdings" pitchFamily="2" charset="2"/>
              <a:buNone/>
              <a:defRPr/>
            </a:pPr>
            <a:endParaRPr lang="it-IT" sz="1800" dirty="0" smtClean="0"/>
          </a:p>
          <a:p>
            <a:pPr fontAlgn="auto">
              <a:lnSpc>
                <a:spcPts val="1800"/>
              </a:lnSpc>
              <a:spcAft>
                <a:spcPts val="0"/>
              </a:spcAft>
              <a:buFont typeface="Arial" panose="020B0604020202020204" pitchFamily="34" charset="0"/>
              <a:buChar char="•"/>
              <a:defRPr/>
            </a:pPr>
            <a:r>
              <a:rPr lang="it-IT" sz="1800" dirty="0" smtClean="0"/>
              <a:t>Prodotti:</a:t>
            </a:r>
          </a:p>
          <a:p>
            <a:pPr marL="361950" lvl="1" indent="0" fontAlgn="auto">
              <a:lnSpc>
                <a:spcPts val="1800"/>
              </a:lnSpc>
              <a:spcAft>
                <a:spcPts val="0"/>
              </a:spcAft>
              <a:buFont typeface="Arial" panose="020B0604020202020204" pitchFamily="34" charset="0"/>
              <a:buNone/>
              <a:defRPr/>
            </a:pPr>
            <a:r>
              <a:rPr lang="it-IT" sz="1800" dirty="0" smtClean="0"/>
              <a:t>Anidride Ftalica,</a:t>
            </a:r>
          </a:p>
          <a:p>
            <a:pPr marL="361950" lvl="1" indent="0" fontAlgn="auto">
              <a:lnSpc>
                <a:spcPts val="1800"/>
              </a:lnSpc>
              <a:spcAft>
                <a:spcPts val="0"/>
              </a:spcAft>
              <a:buFont typeface="Arial" panose="020B0604020202020204" pitchFamily="34" charset="0"/>
              <a:buNone/>
              <a:defRPr/>
            </a:pPr>
            <a:r>
              <a:rPr lang="it-IT" sz="1800" dirty="0" smtClean="0"/>
              <a:t>Plastificanti Monomerici(GPP) e Polimerici (SPP),</a:t>
            </a:r>
          </a:p>
          <a:p>
            <a:pPr marL="361950" lvl="1" indent="0" fontAlgn="auto">
              <a:lnSpc>
                <a:spcPts val="1800"/>
              </a:lnSpc>
              <a:spcAft>
                <a:spcPts val="0"/>
              </a:spcAft>
              <a:buFont typeface="Arial" panose="020B0604020202020204" pitchFamily="34" charset="0"/>
              <a:buNone/>
              <a:defRPr/>
            </a:pPr>
            <a:r>
              <a:rPr lang="it-IT" sz="1800" dirty="0" smtClean="0"/>
              <a:t>Resine Poliestere Insature </a:t>
            </a:r>
          </a:p>
          <a:p>
            <a:pPr fontAlgn="auto">
              <a:lnSpc>
                <a:spcPts val="1800"/>
              </a:lnSpc>
              <a:spcAft>
                <a:spcPts val="0"/>
              </a:spcAft>
              <a:buFont typeface="Wingdings" pitchFamily="2" charset="2"/>
              <a:buNone/>
              <a:defRPr/>
            </a:pPr>
            <a:endParaRPr lang="it-IT" sz="1800" dirty="0" smtClean="0"/>
          </a:p>
          <a:p>
            <a:pPr fontAlgn="auto">
              <a:lnSpc>
                <a:spcPts val="1800"/>
              </a:lnSpc>
              <a:spcAft>
                <a:spcPts val="0"/>
              </a:spcAft>
              <a:buFont typeface="Arial" panose="020B0604020202020204" pitchFamily="34" charset="0"/>
              <a:buChar char="•"/>
              <a:defRPr/>
            </a:pPr>
            <a:r>
              <a:rPr lang="it-IT" sz="1800" dirty="0"/>
              <a:t>Capacità produttiva nominale di 200.000 </a:t>
            </a:r>
            <a:r>
              <a:rPr lang="it-IT" sz="1800" dirty="0" err="1"/>
              <a:t>tons</a:t>
            </a:r>
            <a:r>
              <a:rPr lang="it-IT" sz="1800" dirty="0"/>
              <a:t>/anno </a:t>
            </a:r>
          </a:p>
          <a:p>
            <a:pPr marL="0" indent="0" fontAlgn="auto">
              <a:lnSpc>
                <a:spcPts val="1800"/>
              </a:lnSpc>
              <a:spcAft>
                <a:spcPts val="0"/>
              </a:spcAft>
              <a:buFont typeface="Arial" panose="020B0604020202020204" pitchFamily="34" charset="0"/>
              <a:buNone/>
              <a:defRPr/>
            </a:pPr>
            <a:endParaRPr lang="it-IT" sz="1800" dirty="0"/>
          </a:p>
        </p:txBody>
      </p:sp>
      <p:pic>
        <p:nvPicPr>
          <p:cNvPr id="27651" name="Immagine 4"/>
          <p:cNvPicPr>
            <a:picLocks noChangeAspect="1"/>
          </p:cNvPicPr>
          <p:nvPr/>
        </p:nvPicPr>
        <p:blipFill>
          <a:blip r:embed="rId2"/>
          <a:srcRect/>
          <a:stretch>
            <a:fillRect/>
          </a:stretch>
        </p:blipFill>
        <p:spPr bwMode="auto">
          <a:xfrm>
            <a:off x="7019925" y="260350"/>
            <a:ext cx="1800225" cy="769938"/>
          </a:xfrm>
          <a:prstGeom prst="rect">
            <a:avLst/>
          </a:prstGeom>
          <a:noFill/>
          <a:ln w="9525">
            <a:noFill/>
            <a:miter lim="800000"/>
            <a:headEnd/>
            <a:tailEnd/>
          </a:ln>
        </p:spPr>
      </p:pic>
      <p:pic>
        <p:nvPicPr>
          <p:cNvPr id="27652" name="Picture 9"/>
          <p:cNvPicPr>
            <a:picLocks noChangeArrowheads="1"/>
          </p:cNvPicPr>
          <p:nvPr/>
        </p:nvPicPr>
        <p:blipFill>
          <a:blip r:embed="rId3"/>
          <a:srcRect/>
          <a:stretch>
            <a:fillRect/>
          </a:stretch>
        </p:blipFill>
        <p:spPr bwMode="auto">
          <a:xfrm>
            <a:off x="7554913" y="5267325"/>
            <a:ext cx="731837" cy="850900"/>
          </a:xfrm>
          <a:prstGeom prst="rect">
            <a:avLst/>
          </a:prstGeom>
          <a:noFill/>
          <a:ln w="9525">
            <a:noFill/>
            <a:miter lim="800000"/>
            <a:headEnd/>
            <a:tailEnd/>
          </a:ln>
        </p:spPr>
      </p:pic>
      <p:sp>
        <p:nvSpPr>
          <p:cNvPr id="27653" name="Rettangolo 1"/>
          <p:cNvSpPr>
            <a:spLocks noChangeArrowheads="1"/>
          </p:cNvSpPr>
          <p:nvPr/>
        </p:nvSpPr>
        <p:spPr bwMode="auto">
          <a:xfrm>
            <a:off x="468313" y="5300663"/>
            <a:ext cx="6911975" cy="785812"/>
          </a:xfrm>
          <a:prstGeom prst="rect">
            <a:avLst/>
          </a:prstGeom>
          <a:noFill/>
          <a:ln w="9525">
            <a:noFill/>
            <a:miter lim="800000"/>
            <a:headEnd/>
            <a:tailEnd/>
          </a:ln>
        </p:spPr>
        <p:txBody>
          <a:bodyPr>
            <a:spAutoFit/>
          </a:bodyPr>
          <a:lstStyle/>
          <a:p>
            <a:pPr marL="285750" indent="-285750" algn="just">
              <a:lnSpc>
                <a:spcPts val="1800"/>
              </a:lnSpc>
              <a:buFont typeface="Arial" charset="0"/>
              <a:buChar char="•"/>
            </a:pPr>
            <a:r>
              <a:rPr lang="it-IT">
                <a:latin typeface="Calibri" pitchFamily="34" charset="0"/>
              </a:rPr>
              <a:t>Le attività dell’insediamento di San Giovanni V.no sono integrate nel generale disegno strategico di Polynt SpA da tempo orientato allo “sviluppo sostenibile” dell’azienda nei territori sui quali opera.  </a:t>
            </a:r>
          </a:p>
        </p:txBody>
      </p:sp>
      <p:pic>
        <p:nvPicPr>
          <p:cNvPr id="27654" name="Picture 2"/>
          <p:cNvPicPr>
            <a:picLocks noChangeAspect="1" noChangeArrowheads="1"/>
          </p:cNvPicPr>
          <p:nvPr/>
        </p:nvPicPr>
        <p:blipFill>
          <a:blip r:embed="rId4"/>
          <a:srcRect/>
          <a:stretch>
            <a:fillRect/>
          </a:stretch>
        </p:blipFill>
        <p:spPr bwMode="auto">
          <a:xfrm>
            <a:off x="5251450" y="1722438"/>
            <a:ext cx="3568700" cy="2427287"/>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Grp="1" noChangeArrowheads="1"/>
          </p:cNvSpPr>
          <p:nvPr>
            <p:ph type="title"/>
          </p:nvPr>
        </p:nvSpPr>
        <p:spPr>
          <a:xfrm>
            <a:off x="539750" y="404813"/>
            <a:ext cx="3527425" cy="955675"/>
          </a:xfrm>
        </p:spPr>
        <p:txBody>
          <a:bodyPr/>
          <a:lstStyle/>
          <a:p>
            <a:pPr algn="l"/>
            <a:r>
              <a:rPr lang="it-IT" smtClean="0">
                <a:solidFill>
                  <a:srgbClr val="0033CC"/>
                </a:solidFill>
              </a:rPr>
              <a:t>Certificazioni</a:t>
            </a:r>
            <a:endParaRPr lang="it-IT" sz="2200" smtClean="0">
              <a:solidFill>
                <a:srgbClr val="0033CC"/>
              </a:solidFill>
            </a:endParaRPr>
          </a:p>
        </p:txBody>
      </p:sp>
      <p:sp>
        <p:nvSpPr>
          <p:cNvPr id="28674" name="Text Box 3"/>
          <p:cNvSpPr txBox="1">
            <a:spLocks noChangeArrowheads="1"/>
          </p:cNvSpPr>
          <p:nvPr/>
        </p:nvSpPr>
        <p:spPr bwMode="auto">
          <a:xfrm>
            <a:off x="501650" y="5930900"/>
            <a:ext cx="2667000" cy="538163"/>
          </a:xfrm>
          <a:prstGeom prst="rect">
            <a:avLst/>
          </a:prstGeom>
          <a:noFill/>
          <a:ln w="9525">
            <a:noFill/>
            <a:miter lim="800000"/>
            <a:headEnd/>
            <a:tailEnd/>
          </a:ln>
        </p:spPr>
        <p:txBody>
          <a:bodyPr>
            <a:spAutoFit/>
          </a:bodyPr>
          <a:lstStyle/>
          <a:p>
            <a:pPr algn="ctr">
              <a:lnSpc>
                <a:spcPct val="80000"/>
              </a:lnSpc>
              <a:spcBef>
                <a:spcPct val="50000"/>
              </a:spcBef>
            </a:pPr>
            <a:r>
              <a:rPr lang="it-IT" sz="1400" b="1"/>
              <a:t>prima Certificazione </a:t>
            </a:r>
          </a:p>
          <a:p>
            <a:pPr algn="ctr">
              <a:lnSpc>
                <a:spcPct val="80000"/>
              </a:lnSpc>
              <a:spcBef>
                <a:spcPct val="50000"/>
              </a:spcBef>
            </a:pPr>
            <a:r>
              <a:rPr lang="it-IT" sz="1400" b="1">
                <a:solidFill>
                  <a:srgbClr val="FF0000"/>
                </a:solidFill>
              </a:rPr>
              <a:t>28 Febbraio 1991</a:t>
            </a:r>
          </a:p>
        </p:txBody>
      </p:sp>
      <p:sp>
        <p:nvSpPr>
          <p:cNvPr id="28675" name="Text Box 4"/>
          <p:cNvSpPr txBox="1">
            <a:spLocks noChangeArrowheads="1"/>
          </p:cNvSpPr>
          <p:nvPr/>
        </p:nvSpPr>
        <p:spPr bwMode="auto">
          <a:xfrm>
            <a:off x="3378200" y="5918200"/>
            <a:ext cx="2667000" cy="538163"/>
          </a:xfrm>
          <a:prstGeom prst="rect">
            <a:avLst/>
          </a:prstGeom>
          <a:noFill/>
          <a:ln w="9525">
            <a:noFill/>
            <a:miter lim="800000"/>
            <a:headEnd/>
            <a:tailEnd/>
          </a:ln>
        </p:spPr>
        <p:txBody>
          <a:bodyPr>
            <a:spAutoFit/>
          </a:bodyPr>
          <a:lstStyle/>
          <a:p>
            <a:pPr algn="ctr">
              <a:lnSpc>
                <a:spcPct val="80000"/>
              </a:lnSpc>
              <a:spcBef>
                <a:spcPct val="50000"/>
              </a:spcBef>
            </a:pPr>
            <a:r>
              <a:rPr lang="it-IT" sz="1400" b="1"/>
              <a:t>prima Certificazione </a:t>
            </a:r>
          </a:p>
          <a:p>
            <a:pPr algn="ctr">
              <a:lnSpc>
                <a:spcPct val="80000"/>
              </a:lnSpc>
              <a:spcBef>
                <a:spcPct val="50000"/>
              </a:spcBef>
            </a:pPr>
            <a:r>
              <a:rPr lang="it-IT" sz="1400" b="1">
                <a:solidFill>
                  <a:srgbClr val="FF0000"/>
                </a:solidFill>
              </a:rPr>
              <a:t>19 Dicembre 1997</a:t>
            </a:r>
          </a:p>
        </p:txBody>
      </p:sp>
      <p:sp>
        <p:nvSpPr>
          <p:cNvPr id="28676" name="Text Box 5"/>
          <p:cNvSpPr txBox="1">
            <a:spLocks noChangeArrowheads="1"/>
          </p:cNvSpPr>
          <p:nvPr/>
        </p:nvSpPr>
        <p:spPr bwMode="auto">
          <a:xfrm>
            <a:off x="6197600" y="5905500"/>
            <a:ext cx="2946400" cy="520700"/>
          </a:xfrm>
          <a:prstGeom prst="rect">
            <a:avLst/>
          </a:prstGeom>
          <a:noFill/>
          <a:ln w="9525">
            <a:noFill/>
            <a:miter lim="800000"/>
            <a:headEnd/>
            <a:tailEnd/>
          </a:ln>
        </p:spPr>
        <p:txBody>
          <a:bodyPr>
            <a:spAutoFit/>
          </a:bodyPr>
          <a:lstStyle/>
          <a:p>
            <a:pPr>
              <a:lnSpc>
                <a:spcPct val="80000"/>
              </a:lnSpc>
              <a:spcBef>
                <a:spcPct val="50000"/>
              </a:spcBef>
            </a:pPr>
            <a:r>
              <a:rPr lang="it-IT" sz="1200" b="1"/>
              <a:t>Registrazione EMAS 1  - </a:t>
            </a:r>
            <a:r>
              <a:rPr lang="it-IT" sz="1200" b="1">
                <a:solidFill>
                  <a:srgbClr val="FF0000"/>
                </a:solidFill>
              </a:rPr>
              <a:t>4 Luglio 2000</a:t>
            </a:r>
          </a:p>
          <a:p>
            <a:pPr>
              <a:lnSpc>
                <a:spcPct val="80000"/>
              </a:lnSpc>
              <a:spcBef>
                <a:spcPct val="50000"/>
              </a:spcBef>
            </a:pPr>
            <a:r>
              <a:rPr lang="it-IT" sz="1400" b="1">
                <a:solidFill>
                  <a:srgbClr val="FF0000"/>
                </a:solidFill>
              </a:rPr>
              <a:t> </a:t>
            </a:r>
          </a:p>
        </p:txBody>
      </p:sp>
      <p:sp>
        <p:nvSpPr>
          <p:cNvPr id="28677" name="Text Box 6"/>
          <p:cNvSpPr txBox="1">
            <a:spLocks noChangeArrowheads="1"/>
          </p:cNvSpPr>
          <p:nvPr/>
        </p:nvSpPr>
        <p:spPr bwMode="auto">
          <a:xfrm>
            <a:off x="603250" y="1773238"/>
            <a:ext cx="2400300" cy="287337"/>
          </a:xfrm>
          <a:prstGeom prst="rect">
            <a:avLst/>
          </a:prstGeom>
          <a:noFill/>
          <a:ln w="9525">
            <a:noFill/>
            <a:miter lim="800000"/>
            <a:headEnd/>
            <a:tailEnd/>
          </a:ln>
        </p:spPr>
        <p:txBody>
          <a:bodyPr>
            <a:spAutoFit/>
          </a:bodyPr>
          <a:lstStyle/>
          <a:p>
            <a:pPr algn="ctr">
              <a:lnSpc>
                <a:spcPct val="80000"/>
              </a:lnSpc>
              <a:spcBef>
                <a:spcPct val="50000"/>
              </a:spcBef>
            </a:pPr>
            <a:r>
              <a:rPr lang="it-IT" sz="1600" b="1">
                <a:solidFill>
                  <a:srgbClr val="000080"/>
                </a:solidFill>
              </a:rPr>
              <a:t>UNI EN ISO 9001</a:t>
            </a:r>
          </a:p>
        </p:txBody>
      </p:sp>
      <p:sp>
        <p:nvSpPr>
          <p:cNvPr id="28678" name="Text Box 7"/>
          <p:cNvSpPr txBox="1">
            <a:spLocks noChangeArrowheads="1"/>
          </p:cNvSpPr>
          <p:nvPr/>
        </p:nvSpPr>
        <p:spPr bwMode="auto">
          <a:xfrm>
            <a:off x="3492500" y="1773238"/>
            <a:ext cx="2400300" cy="287337"/>
          </a:xfrm>
          <a:prstGeom prst="rect">
            <a:avLst/>
          </a:prstGeom>
          <a:noFill/>
          <a:ln w="9525">
            <a:noFill/>
            <a:miter lim="800000"/>
            <a:headEnd/>
            <a:tailEnd/>
          </a:ln>
        </p:spPr>
        <p:txBody>
          <a:bodyPr>
            <a:spAutoFit/>
          </a:bodyPr>
          <a:lstStyle/>
          <a:p>
            <a:pPr algn="ctr">
              <a:lnSpc>
                <a:spcPct val="80000"/>
              </a:lnSpc>
              <a:spcBef>
                <a:spcPct val="50000"/>
              </a:spcBef>
            </a:pPr>
            <a:r>
              <a:rPr lang="it-IT" sz="1600" b="1">
                <a:solidFill>
                  <a:srgbClr val="000080"/>
                </a:solidFill>
              </a:rPr>
              <a:t>UNI EN ISO 14001</a:t>
            </a:r>
          </a:p>
        </p:txBody>
      </p:sp>
      <p:sp>
        <p:nvSpPr>
          <p:cNvPr id="28679" name="Text Box 8"/>
          <p:cNvSpPr txBox="1">
            <a:spLocks noChangeArrowheads="1"/>
          </p:cNvSpPr>
          <p:nvPr/>
        </p:nvSpPr>
        <p:spPr bwMode="auto">
          <a:xfrm>
            <a:off x="6362700" y="1309688"/>
            <a:ext cx="2673350" cy="930275"/>
          </a:xfrm>
          <a:prstGeom prst="rect">
            <a:avLst/>
          </a:prstGeom>
          <a:noFill/>
          <a:ln w="9525">
            <a:noFill/>
            <a:miter lim="800000"/>
            <a:headEnd/>
            <a:tailEnd/>
          </a:ln>
        </p:spPr>
        <p:txBody>
          <a:bodyPr>
            <a:spAutoFit/>
          </a:bodyPr>
          <a:lstStyle/>
          <a:p>
            <a:pPr>
              <a:lnSpc>
                <a:spcPct val="80000"/>
              </a:lnSpc>
              <a:spcBef>
                <a:spcPct val="50000"/>
              </a:spcBef>
            </a:pPr>
            <a:r>
              <a:rPr lang="it-IT" sz="1600" b="1">
                <a:solidFill>
                  <a:srgbClr val="000080"/>
                </a:solidFill>
              </a:rPr>
              <a:t>EMAS 1 – CEE 1893/ 93</a:t>
            </a:r>
          </a:p>
          <a:p>
            <a:pPr>
              <a:lnSpc>
                <a:spcPct val="80000"/>
              </a:lnSpc>
              <a:spcBef>
                <a:spcPct val="50000"/>
              </a:spcBef>
            </a:pPr>
            <a:r>
              <a:rPr lang="it-IT" sz="1600" b="1">
                <a:solidFill>
                  <a:srgbClr val="000080"/>
                </a:solidFill>
              </a:rPr>
              <a:t>EMAS 2 – CEE 761/ 2001</a:t>
            </a:r>
          </a:p>
          <a:p>
            <a:pPr>
              <a:lnSpc>
                <a:spcPct val="80000"/>
              </a:lnSpc>
              <a:spcBef>
                <a:spcPct val="50000"/>
              </a:spcBef>
            </a:pPr>
            <a:r>
              <a:rPr lang="it-IT" sz="1600" b="1">
                <a:solidFill>
                  <a:srgbClr val="000080"/>
                </a:solidFill>
              </a:rPr>
              <a:t>EMAS 3 – CEE 1221/2009</a:t>
            </a:r>
          </a:p>
        </p:txBody>
      </p:sp>
      <p:pic>
        <p:nvPicPr>
          <p:cNvPr id="28680" name="Picture 10"/>
          <p:cNvPicPr>
            <a:picLocks noChangeAspect="1" noChangeArrowheads="1"/>
          </p:cNvPicPr>
          <p:nvPr/>
        </p:nvPicPr>
        <p:blipFill>
          <a:blip r:embed="rId2"/>
          <a:srcRect/>
          <a:stretch>
            <a:fillRect/>
          </a:stretch>
        </p:blipFill>
        <p:spPr bwMode="auto">
          <a:xfrm>
            <a:off x="558800" y="2176463"/>
            <a:ext cx="2330450" cy="3509962"/>
          </a:xfrm>
          <a:prstGeom prst="rect">
            <a:avLst/>
          </a:prstGeom>
          <a:noFill/>
          <a:ln w="9525">
            <a:noFill/>
            <a:miter lim="800000"/>
            <a:headEnd/>
            <a:tailEnd/>
          </a:ln>
        </p:spPr>
      </p:pic>
      <p:pic>
        <p:nvPicPr>
          <p:cNvPr id="28681" name="Picture 11"/>
          <p:cNvPicPr>
            <a:picLocks noChangeAspect="1" noChangeArrowheads="1"/>
          </p:cNvPicPr>
          <p:nvPr/>
        </p:nvPicPr>
        <p:blipFill>
          <a:blip r:embed="rId3"/>
          <a:srcRect/>
          <a:stretch>
            <a:fillRect/>
          </a:stretch>
        </p:blipFill>
        <p:spPr bwMode="auto">
          <a:xfrm>
            <a:off x="3486150" y="2179638"/>
            <a:ext cx="2400300" cy="3525837"/>
          </a:xfrm>
          <a:prstGeom prst="rect">
            <a:avLst/>
          </a:prstGeom>
          <a:noFill/>
          <a:ln w="9525">
            <a:noFill/>
            <a:miter lim="800000"/>
            <a:headEnd/>
            <a:tailEnd/>
          </a:ln>
        </p:spPr>
      </p:pic>
      <p:pic>
        <p:nvPicPr>
          <p:cNvPr id="28682" name="Picture 12"/>
          <p:cNvPicPr>
            <a:picLocks noChangeAspect="1" noChangeArrowheads="1"/>
          </p:cNvPicPr>
          <p:nvPr/>
        </p:nvPicPr>
        <p:blipFill>
          <a:blip r:embed="rId4"/>
          <a:srcRect/>
          <a:stretch>
            <a:fillRect/>
          </a:stretch>
        </p:blipFill>
        <p:spPr bwMode="auto">
          <a:xfrm>
            <a:off x="6267450" y="2235200"/>
            <a:ext cx="2506663" cy="3446463"/>
          </a:xfrm>
          <a:prstGeom prst="rect">
            <a:avLst/>
          </a:prstGeom>
          <a:noFill/>
          <a:ln w="9525">
            <a:noFill/>
            <a:miter lim="800000"/>
            <a:headEnd/>
            <a:tailEnd/>
          </a:ln>
        </p:spPr>
      </p:pic>
      <p:sp>
        <p:nvSpPr>
          <p:cNvPr id="28683" name="Rectangle 13"/>
          <p:cNvSpPr>
            <a:spLocks noChangeArrowheads="1"/>
          </p:cNvSpPr>
          <p:nvPr/>
        </p:nvSpPr>
        <p:spPr bwMode="auto">
          <a:xfrm>
            <a:off x="0" y="-3286125"/>
            <a:ext cx="9144000" cy="0"/>
          </a:xfrm>
          <a:prstGeom prst="rect">
            <a:avLst/>
          </a:prstGeom>
          <a:noFill/>
          <a:ln w="9525">
            <a:noFill/>
            <a:miter lim="800000"/>
            <a:headEnd/>
            <a:tailEnd/>
          </a:ln>
        </p:spPr>
        <p:txBody>
          <a:bodyPr wrap="none" anchor="ctr">
            <a:spAutoFit/>
          </a:bodyPr>
          <a:lstStyle/>
          <a:p>
            <a:endParaRPr lang="it-IT">
              <a:latin typeface="Calibri" pitchFamily="34" charset="0"/>
            </a:endParaRPr>
          </a:p>
        </p:txBody>
      </p:sp>
      <p:pic>
        <p:nvPicPr>
          <p:cNvPr id="28684" name="Immagine 13"/>
          <p:cNvPicPr>
            <a:picLocks noChangeAspect="1"/>
          </p:cNvPicPr>
          <p:nvPr/>
        </p:nvPicPr>
        <p:blipFill>
          <a:blip r:embed="rId5"/>
          <a:srcRect/>
          <a:stretch>
            <a:fillRect/>
          </a:stretch>
        </p:blipFill>
        <p:spPr bwMode="auto">
          <a:xfrm>
            <a:off x="7019925" y="260350"/>
            <a:ext cx="1800225" cy="769938"/>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olo 1"/>
          <p:cNvSpPr>
            <a:spLocks noGrp="1"/>
          </p:cNvSpPr>
          <p:nvPr>
            <p:ph type="title"/>
          </p:nvPr>
        </p:nvSpPr>
        <p:spPr>
          <a:xfrm>
            <a:off x="457200" y="274638"/>
            <a:ext cx="8229600" cy="922337"/>
          </a:xfrm>
        </p:spPr>
        <p:txBody>
          <a:bodyPr/>
          <a:lstStyle/>
          <a:p>
            <a:r>
              <a:rPr lang="it-IT" sz="3200" smtClean="0"/>
              <a:t>DESCRIZIONE DELLE ATTIVITÀ</a:t>
            </a:r>
          </a:p>
        </p:txBody>
      </p:sp>
      <p:sp>
        <p:nvSpPr>
          <p:cNvPr id="3" name="Segnaposto contenuto 2"/>
          <p:cNvSpPr>
            <a:spLocks noGrp="1"/>
          </p:cNvSpPr>
          <p:nvPr>
            <p:ph idx="1"/>
          </p:nvPr>
        </p:nvSpPr>
        <p:spPr>
          <a:xfrm>
            <a:off x="179388" y="1268413"/>
            <a:ext cx="8713787" cy="5473700"/>
          </a:xfrm>
        </p:spPr>
        <p:txBody>
          <a:bodyPr rtlCol="0">
            <a:noAutofit/>
          </a:bodyPr>
          <a:lstStyle/>
          <a:p>
            <a:pPr marL="0" indent="0" fontAlgn="auto">
              <a:spcAft>
                <a:spcPts val="0"/>
              </a:spcAft>
              <a:buFont typeface="Arial" panose="020B0604020202020204" pitchFamily="34" charset="0"/>
              <a:buNone/>
              <a:defRPr/>
            </a:pPr>
            <a:r>
              <a:rPr lang="it-IT" sz="1600" dirty="0"/>
              <a:t>Polynt </a:t>
            </a:r>
            <a:r>
              <a:rPr lang="it-IT" sz="1600" dirty="0" err="1"/>
              <a:t>SpA</a:t>
            </a:r>
            <a:r>
              <a:rPr lang="it-IT" sz="1600" dirty="0"/>
              <a:t> mantiene le proprie attività nella ricerca, sviluppo, produzione e commercializzazione di un’ampia gamma di sostanze chimiche e nello sviluppo di catalizzatori di ossidazione e licenze di tecnologie.</a:t>
            </a:r>
          </a:p>
          <a:p>
            <a:pPr marL="0" indent="0" fontAlgn="auto">
              <a:spcAft>
                <a:spcPts val="0"/>
              </a:spcAft>
              <a:buFont typeface="Arial" panose="020B0604020202020204" pitchFamily="34" charset="0"/>
              <a:buNone/>
              <a:defRPr/>
            </a:pPr>
            <a:r>
              <a:rPr lang="it-IT" sz="1600" dirty="0" smtClean="0"/>
              <a:t>Lo </a:t>
            </a:r>
            <a:r>
              <a:rPr lang="it-IT" sz="1600" dirty="0"/>
              <a:t>stabilimento di San Giovanni Valdarno dispone di tre principali impianti di produzione:</a:t>
            </a:r>
          </a:p>
          <a:p>
            <a:pPr fontAlgn="auto">
              <a:spcAft>
                <a:spcPts val="0"/>
              </a:spcAft>
              <a:buFont typeface="Arial" panose="020B0604020202020204" pitchFamily="34" charset="0"/>
              <a:buChar char="•"/>
              <a:defRPr/>
            </a:pPr>
            <a:endParaRPr lang="it-IT" sz="1400" dirty="0"/>
          </a:p>
          <a:p>
            <a:pPr marL="0" indent="0" fontAlgn="auto">
              <a:spcAft>
                <a:spcPts val="0"/>
              </a:spcAft>
              <a:buFont typeface="Arial" panose="020B0604020202020204" pitchFamily="34" charset="0"/>
              <a:buNone/>
              <a:defRPr/>
            </a:pPr>
            <a:r>
              <a:rPr lang="it-IT" sz="1400" dirty="0" smtClean="0"/>
              <a:t>Impianto di </a:t>
            </a:r>
            <a:r>
              <a:rPr lang="it-IT" sz="1400" b="1" dirty="0"/>
              <a:t>ANIDRIDE </a:t>
            </a:r>
            <a:r>
              <a:rPr lang="it-IT" sz="1400" b="1" dirty="0" smtClean="0"/>
              <a:t>FTALICA</a:t>
            </a:r>
            <a:r>
              <a:rPr lang="it-IT" sz="1400" dirty="0" smtClean="0"/>
              <a:t>,</a:t>
            </a:r>
          </a:p>
          <a:p>
            <a:pPr marL="0" indent="-38100" fontAlgn="auto">
              <a:spcAft>
                <a:spcPts val="0"/>
              </a:spcAft>
              <a:buFont typeface="Arial" panose="020B0604020202020204" pitchFamily="34" charset="0"/>
              <a:buNone/>
              <a:defRPr/>
            </a:pPr>
            <a:r>
              <a:rPr lang="it-IT" sz="1400" dirty="0" smtClean="0"/>
              <a:t>prodotto </a:t>
            </a:r>
            <a:r>
              <a:rPr lang="it-IT" sz="1400" dirty="0"/>
              <a:t>chimico intermedio utilizzato nello stabilimento come materia prima per la produzione di resine poliestere e plastificanti</a:t>
            </a:r>
          </a:p>
          <a:p>
            <a:pPr fontAlgn="auto">
              <a:spcAft>
                <a:spcPts val="0"/>
              </a:spcAft>
              <a:buFont typeface="Arial" panose="020B0604020202020204" pitchFamily="34" charset="0"/>
              <a:buChar char="•"/>
              <a:defRPr/>
            </a:pPr>
            <a:endParaRPr lang="it-IT" sz="1400" dirty="0" smtClean="0"/>
          </a:p>
          <a:p>
            <a:pPr marL="0" indent="0" fontAlgn="auto">
              <a:spcAft>
                <a:spcPts val="0"/>
              </a:spcAft>
              <a:buFont typeface="Arial" panose="020B0604020202020204" pitchFamily="34" charset="0"/>
              <a:buNone/>
              <a:defRPr/>
            </a:pPr>
            <a:r>
              <a:rPr lang="it-IT" sz="1400" dirty="0" smtClean="0"/>
              <a:t>Impianti di </a:t>
            </a:r>
            <a:r>
              <a:rPr lang="it-IT" sz="1400" b="1" dirty="0"/>
              <a:t>RESINE POLIESTERE </a:t>
            </a:r>
            <a:r>
              <a:rPr lang="it-IT" sz="1400" dirty="0"/>
              <a:t>e </a:t>
            </a:r>
            <a:r>
              <a:rPr lang="it-IT" sz="1400" dirty="0" smtClean="0"/>
              <a:t>loro </a:t>
            </a:r>
            <a:r>
              <a:rPr lang="it-IT" sz="1400" b="1" dirty="0" smtClean="0"/>
              <a:t>DERIVATI</a:t>
            </a:r>
          </a:p>
          <a:p>
            <a:pPr marL="0" indent="-38100" fontAlgn="auto">
              <a:spcAft>
                <a:spcPts val="0"/>
              </a:spcAft>
              <a:buFont typeface="Arial" panose="020B0604020202020204" pitchFamily="34" charset="0"/>
              <a:buNone/>
              <a:defRPr/>
            </a:pPr>
            <a:r>
              <a:rPr lang="it-IT" sz="1400" dirty="0" smtClean="0"/>
              <a:t>sostanze </a:t>
            </a:r>
            <a:r>
              <a:rPr lang="it-IT" sz="1400" dirty="0"/>
              <a:t>liquide che hanno nella grande versatilità di applicazione la loro caratteristica principale. Vengono utilizzate  nei più disparati settori che vanno dall’edilizia, all’agricoltura, dalla nautica ai trasporti: rinforzate con fibra di vetro possono essere utilizzate per scafi di imbarcazioni, carrozzerie di veicoli, coperture per l’edilizia. Senza rinforzo in fibra di vetro vengono adoperate nella produzione dei bottoni, del marmo artificiale, delle vernici per legno.</a:t>
            </a:r>
          </a:p>
          <a:p>
            <a:pPr fontAlgn="auto">
              <a:spcAft>
                <a:spcPts val="0"/>
              </a:spcAft>
              <a:buFont typeface="Arial" panose="020B0604020202020204" pitchFamily="34" charset="0"/>
              <a:buChar char="•"/>
              <a:defRPr/>
            </a:pPr>
            <a:endParaRPr lang="it-IT" sz="1400" dirty="0" smtClean="0"/>
          </a:p>
          <a:p>
            <a:pPr marL="0" indent="0" fontAlgn="auto">
              <a:spcAft>
                <a:spcPts val="0"/>
              </a:spcAft>
              <a:buFont typeface="Arial" panose="020B0604020202020204" pitchFamily="34" charset="0"/>
              <a:buNone/>
              <a:defRPr/>
            </a:pPr>
            <a:r>
              <a:rPr lang="it-IT" sz="1400" dirty="0" smtClean="0"/>
              <a:t>Impianti di </a:t>
            </a:r>
            <a:r>
              <a:rPr lang="it-IT" sz="1400" b="1" dirty="0" smtClean="0"/>
              <a:t>PLASTIFICANTI MONOMERICI e POLIMERICI</a:t>
            </a:r>
          </a:p>
          <a:p>
            <a:pPr marL="0" indent="-38100" fontAlgn="auto">
              <a:spcAft>
                <a:spcPts val="0"/>
              </a:spcAft>
              <a:buFont typeface="Arial" panose="020B0604020202020204" pitchFamily="34" charset="0"/>
              <a:buNone/>
              <a:defRPr/>
            </a:pPr>
            <a:r>
              <a:rPr lang="it-IT" sz="1400" dirty="0" smtClean="0"/>
              <a:t>sostanze </a:t>
            </a:r>
            <a:r>
              <a:rPr lang="it-IT" sz="1400" dirty="0"/>
              <a:t>liquide utilizzate principalmente </a:t>
            </a:r>
            <a:r>
              <a:rPr lang="it-IT" sz="1400" dirty="0" smtClean="0"/>
              <a:t>come additivi del PVC, </a:t>
            </a:r>
            <a:r>
              <a:rPr lang="it-IT" sz="1400" dirty="0"/>
              <a:t>a sua volta impiegato per guaine dei cavi elettrici, finte pelli, tubazioni per auto e giardinaggio, giocattoli, pellicole per imballaggio, applicazioni nel campo medicale</a:t>
            </a:r>
            <a:r>
              <a:rPr lang="it-IT" sz="1400" dirty="0" smtClean="0"/>
              <a:t>.</a:t>
            </a:r>
          </a:p>
          <a:p>
            <a:pPr marL="0" indent="0" fontAlgn="auto">
              <a:spcAft>
                <a:spcPts val="0"/>
              </a:spcAft>
              <a:buFont typeface="Arial" panose="020B0604020202020204" pitchFamily="34" charset="0"/>
              <a:buNone/>
              <a:defRPr/>
            </a:pPr>
            <a:endParaRPr lang="it-IT" sz="1400" dirty="0" smtClean="0"/>
          </a:p>
          <a:p>
            <a:pPr marL="0" indent="0" fontAlgn="auto">
              <a:spcAft>
                <a:spcPts val="0"/>
              </a:spcAft>
              <a:buFont typeface="Arial" panose="020B0604020202020204" pitchFamily="34" charset="0"/>
              <a:buNone/>
              <a:defRPr/>
            </a:pPr>
            <a:r>
              <a:rPr lang="it-IT" sz="1400" dirty="0" smtClean="0"/>
              <a:t>Nello </a:t>
            </a:r>
            <a:r>
              <a:rPr lang="it-IT" sz="1400" dirty="0"/>
              <a:t>stabilimento oltre agli impianti di produzione sono  attivi laboratori di analisi e di ricerca per lo sviluppo di nuovi prodotti e l’assistenza ai clienti.</a:t>
            </a:r>
          </a:p>
          <a:p>
            <a:pPr marL="361950" lvl="1" indent="0" fontAlgn="auto">
              <a:spcAft>
                <a:spcPts val="0"/>
              </a:spcAft>
              <a:buFont typeface="Arial" panose="020B0604020202020204" pitchFamily="34" charset="0"/>
              <a:buNone/>
              <a:defRPr/>
            </a:pPr>
            <a:endParaRPr lang="it-IT" sz="1400" dirty="0"/>
          </a:p>
          <a:p>
            <a:pPr fontAlgn="auto">
              <a:spcAft>
                <a:spcPts val="0"/>
              </a:spcAft>
              <a:buFont typeface="Arial" panose="020B0604020202020204" pitchFamily="34" charset="0"/>
              <a:buChar char="•"/>
              <a:defRPr/>
            </a:pPr>
            <a:endParaRPr lang="it-IT" sz="1400" dirty="0" smtClean="0"/>
          </a:p>
        </p:txBody>
      </p:sp>
      <p:pic>
        <p:nvPicPr>
          <p:cNvPr id="29699" name="Immagine 3"/>
          <p:cNvPicPr>
            <a:picLocks noChangeAspect="1"/>
          </p:cNvPicPr>
          <p:nvPr/>
        </p:nvPicPr>
        <p:blipFill>
          <a:blip r:embed="rId2"/>
          <a:srcRect/>
          <a:stretch>
            <a:fillRect/>
          </a:stretch>
        </p:blipFill>
        <p:spPr bwMode="auto">
          <a:xfrm>
            <a:off x="7019925" y="260350"/>
            <a:ext cx="1800225" cy="7699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olo 1"/>
          <p:cNvSpPr>
            <a:spLocks noGrp="1"/>
          </p:cNvSpPr>
          <p:nvPr>
            <p:ph type="title"/>
          </p:nvPr>
        </p:nvSpPr>
        <p:spPr>
          <a:xfrm>
            <a:off x="457200" y="274638"/>
            <a:ext cx="8229600" cy="850900"/>
          </a:xfrm>
        </p:spPr>
        <p:txBody>
          <a:bodyPr/>
          <a:lstStyle/>
          <a:p>
            <a:r>
              <a:rPr lang="it-IT" sz="2400" b="1" smtClean="0"/>
              <a:t>ELENCO DELLE SOSTANZE IMPIEGATE</a:t>
            </a:r>
            <a:br>
              <a:rPr lang="it-IT" sz="2400" b="1" smtClean="0"/>
            </a:br>
            <a:r>
              <a:rPr lang="it-IT" sz="2400" b="1" smtClean="0"/>
              <a:t>AI FINI DELLA 334/99</a:t>
            </a:r>
          </a:p>
        </p:txBody>
      </p:sp>
      <p:graphicFrame>
        <p:nvGraphicFramePr>
          <p:cNvPr id="5" name="Segnaposto contenuto 4"/>
          <p:cNvGraphicFramePr>
            <a:graphicFrameLocks noGrp="1"/>
          </p:cNvGraphicFramePr>
          <p:nvPr>
            <p:ph idx="1"/>
          </p:nvPr>
        </p:nvGraphicFramePr>
        <p:xfrm>
          <a:off x="107950" y="1196975"/>
          <a:ext cx="8928100" cy="5472113"/>
        </p:xfrm>
        <a:graphic>
          <a:graphicData uri="http://schemas.openxmlformats.org/drawingml/2006/table">
            <a:tbl>
              <a:tblPr/>
              <a:tblGrid>
                <a:gridCol w="2304256"/>
                <a:gridCol w="936104"/>
                <a:gridCol w="864096"/>
                <a:gridCol w="1008112"/>
                <a:gridCol w="936104"/>
                <a:gridCol w="792088"/>
                <a:gridCol w="1008112"/>
                <a:gridCol w="1080120"/>
              </a:tblGrid>
              <a:tr h="367929">
                <a:tc rowSpan="2">
                  <a:txBody>
                    <a:bodyPr/>
                    <a:lstStyle/>
                    <a:p>
                      <a:pPr algn="ctr">
                        <a:spcAft>
                          <a:spcPts val="0"/>
                        </a:spcAft>
                      </a:pPr>
                      <a:r>
                        <a:rPr lang="it-IT" sz="800" b="1" dirty="0">
                          <a:effectLst/>
                          <a:latin typeface="Arial"/>
                          <a:ea typeface="Times New Roman"/>
                        </a:rPr>
                        <a:t>SOSTANZE </a:t>
                      </a:r>
                      <a:endParaRPr lang="it-IT" sz="800" dirty="0">
                        <a:effectLst/>
                        <a:latin typeface="Times New Roman"/>
                        <a:ea typeface="Times New Roman"/>
                      </a:endParaRPr>
                    </a:p>
                  </a:txBody>
                  <a:tcPr marL="30557" marR="30557"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A6A6A6"/>
                    </a:solidFill>
                  </a:tcPr>
                </a:tc>
                <a:tc rowSpan="2">
                  <a:txBody>
                    <a:bodyPr/>
                    <a:lstStyle/>
                    <a:p>
                      <a:pPr algn="ctr">
                        <a:spcAft>
                          <a:spcPts val="0"/>
                        </a:spcAft>
                      </a:pPr>
                      <a:r>
                        <a:rPr lang="it-IT" sz="800" b="1" dirty="0" smtClean="0">
                          <a:effectLst/>
                          <a:latin typeface="Arial"/>
                          <a:ea typeface="Times New Roman"/>
                        </a:rPr>
                        <a:t>QUANTITÀ</a:t>
                      </a:r>
                    </a:p>
                    <a:p>
                      <a:pPr algn="ctr">
                        <a:spcAft>
                          <a:spcPts val="0"/>
                        </a:spcAft>
                      </a:pPr>
                      <a:r>
                        <a:rPr lang="it-IT" sz="800" b="1" dirty="0" smtClean="0">
                          <a:effectLst/>
                          <a:latin typeface="Arial"/>
                          <a:ea typeface="Times New Roman"/>
                        </a:rPr>
                        <a:t>MASSIME PRESENTI</a:t>
                      </a:r>
                    </a:p>
                    <a:p>
                      <a:pPr algn="ctr">
                        <a:spcAft>
                          <a:spcPts val="0"/>
                        </a:spcAft>
                      </a:pPr>
                      <a:r>
                        <a:rPr lang="it-IT" sz="800" b="1" dirty="0" smtClean="0">
                          <a:effectLst/>
                          <a:latin typeface="Arial"/>
                          <a:ea typeface="Times New Roman"/>
                        </a:rPr>
                        <a:t>(</a:t>
                      </a:r>
                      <a:r>
                        <a:rPr lang="it-IT" sz="800" b="1" dirty="0">
                          <a:effectLst/>
                          <a:latin typeface="Arial"/>
                          <a:ea typeface="Times New Roman"/>
                        </a:rPr>
                        <a:t>t)</a:t>
                      </a:r>
                      <a:endParaRPr lang="it-IT" sz="800" dirty="0">
                        <a:effectLst/>
                        <a:latin typeface="Times New Roman"/>
                        <a:ea typeface="Times New Roman"/>
                      </a:endParaRPr>
                    </a:p>
                  </a:txBody>
                  <a:tcPr marL="30557" marR="30557"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A6A6A6"/>
                    </a:solidFill>
                  </a:tcPr>
                </a:tc>
                <a:tc gridSpan="6">
                  <a:txBody>
                    <a:bodyPr/>
                    <a:lstStyle/>
                    <a:p>
                      <a:pPr algn="ctr">
                        <a:spcAft>
                          <a:spcPts val="0"/>
                        </a:spcAft>
                      </a:pPr>
                      <a:r>
                        <a:rPr lang="it-IT" sz="800" b="1" dirty="0">
                          <a:effectLst/>
                          <a:latin typeface="Arial"/>
                          <a:ea typeface="Times New Roman"/>
                        </a:rPr>
                        <a:t>CLASSIFICAZIONE DI PERICOLO</a:t>
                      </a:r>
                      <a:endParaRPr lang="it-IT" sz="800" dirty="0">
                        <a:effectLst/>
                        <a:latin typeface="Times New Roman"/>
                        <a:ea typeface="Times New Roman"/>
                      </a:endParaRPr>
                    </a:p>
                  </a:txBody>
                  <a:tcPr marL="30557" marR="30557"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A6A6A6"/>
                    </a:solidFill>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r>
              <a:tr h="568174">
                <a:tc vMerge="1">
                  <a:txBody>
                    <a:bodyPr/>
                    <a:lstStyle/>
                    <a:p>
                      <a:endParaRPr lang="it-IT"/>
                    </a:p>
                  </a:txBody>
                  <a:tcPr/>
                </a:tc>
                <a:tc vMerge="1">
                  <a:txBody>
                    <a:bodyPr/>
                    <a:lstStyle/>
                    <a:p>
                      <a:endParaRPr lang="it-IT"/>
                    </a:p>
                  </a:txBody>
                  <a:tcPr/>
                </a:tc>
                <a:tc>
                  <a:txBody>
                    <a:bodyPr/>
                    <a:lstStyle/>
                    <a:p>
                      <a:pPr algn="ctr">
                        <a:spcAft>
                          <a:spcPts val="0"/>
                        </a:spcAft>
                      </a:pPr>
                      <a:r>
                        <a:rPr lang="it-IT" sz="800" b="1" dirty="0">
                          <a:effectLst/>
                          <a:latin typeface="Arial"/>
                          <a:ea typeface="Times New Roman"/>
                        </a:rPr>
                        <a:t>TOSSICHE</a:t>
                      </a:r>
                      <a:endParaRPr lang="it-IT" sz="800" dirty="0">
                        <a:effectLst/>
                        <a:latin typeface="Times New Roman"/>
                        <a:ea typeface="Times New Roman"/>
                      </a:endParaRPr>
                    </a:p>
                  </a:txBody>
                  <a:tcPr marL="30557" marR="30557"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A6A6A6"/>
                    </a:solidFill>
                  </a:tcPr>
                </a:tc>
                <a:tc>
                  <a:txBody>
                    <a:bodyPr/>
                    <a:lstStyle/>
                    <a:p>
                      <a:pPr algn="ctr">
                        <a:spcAft>
                          <a:spcPts val="0"/>
                        </a:spcAft>
                      </a:pPr>
                      <a:r>
                        <a:rPr lang="it-IT" sz="800" b="1" dirty="0">
                          <a:effectLst/>
                          <a:latin typeface="Arial"/>
                          <a:ea typeface="Times New Roman"/>
                        </a:rPr>
                        <a:t>COMBURENTI</a:t>
                      </a:r>
                      <a:endParaRPr lang="it-IT" sz="800" dirty="0">
                        <a:effectLst/>
                        <a:latin typeface="Times New Roman"/>
                        <a:ea typeface="Times New Roman"/>
                      </a:endParaRPr>
                    </a:p>
                  </a:txBody>
                  <a:tcPr marL="30557" marR="30557"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A6A6A6"/>
                    </a:solidFill>
                  </a:tcPr>
                </a:tc>
                <a:tc>
                  <a:txBody>
                    <a:bodyPr/>
                    <a:lstStyle/>
                    <a:p>
                      <a:pPr algn="ctr">
                        <a:spcAft>
                          <a:spcPts val="0"/>
                        </a:spcAft>
                      </a:pPr>
                      <a:r>
                        <a:rPr lang="it-IT" sz="800" b="1" dirty="0">
                          <a:effectLst/>
                          <a:latin typeface="Arial"/>
                          <a:ea typeface="Times New Roman"/>
                        </a:rPr>
                        <a:t>INFIAMMABILI</a:t>
                      </a:r>
                      <a:endParaRPr lang="it-IT" sz="800" dirty="0">
                        <a:effectLst/>
                        <a:latin typeface="Times New Roman"/>
                        <a:ea typeface="Times New Roman"/>
                      </a:endParaRPr>
                    </a:p>
                  </a:txBody>
                  <a:tcPr marL="30557" marR="30557"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A6A6A6"/>
                    </a:solidFill>
                  </a:tcPr>
                </a:tc>
                <a:tc>
                  <a:txBody>
                    <a:bodyPr/>
                    <a:lstStyle/>
                    <a:p>
                      <a:pPr algn="ctr">
                        <a:spcAft>
                          <a:spcPts val="0"/>
                        </a:spcAft>
                      </a:pPr>
                      <a:r>
                        <a:rPr lang="it-IT" sz="800" b="1" dirty="0" smtClean="0">
                          <a:effectLst/>
                          <a:latin typeface="Arial"/>
                          <a:ea typeface="Times New Roman"/>
                        </a:rPr>
                        <a:t>FACILMENTE</a:t>
                      </a:r>
                    </a:p>
                    <a:p>
                      <a:pPr algn="ctr">
                        <a:spcAft>
                          <a:spcPts val="0"/>
                        </a:spcAft>
                      </a:pPr>
                      <a:r>
                        <a:rPr lang="it-IT" sz="800" b="1" dirty="0" smtClean="0">
                          <a:effectLst/>
                          <a:latin typeface="Arial"/>
                          <a:ea typeface="Times New Roman"/>
                        </a:rPr>
                        <a:t>INFIAMMABILI</a:t>
                      </a:r>
                      <a:endParaRPr lang="it-IT" sz="800" dirty="0">
                        <a:effectLst/>
                        <a:latin typeface="Times New Roman"/>
                        <a:ea typeface="Times New Roman"/>
                      </a:endParaRPr>
                    </a:p>
                  </a:txBody>
                  <a:tcPr marL="30557" marR="30557"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A6A6A6"/>
                    </a:solidFill>
                  </a:tcPr>
                </a:tc>
                <a:tc>
                  <a:txBody>
                    <a:bodyPr/>
                    <a:lstStyle/>
                    <a:p>
                      <a:pPr algn="ctr">
                        <a:spcAft>
                          <a:spcPts val="0"/>
                        </a:spcAft>
                      </a:pPr>
                      <a:r>
                        <a:rPr lang="it-IT" sz="800" b="1" dirty="0" smtClean="0">
                          <a:effectLst/>
                          <a:latin typeface="Arial"/>
                          <a:ea typeface="Times New Roman"/>
                        </a:rPr>
                        <a:t>PERICOLOSE PER L’AMBIENTE</a:t>
                      </a:r>
                    </a:p>
                    <a:p>
                      <a:pPr algn="ctr">
                        <a:spcAft>
                          <a:spcPts val="0"/>
                        </a:spcAft>
                      </a:pPr>
                      <a:r>
                        <a:rPr lang="it-IT" sz="800" b="1" dirty="0" smtClean="0">
                          <a:effectLst/>
                          <a:latin typeface="Arial"/>
                          <a:ea typeface="Times New Roman"/>
                        </a:rPr>
                        <a:t>(</a:t>
                      </a:r>
                      <a:r>
                        <a:rPr lang="it-IT" sz="800" b="1" dirty="0">
                          <a:effectLst/>
                          <a:latin typeface="Arial"/>
                          <a:ea typeface="Times New Roman"/>
                        </a:rPr>
                        <a:t>R50)</a:t>
                      </a:r>
                      <a:endParaRPr lang="it-IT" sz="800" dirty="0">
                        <a:effectLst/>
                        <a:latin typeface="Times New Roman"/>
                        <a:ea typeface="Times New Roman"/>
                      </a:endParaRPr>
                    </a:p>
                  </a:txBody>
                  <a:tcPr marL="30557" marR="30557"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A6A6A6"/>
                    </a:solidFill>
                  </a:tcPr>
                </a:tc>
                <a:tc>
                  <a:txBody>
                    <a:bodyPr/>
                    <a:lstStyle/>
                    <a:p>
                      <a:pPr algn="ctr">
                        <a:spcAft>
                          <a:spcPts val="0"/>
                        </a:spcAft>
                      </a:pPr>
                      <a:r>
                        <a:rPr lang="it-IT" sz="800" b="1" dirty="0">
                          <a:effectLst/>
                          <a:latin typeface="Arial"/>
                          <a:ea typeface="Times New Roman"/>
                        </a:rPr>
                        <a:t>PERICOLOSE </a:t>
                      </a:r>
                      <a:r>
                        <a:rPr lang="it-IT" sz="800" b="1" dirty="0" smtClean="0">
                          <a:effectLst/>
                          <a:latin typeface="Arial"/>
                          <a:ea typeface="Times New Roman"/>
                        </a:rPr>
                        <a:t>PER</a:t>
                      </a:r>
                    </a:p>
                    <a:p>
                      <a:pPr algn="ctr">
                        <a:spcAft>
                          <a:spcPts val="0"/>
                        </a:spcAft>
                      </a:pPr>
                      <a:r>
                        <a:rPr lang="it-IT" sz="800" b="1" dirty="0" smtClean="0">
                          <a:effectLst/>
                          <a:latin typeface="Arial"/>
                          <a:ea typeface="Times New Roman"/>
                        </a:rPr>
                        <a:t>L’AMBIENTE</a:t>
                      </a:r>
                    </a:p>
                    <a:p>
                      <a:pPr algn="ctr">
                        <a:spcAft>
                          <a:spcPts val="0"/>
                        </a:spcAft>
                      </a:pPr>
                      <a:r>
                        <a:rPr lang="it-IT" sz="800" b="1" dirty="0" smtClean="0">
                          <a:effectLst/>
                          <a:latin typeface="Arial"/>
                          <a:ea typeface="Times New Roman"/>
                        </a:rPr>
                        <a:t>(</a:t>
                      </a:r>
                      <a:r>
                        <a:rPr lang="it-IT" sz="800" b="1" dirty="0">
                          <a:effectLst/>
                          <a:latin typeface="Arial"/>
                          <a:ea typeface="Times New Roman"/>
                        </a:rPr>
                        <a:t>R51/53)</a:t>
                      </a:r>
                      <a:endParaRPr lang="it-IT" sz="800" dirty="0">
                        <a:effectLst/>
                        <a:latin typeface="Times New Roman"/>
                        <a:ea typeface="Times New Roman"/>
                      </a:endParaRPr>
                    </a:p>
                  </a:txBody>
                  <a:tcPr marL="30557" marR="30557"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A6A6A6"/>
                    </a:solidFill>
                  </a:tcPr>
                </a:tc>
              </a:tr>
              <a:tr h="177187">
                <a:tc>
                  <a:txBody>
                    <a:bodyPr/>
                    <a:lstStyle/>
                    <a:p>
                      <a:pPr algn="l">
                        <a:spcAft>
                          <a:spcPts val="0"/>
                        </a:spcAft>
                      </a:pPr>
                      <a:r>
                        <a:rPr lang="it-IT" sz="1000" dirty="0">
                          <a:effectLst/>
                          <a:latin typeface="Arial"/>
                          <a:ea typeface="Times New Roman"/>
                        </a:rPr>
                        <a:t>DIMETILANILINA</a:t>
                      </a:r>
                      <a:endParaRPr lang="it-IT" sz="1000" dirty="0">
                        <a:effectLst/>
                        <a:latin typeface="Times New Roman"/>
                        <a:ea typeface="Times New Roman"/>
                      </a:endParaRPr>
                    </a:p>
                  </a:txBody>
                  <a:tcPr marL="30557" marR="30557"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000" dirty="0">
                          <a:effectLst/>
                          <a:latin typeface="Arial"/>
                          <a:ea typeface="Times New Roman"/>
                        </a:rPr>
                        <a:t>0,6</a:t>
                      </a:r>
                      <a:endParaRPr lang="it-IT" sz="1000" dirty="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000">
                          <a:effectLst/>
                          <a:latin typeface="Arial"/>
                          <a:ea typeface="Times New Roman"/>
                        </a:rPr>
                        <a:t>X</a:t>
                      </a:r>
                      <a:endParaRPr lang="it-IT" sz="100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000">
                          <a:effectLst/>
                          <a:latin typeface="Arial"/>
                          <a:ea typeface="Times New Roman"/>
                        </a:rPr>
                        <a:t> </a:t>
                      </a:r>
                      <a:endParaRPr lang="it-IT" sz="100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000">
                          <a:effectLst/>
                          <a:latin typeface="Arial"/>
                          <a:ea typeface="Times New Roman"/>
                        </a:rPr>
                        <a:t> </a:t>
                      </a:r>
                      <a:endParaRPr lang="it-IT" sz="100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000">
                          <a:effectLst/>
                          <a:latin typeface="Arial"/>
                          <a:ea typeface="Times New Roman"/>
                        </a:rPr>
                        <a:t> </a:t>
                      </a:r>
                      <a:endParaRPr lang="it-IT" sz="100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000">
                          <a:effectLst/>
                          <a:latin typeface="Arial"/>
                          <a:ea typeface="Times New Roman"/>
                        </a:rPr>
                        <a:t> </a:t>
                      </a:r>
                      <a:endParaRPr lang="it-IT" sz="100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000">
                          <a:effectLst/>
                          <a:latin typeface="Arial"/>
                          <a:ea typeface="Times New Roman"/>
                        </a:rPr>
                        <a:t>X</a:t>
                      </a:r>
                      <a:endParaRPr lang="it-IT" sz="100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7187">
                <a:tc>
                  <a:txBody>
                    <a:bodyPr/>
                    <a:lstStyle/>
                    <a:p>
                      <a:pPr algn="l">
                        <a:spcAft>
                          <a:spcPts val="0"/>
                        </a:spcAft>
                      </a:pPr>
                      <a:r>
                        <a:rPr lang="it-IT" sz="1000" dirty="0">
                          <a:effectLst/>
                          <a:latin typeface="Arial"/>
                          <a:ea typeface="Times New Roman"/>
                        </a:rPr>
                        <a:t>DIETILANILINA</a:t>
                      </a:r>
                      <a:endParaRPr lang="it-IT" sz="1000" dirty="0">
                        <a:effectLst/>
                        <a:latin typeface="Times New Roman"/>
                        <a:ea typeface="Times New Roman"/>
                      </a:endParaRPr>
                    </a:p>
                  </a:txBody>
                  <a:tcPr marL="30557" marR="30557"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000" dirty="0">
                          <a:effectLst/>
                          <a:latin typeface="Arial"/>
                          <a:ea typeface="Times New Roman"/>
                        </a:rPr>
                        <a:t>1</a:t>
                      </a:r>
                      <a:endParaRPr lang="it-IT" sz="1000" dirty="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000">
                          <a:effectLst/>
                          <a:latin typeface="Arial"/>
                          <a:ea typeface="Times New Roman"/>
                        </a:rPr>
                        <a:t>X</a:t>
                      </a:r>
                      <a:endParaRPr lang="it-IT" sz="100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000">
                          <a:effectLst/>
                          <a:latin typeface="Arial"/>
                          <a:ea typeface="Times New Roman"/>
                        </a:rPr>
                        <a:t> </a:t>
                      </a:r>
                      <a:endParaRPr lang="it-IT" sz="100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000">
                          <a:effectLst/>
                          <a:latin typeface="Arial"/>
                          <a:ea typeface="Times New Roman"/>
                        </a:rPr>
                        <a:t> </a:t>
                      </a:r>
                      <a:endParaRPr lang="it-IT" sz="100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000">
                          <a:effectLst/>
                          <a:latin typeface="Arial"/>
                          <a:ea typeface="Times New Roman"/>
                        </a:rPr>
                        <a:t> </a:t>
                      </a:r>
                      <a:endParaRPr lang="it-IT" sz="100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000">
                          <a:effectLst/>
                          <a:latin typeface="Arial"/>
                          <a:ea typeface="Times New Roman"/>
                        </a:rPr>
                        <a:t> </a:t>
                      </a:r>
                      <a:endParaRPr lang="it-IT" sz="100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000">
                          <a:effectLst/>
                          <a:latin typeface="Arial"/>
                          <a:ea typeface="Times New Roman"/>
                        </a:rPr>
                        <a:t>X</a:t>
                      </a:r>
                      <a:endParaRPr lang="it-IT" sz="100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7187">
                <a:tc>
                  <a:txBody>
                    <a:bodyPr/>
                    <a:lstStyle/>
                    <a:p>
                      <a:pPr algn="l">
                        <a:spcAft>
                          <a:spcPts val="0"/>
                        </a:spcAft>
                      </a:pPr>
                      <a:r>
                        <a:rPr lang="it-IT" sz="1000" dirty="0">
                          <a:effectLst/>
                          <a:latin typeface="Arial"/>
                          <a:ea typeface="Times New Roman"/>
                        </a:rPr>
                        <a:t>DICICLOPENTADIENE</a:t>
                      </a:r>
                      <a:endParaRPr lang="it-IT" sz="1000" dirty="0">
                        <a:effectLst/>
                        <a:latin typeface="Times New Roman"/>
                        <a:ea typeface="Times New Roman"/>
                      </a:endParaRPr>
                    </a:p>
                  </a:txBody>
                  <a:tcPr marL="30557" marR="30557"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tcPr>
                </a:tc>
                <a:tc>
                  <a:txBody>
                    <a:bodyPr/>
                    <a:lstStyle/>
                    <a:p>
                      <a:pPr algn="ctr">
                        <a:spcAft>
                          <a:spcPts val="0"/>
                        </a:spcAft>
                      </a:pPr>
                      <a:r>
                        <a:rPr lang="it-IT" sz="1000" dirty="0">
                          <a:effectLst/>
                          <a:latin typeface="Arial"/>
                          <a:ea typeface="Times New Roman"/>
                        </a:rPr>
                        <a:t>150</a:t>
                      </a:r>
                      <a:endParaRPr lang="it-IT" sz="1000" dirty="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tcPr>
                </a:tc>
                <a:tc>
                  <a:txBody>
                    <a:bodyPr/>
                    <a:lstStyle/>
                    <a:p>
                      <a:pPr algn="ctr">
                        <a:spcAft>
                          <a:spcPts val="0"/>
                        </a:spcAft>
                      </a:pPr>
                      <a:r>
                        <a:rPr lang="it-IT" sz="1000">
                          <a:effectLst/>
                          <a:latin typeface="Arial"/>
                          <a:ea typeface="Times New Roman"/>
                        </a:rPr>
                        <a:t>X</a:t>
                      </a:r>
                      <a:endParaRPr lang="it-IT" sz="100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tcPr>
                </a:tc>
                <a:tc>
                  <a:txBody>
                    <a:bodyPr/>
                    <a:lstStyle/>
                    <a:p>
                      <a:pPr algn="ctr">
                        <a:spcAft>
                          <a:spcPts val="0"/>
                        </a:spcAft>
                      </a:pPr>
                      <a:r>
                        <a:rPr lang="it-IT" sz="1000">
                          <a:effectLst/>
                          <a:latin typeface="Arial"/>
                          <a:ea typeface="Times New Roman"/>
                        </a:rPr>
                        <a:t> </a:t>
                      </a:r>
                      <a:endParaRPr lang="it-IT" sz="100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tcPr>
                </a:tc>
                <a:tc>
                  <a:txBody>
                    <a:bodyPr/>
                    <a:lstStyle/>
                    <a:p>
                      <a:pPr algn="ctr">
                        <a:spcAft>
                          <a:spcPts val="0"/>
                        </a:spcAft>
                      </a:pPr>
                      <a:r>
                        <a:rPr lang="it-IT" sz="1000">
                          <a:effectLst/>
                          <a:latin typeface="Arial"/>
                          <a:ea typeface="Times New Roman"/>
                        </a:rPr>
                        <a:t> </a:t>
                      </a:r>
                      <a:endParaRPr lang="it-IT" sz="100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tcPr>
                </a:tc>
                <a:tc>
                  <a:txBody>
                    <a:bodyPr/>
                    <a:lstStyle/>
                    <a:p>
                      <a:pPr algn="ctr">
                        <a:spcAft>
                          <a:spcPts val="0"/>
                        </a:spcAft>
                      </a:pPr>
                      <a:r>
                        <a:rPr lang="it-IT" sz="1000">
                          <a:effectLst/>
                          <a:latin typeface="Arial"/>
                          <a:ea typeface="Times New Roman"/>
                        </a:rPr>
                        <a:t>X</a:t>
                      </a:r>
                      <a:endParaRPr lang="it-IT" sz="100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tcPr>
                </a:tc>
                <a:tc>
                  <a:txBody>
                    <a:bodyPr/>
                    <a:lstStyle/>
                    <a:p>
                      <a:pPr algn="ctr">
                        <a:spcAft>
                          <a:spcPts val="0"/>
                        </a:spcAft>
                      </a:pPr>
                      <a:r>
                        <a:rPr lang="it-IT" sz="1000">
                          <a:effectLst/>
                          <a:latin typeface="Arial"/>
                          <a:ea typeface="Times New Roman"/>
                        </a:rPr>
                        <a:t> </a:t>
                      </a:r>
                      <a:endParaRPr lang="it-IT" sz="100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tcPr>
                </a:tc>
                <a:tc>
                  <a:txBody>
                    <a:bodyPr/>
                    <a:lstStyle/>
                    <a:p>
                      <a:pPr algn="ctr">
                        <a:spcAft>
                          <a:spcPts val="0"/>
                        </a:spcAft>
                      </a:pPr>
                      <a:r>
                        <a:rPr lang="it-IT" sz="1000" dirty="0">
                          <a:effectLst/>
                          <a:latin typeface="Arial"/>
                          <a:ea typeface="Times New Roman"/>
                        </a:rPr>
                        <a:t>X</a:t>
                      </a:r>
                      <a:endParaRPr lang="it-IT" sz="1000" dirty="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tcPr>
                </a:tc>
              </a:tr>
              <a:tr h="177187">
                <a:tc>
                  <a:txBody>
                    <a:bodyPr/>
                    <a:lstStyle/>
                    <a:p>
                      <a:pPr algn="l">
                        <a:spcAft>
                          <a:spcPts val="0"/>
                        </a:spcAft>
                      </a:pPr>
                      <a:r>
                        <a:rPr lang="it-IT" sz="1000" dirty="0">
                          <a:effectLst/>
                          <a:latin typeface="Arial"/>
                          <a:ea typeface="Times New Roman"/>
                        </a:rPr>
                        <a:t>ANIDRIDE SOLFOROSA</a:t>
                      </a:r>
                      <a:endParaRPr lang="it-IT" sz="1000" dirty="0">
                        <a:effectLst/>
                        <a:latin typeface="Times New Roman"/>
                        <a:ea typeface="Times New Roman"/>
                      </a:endParaRPr>
                    </a:p>
                  </a:txBody>
                  <a:tcPr marL="30557" marR="30557"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000">
                          <a:effectLst/>
                          <a:latin typeface="Arial"/>
                          <a:ea typeface="Times New Roman"/>
                        </a:rPr>
                        <a:t>5,51</a:t>
                      </a:r>
                      <a:endParaRPr lang="it-IT" sz="100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000">
                          <a:effectLst/>
                          <a:latin typeface="Arial"/>
                          <a:ea typeface="Times New Roman"/>
                        </a:rPr>
                        <a:t>X</a:t>
                      </a:r>
                      <a:endParaRPr lang="it-IT" sz="100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000">
                          <a:effectLst/>
                          <a:latin typeface="Arial"/>
                          <a:ea typeface="Times New Roman"/>
                        </a:rPr>
                        <a:t> </a:t>
                      </a:r>
                      <a:endParaRPr lang="it-IT" sz="100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000">
                          <a:effectLst/>
                          <a:latin typeface="Arial"/>
                          <a:ea typeface="Times New Roman"/>
                        </a:rPr>
                        <a:t> </a:t>
                      </a:r>
                      <a:endParaRPr lang="it-IT" sz="100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000">
                          <a:effectLst/>
                          <a:latin typeface="Arial"/>
                          <a:ea typeface="Times New Roman"/>
                        </a:rPr>
                        <a:t> </a:t>
                      </a:r>
                      <a:endParaRPr lang="it-IT" sz="100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000">
                          <a:effectLst/>
                          <a:latin typeface="Arial"/>
                          <a:ea typeface="Times New Roman"/>
                        </a:rPr>
                        <a:t> </a:t>
                      </a:r>
                      <a:endParaRPr lang="it-IT" sz="100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000">
                          <a:effectLst/>
                          <a:latin typeface="Arial"/>
                          <a:ea typeface="Times New Roman"/>
                        </a:rPr>
                        <a:t> </a:t>
                      </a:r>
                      <a:endParaRPr lang="it-IT" sz="100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7187">
                <a:tc>
                  <a:txBody>
                    <a:bodyPr/>
                    <a:lstStyle/>
                    <a:p>
                      <a:pPr algn="l">
                        <a:spcAft>
                          <a:spcPts val="0"/>
                        </a:spcAft>
                      </a:pPr>
                      <a:r>
                        <a:rPr lang="it-IT" sz="1000" dirty="0">
                          <a:effectLst/>
                          <a:latin typeface="Arial"/>
                          <a:ea typeface="Times New Roman"/>
                        </a:rPr>
                        <a:t>MISCELA SALI FUSI (NaNO2+KNO3)</a:t>
                      </a:r>
                      <a:endParaRPr lang="it-IT" sz="1000" dirty="0">
                        <a:effectLst/>
                        <a:latin typeface="Times New Roman"/>
                        <a:ea typeface="Times New Roman"/>
                      </a:endParaRPr>
                    </a:p>
                  </a:txBody>
                  <a:tcPr marL="30557" marR="30557"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000">
                          <a:effectLst/>
                          <a:latin typeface="Arial"/>
                          <a:ea typeface="Times New Roman"/>
                        </a:rPr>
                        <a:t>75</a:t>
                      </a:r>
                      <a:endParaRPr lang="it-IT" sz="100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000" dirty="0">
                          <a:effectLst/>
                          <a:latin typeface="Arial"/>
                          <a:ea typeface="Times New Roman"/>
                        </a:rPr>
                        <a:t>X</a:t>
                      </a:r>
                      <a:endParaRPr lang="it-IT" sz="1000" dirty="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000">
                          <a:effectLst/>
                          <a:latin typeface="Arial"/>
                          <a:ea typeface="Times New Roman"/>
                        </a:rPr>
                        <a:t> </a:t>
                      </a:r>
                      <a:endParaRPr lang="it-IT" sz="100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000">
                          <a:effectLst/>
                          <a:latin typeface="Arial"/>
                          <a:ea typeface="Times New Roman"/>
                        </a:rPr>
                        <a:t> </a:t>
                      </a:r>
                      <a:endParaRPr lang="it-IT" sz="100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000">
                          <a:effectLst/>
                          <a:latin typeface="Arial"/>
                          <a:ea typeface="Times New Roman"/>
                        </a:rPr>
                        <a:t> </a:t>
                      </a:r>
                      <a:endParaRPr lang="it-IT" sz="100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000">
                          <a:effectLst/>
                          <a:latin typeface="Arial"/>
                          <a:ea typeface="Times New Roman"/>
                        </a:rPr>
                        <a:t>X</a:t>
                      </a:r>
                      <a:endParaRPr lang="it-IT" sz="100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000">
                          <a:effectLst/>
                          <a:latin typeface="Arial"/>
                          <a:ea typeface="Times New Roman"/>
                        </a:rPr>
                        <a:t> </a:t>
                      </a:r>
                      <a:endParaRPr lang="it-IT" sz="100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7187">
                <a:tc>
                  <a:txBody>
                    <a:bodyPr/>
                    <a:lstStyle/>
                    <a:p>
                      <a:pPr algn="l">
                        <a:spcAft>
                          <a:spcPts val="0"/>
                        </a:spcAft>
                      </a:pPr>
                      <a:r>
                        <a:rPr lang="it-IT" sz="1000" dirty="0">
                          <a:effectLst/>
                          <a:latin typeface="Arial"/>
                          <a:ea typeface="Times New Roman"/>
                        </a:rPr>
                        <a:t>POTASSIO NITRATO</a:t>
                      </a:r>
                      <a:endParaRPr lang="it-IT" sz="1000" dirty="0">
                        <a:effectLst/>
                        <a:latin typeface="Times New Roman"/>
                        <a:ea typeface="Times New Roman"/>
                      </a:endParaRPr>
                    </a:p>
                  </a:txBody>
                  <a:tcPr marL="30557" marR="30557"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000" dirty="0">
                          <a:effectLst/>
                          <a:latin typeface="Arial"/>
                          <a:ea typeface="Times New Roman"/>
                        </a:rPr>
                        <a:t>42,5</a:t>
                      </a:r>
                      <a:endParaRPr lang="it-IT" sz="1000" dirty="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000">
                          <a:effectLst/>
                          <a:latin typeface="Arial"/>
                          <a:ea typeface="Times New Roman"/>
                        </a:rPr>
                        <a:t> </a:t>
                      </a:r>
                      <a:endParaRPr lang="it-IT" sz="100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000" dirty="0">
                          <a:effectLst/>
                          <a:latin typeface="Arial"/>
                          <a:ea typeface="Times New Roman"/>
                        </a:rPr>
                        <a:t>X</a:t>
                      </a:r>
                      <a:endParaRPr lang="it-IT" sz="1000" dirty="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000">
                          <a:effectLst/>
                          <a:latin typeface="Arial"/>
                          <a:ea typeface="Times New Roman"/>
                        </a:rPr>
                        <a:t> </a:t>
                      </a:r>
                      <a:endParaRPr lang="it-IT" sz="100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000">
                          <a:effectLst/>
                          <a:latin typeface="Arial"/>
                          <a:ea typeface="Times New Roman"/>
                        </a:rPr>
                        <a:t> </a:t>
                      </a:r>
                      <a:endParaRPr lang="it-IT" sz="100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000">
                          <a:effectLst/>
                          <a:latin typeface="Arial"/>
                          <a:ea typeface="Times New Roman"/>
                        </a:rPr>
                        <a:t> </a:t>
                      </a:r>
                      <a:endParaRPr lang="it-IT" sz="100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000">
                          <a:effectLst/>
                          <a:latin typeface="Arial"/>
                          <a:ea typeface="Times New Roman"/>
                        </a:rPr>
                        <a:t> </a:t>
                      </a:r>
                      <a:endParaRPr lang="it-IT" sz="100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7187">
                <a:tc>
                  <a:txBody>
                    <a:bodyPr/>
                    <a:lstStyle/>
                    <a:p>
                      <a:pPr algn="l">
                        <a:spcAft>
                          <a:spcPts val="0"/>
                        </a:spcAft>
                      </a:pPr>
                      <a:r>
                        <a:rPr lang="it-IT" sz="1000" dirty="0">
                          <a:effectLst/>
                          <a:latin typeface="Arial"/>
                          <a:ea typeface="Times New Roman"/>
                        </a:rPr>
                        <a:t>SODIO NITRITO</a:t>
                      </a:r>
                      <a:endParaRPr lang="it-IT" sz="1000" dirty="0">
                        <a:effectLst/>
                        <a:latin typeface="Times New Roman"/>
                        <a:ea typeface="Times New Roman"/>
                      </a:endParaRPr>
                    </a:p>
                  </a:txBody>
                  <a:tcPr marL="30557" marR="30557"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000" dirty="0">
                          <a:effectLst/>
                          <a:latin typeface="Arial"/>
                          <a:ea typeface="Times New Roman"/>
                        </a:rPr>
                        <a:t>37,5</a:t>
                      </a:r>
                      <a:endParaRPr lang="it-IT" sz="1000" dirty="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000">
                          <a:effectLst/>
                          <a:latin typeface="Arial"/>
                          <a:ea typeface="Times New Roman"/>
                        </a:rPr>
                        <a:t> </a:t>
                      </a:r>
                      <a:endParaRPr lang="it-IT" sz="100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000">
                          <a:effectLst/>
                          <a:latin typeface="Arial"/>
                          <a:ea typeface="Times New Roman"/>
                        </a:rPr>
                        <a:t>X</a:t>
                      </a:r>
                      <a:endParaRPr lang="it-IT" sz="100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000">
                          <a:effectLst/>
                          <a:latin typeface="Arial"/>
                          <a:ea typeface="Times New Roman"/>
                        </a:rPr>
                        <a:t> </a:t>
                      </a:r>
                      <a:endParaRPr lang="it-IT" sz="100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000">
                          <a:effectLst/>
                          <a:latin typeface="Arial"/>
                          <a:ea typeface="Times New Roman"/>
                        </a:rPr>
                        <a:t> </a:t>
                      </a:r>
                      <a:endParaRPr lang="it-IT" sz="100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000">
                          <a:effectLst/>
                          <a:latin typeface="Arial"/>
                          <a:ea typeface="Times New Roman"/>
                        </a:rPr>
                        <a:t>X</a:t>
                      </a:r>
                      <a:endParaRPr lang="it-IT" sz="100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000">
                          <a:effectLst/>
                          <a:latin typeface="Arial"/>
                          <a:ea typeface="Times New Roman"/>
                        </a:rPr>
                        <a:t> </a:t>
                      </a:r>
                      <a:endParaRPr lang="it-IT" sz="100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7187">
                <a:tc>
                  <a:txBody>
                    <a:bodyPr/>
                    <a:lstStyle/>
                    <a:p>
                      <a:pPr algn="l">
                        <a:spcAft>
                          <a:spcPts val="0"/>
                        </a:spcAft>
                      </a:pPr>
                      <a:r>
                        <a:rPr lang="it-IT" sz="1000" dirty="0">
                          <a:effectLst/>
                          <a:latin typeface="Arial"/>
                          <a:ea typeface="Times New Roman"/>
                        </a:rPr>
                        <a:t>CATALIZZATORI A BASE DI TITANIO</a:t>
                      </a:r>
                      <a:endParaRPr lang="it-IT" sz="1000" dirty="0">
                        <a:effectLst/>
                        <a:latin typeface="Times New Roman"/>
                        <a:ea typeface="Times New Roman"/>
                      </a:endParaRPr>
                    </a:p>
                  </a:txBody>
                  <a:tcPr marL="30557" marR="30557"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000">
                          <a:effectLst/>
                          <a:latin typeface="Arial"/>
                          <a:ea typeface="Times New Roman"/>
                        </a:rPr>
                        <a:t>27,3</a:t>
                      </a:r>
                      <a:endParaRPr lang="it-IT" sz="100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000">
                          <a:effectLst/>
                          <a:latin typeface="Arial"/>
                          <a:ea typeface="Times New Roman"/>
                        </a:rPr>
                        <a:t> </a:t>
                      </a:r>
                      <a:endParaRPr lang="it-IT" sz="100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000" dirty="0">
                          <a:effectLst/>
                          <a:latin typeface="Arial"/>
                          <a:ea typeface="Times New Roman"/>
                        </a:rPr>
                        <a:t> </a:t>
                      </a:r>
                      <a:endParaRPr lang="it-IT" sz="1000" dirty="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000">
                          <a:effectLst/>
                          <a:latin typeface="Arial"/>
                          <a:ea typeface="Times New Roman"/>
                        </a:rPr>
                        <a:t>X</a:t>
                      </a:r>
                      <a:endParaRPr lang="it-IT" sz="100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000">
                          <a:effectLst/>
                          <a:latin typeface="Arial"/>
                          <a:ea typeface="Times New Roman"/>
                        </a:rPr>
                        <a:t> </a:t>
                      </a:r>
                      <a:endParaRPr lang="it-IT" sz="100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000">
                          <a:effectLst/>
                          <a:latin typeface="Arial"/>
                          <a:ea typeface="Times New Roman"/>
                        </a:rPr>
                        <a:t> </a:t>
                      </a:r>
                      <a:endParaRPr lang="it-IT" sz="100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000">
                          <a:effectLst/>
                          <a:latin typeface="Arial"/>
                          <a:ea typeface="Times New Roman"/>
                        </a:rPr>
                        <a:t> </a:t>
                      </a:r>
                      <a:endParaRPr lang="it-IT" sz="100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75625">
                <a:tc>
                  <a:txBody>
                    <a:bodyPr/>
                    <a:lstStyle/>
                    <a:p>
                      <a:pPr algn="l">
                        <a:spcAft>
                          <a:spcPts val="0"/>
                        </a:spcAft>
                      </a:pPr>
                      <a:r>
                        <a:rPr lang="it-IT" sz="1000" dirty="0">
                          <a:effectLst/>
                          <a:latin typeface="Arial"/>
                          <a:ea typeface="Times New Roman"/>
                        </a:rPr>
                        <a:t>ALCOOL ISOBUTILICO </a:t>
                      </a:r>
                      <a:endParaRPr lang="it-IT" sz="1000" dirty="0">
                        <a:effectLst/>
                        <a:latin typeface="Times New Roman"/>
                        <a:ea typeface="Times New Roman"/>
                      </a:endParaRPr>
                    </a:p>
                  </a:txBody>
                  <a:tcPr marL="30557" marR="30557"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tcPr>
                </a:tc>
                <a:tc>
                  <a:txBody>
                    <a:bodyPr/>
                    <a:lstStyle/>
                    <a:p>
                      <a:pPr algn="ctr">
                        <a:spcAft>
                          <a:spcPts val="0"/>
                        </a:spcAft>
                      </a:pPr>
                      <a:r>
                        <a:rPr lang="it-IT" sz="1000">
                          <a:effectLst/>
                          <a:latin typeface="Arial"/>
                          <a:ea typeface="Times New Roman"/>
                        </a:rPr>
                        <a:t>1444</a:t>
                      </a:r>
                      <a:endParaRPr lang="it-IT" sz="100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tcPr>
                </a:tc>
                <a:tc>
                  <a:txBody>
                    <a:bodyPr/>
                    <a:lstStyle/>
                    <a:p>
                      <a:pPr algn="ctr">
                        <a:spcAft>
                          <a:spcPts val="0"/>
                        </a:spcAft>
                      </a:pPr>
                      <a:r>
                        <a:rPr lang="it-IT" sz="1000" dirty="0">
                          <a:effectLst/>
                          <a:latin typeface="Arial"/>
                          <a:ea typeface="Times New Roman"/>
                        </a:rPr>
                        <a:t> </a:t>
                      </a:r>
                      <a:endParaRPr lang="it-IT" sz="1000" dirty="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tcPr>
                </a:tc>
                <a:tc>
                  <a:txBody>
                    <a:bodyPr/>
                    <a:lstStyle/>
                    <a:p>
                      <a:pPr algn="ctr">
                        <a:spcAft>
                          <a:spcPts val="0"/>
                        </a:spcAft>
                      </a:pPr>
                      <a:r>
                        <a:rPr lang="it-IT" sz="1000" dirty="0">
                          <a:effectLst/>
                          <a:latin typeface="Arial"/>
                          <a:ea typeface="Times New Roman"/>
                        </a:rPr>
                        <a:t> </a:t>
                      </a:r>
                      <a:endParaRPr lang="it-IT" sz="1000" dirty="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tcPr>
                </a:tc>
                <a:tc>
                  <a:txBody>
                    <a:bodyPr/>
                    <a:lstStyle/>
                    <a:p>
                      <a:pPr algn="ctr">
                        <a:spcAft>
                          <a:spcPts val="0"/>
                        </a:spcAft>
                      </a:pPr>
                      <a:r>
                        <a:rPr lang="it-IT" sz="1000">
                          <a:effectLst/>
                          <a:latin typeface="Arial"/>
                          <a:ea typeface="Times New Roman"/>
                        </a:rPr>
                        <a:t>X</a:t>
                      </a:r>
                      <a:endParaRPr lang="it-IT" sz="100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tcPr>
                </a:tc>
                <a:tc>
                  <a:txBody>
                    <a:bodyPr/>
                    <a:lstStyle/>
                    <a:p>
                      <a:pPr algn="ctr">
                        <a:spcAft>
                          <a:spcPts val="0"/>
                        </a:spcAft>
                      </a:pPr>
                      <a:r>
                        <a:rPr lang="it-IT" sz="1000">
                          <a:effectLst/>
                          <a:latin typeface="Arial"/>
                          <a:ea typeface="Times New Roman"/>
                        </a:rPr>
                        <a:t> </a:t>
                      </a:r>
                      <a:endParaRPr lang="it-IT" sz="100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tcPr>
                </a:tc>
                <a:tc>
                  <a:txBody>
                    <a:bodyPr/>
                    <a:lstStyle/>
                    <a:p>
                      <a:pPr algn="ctr">
                        <a:spcAft>
                          <a:spcPts val="0"/>
                        </a:spcAft>
                      </a:pPr>
                      <a:r>
                        <a:rPr lang="it-IT" sz="1000">
                          <a:effectLst/>
                          <a:latin typeface="Arial"/>
                          <a:ea typeface="Times New Roman"/>
                        </a:rPr>
                        <a:t> </a:t>
                      </a:r>
                      <a:endParaRPr lang="it-IT" sz="100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tcPr>
                </a:tc>
                <a:tc>
                  <a:txBody>
                    <a:bodyPr/>
                    <a:lstStyle/>
                    <a:p>
                      <a:pPr algn="ctr">
                        <a:spcAft>
                          <a:spcPts val="0"/>
                        </a:spcAft>
                      </a:pPr>
                      <a:r>
                        <a:rPr lang="it-IT" sz="1000" dirty="0">
                          <a:effectLst/>
                          <a:latin typeface="Arial"/>
                          <a:ea typeface="Times New Roman"/>
                        </a:rPr>
                        <a:t> </a:t>
                      </a:r>
                      <a:endParaRPr lang="it-IT" sz="1000" dirty="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tcPr>
                </a:tc>
              </a:tr>
              <a:tr h="177187">
                <a:tc>
                  <a:txBody>
                    <a:bodyPr/>
                    <a:lstStyle/>
                    <a:p>
                      <a:pPr algn="l">
                        <a:spcAft>
                          <a:spcPts val="0"/>
                        </a:spcAft>
                      </a:pPr>
                      <a:r>
                        <a:rPr lang="it-IT" sz="1000" dirty="0">
                          <a:effectLst/>
                          <a:latin typeface="Arial"/>
                          <a:ea typeface="Times New Roman"/>
                        </a:rPr>
                        <a:t>PENTANO 2.4 DIONE (</a:t>
                      </a:r>
                      <a:r>
                        <a:rPr lang="it-IT" sz="1000" dirty="0" err="1">
                          <a:effectLst/>
                          <a:latin typeface="Arial"/>
                          <a:ea typeface="Times New Roman"/>
                        </a:rPr>
                        <a:t>Acetilacetone</a:t>
                      </a:r>
                      <a:r>
                        <a:rPr lang="it-IT" sz="1000" dirty="0">
                          <a:effectLst/>
                          <a:latin typeface="Arial"/>
                          <a:ea typeface="Times New Roman"/>
                        </a:rPr>
                        <a:t>)</a:t>
                      </a:r>
                      <a:endParaRPr lang="it-IT" sz="1000" dirty="0">
                        <a:effectLst/>
                        <a:latin typeface="Times New Roman"/>
                        <a:ea typeface="Times New Roman"/>
                      </a:endParaRPr>
                    </a:p>
                  </a:txBody>
                  <a:tcPr marL="30557" marR="30557"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000">
                          <a:effectLst/>
                          <a:latin typeface="Arial"/>
                          <a:ea typeface="Times New Roman"/>
                        </a:rPr>
                        <a:t>2,5</a:t>
                      </a:r>
                      <a:endParaRPr lang="it-IT" sz="100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000">
                          <a:effectLst/>
                          <a:latin typeface="Arial"/>
                          <a:ea typeface="Times New Roman"/>
                        </a:rPr>
                        <a:t> </a:t>
                      </a:r>
                      <a:endParaRPr lang="it-IT" sz="100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000">
                          <a:effectLst/>
                          <a:latin typeface="Arial"/>
                          <a:ea typeface="Times New Roman"/>
                        </a:rPr>
                        <a:t> </a:t>
                      </a:r>
                      <a:endParaRPr lang="it-IT" sz="100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000" dirty="0">
                          <a:effectLst/>
                          <a:latin typeface="Arial"/>
                          <a:ea typeface="Times New Roman"/>
                        </a:rPr>
                        <a:t>X</a:t>
                      </a:r>
                      <a:endParaRPr lang="it-IT" sz="1000" dirty="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000">
                          <a:effectLst/>
                          <a:latin typeface="Arial"/>
                          <a:ea typeface="Times New Roman"/>
                        </a:rPr>
                        <a:t> </a:t>
                      </a:r>
                      <a:endParaRPr lang="it-IT" sz="100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000">
                          <a:effectLst/>
                          <a:latin typeface="Arial"/>
                          <a:ea typeface="Times New Roman"/>
                        </a:rPr>
                        <a:t> </a:t>
                      </a:r>
                      <a:endParaRPr lang="it-IT" sz="100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000">
                          <a:effectLst/>
                          <a:latin typeface="Arial"/>
                          <a:ea typeface="Times New Roman"/>
                        </a:rPr>
                        <a:t> </a:t>
                      </a:r>
                      <a:endParaRPr lang="it-IT" sz="100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75625">
                <a:tc>
                  <a:txBody>
                    <a:bodyPr/>
                    <a:lstStyle/>
                    <a:p>
                      <a:pPr algn="l">
                        <a:spcAft>
                          <a:spcPts val="0"/>
                        </a:spcAft>
                      </a:pPr>
                      <a:r>
                        <a:rPr lang="it-IT" sz="1000" dirty="0">
                          <a:effectLst/>
                          <a:latin typeface="Arial"/>
                          <a:ea typeface="Times New Roman"/>
                        </a:rPr>
                        <a:t>2,6-DI -TER-BUTIL-4- METILFENOLO 40% </a:t>
                      </a:r>
                      <a:r>
                        <a:rPr lang="it-IT" sz="1000" dirty="0" smtClean="0">
                          <a:effectLst/>
                          <a:latin typeface="Arial"/>
                          <a:ea typeface="Times New Roman"/>
                        </a:rPr>
                        <a:t>XILOLO</a:t>
                      </a:r>
                      <a:endParaRPr lang="it-IT" sz="1000" dirty="0">
                        <a:effectLst/>
                        <a:latin typeface="Times New Roman"/>
                        <a:ea typeface="Times New Roman"/>
                      </a:endParaRPr>
                    </a:p>
                  </a:txBody>
                  <a:tcPr marL="30557" marR="30557"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000">
                          <a:effectLst/>
                          <a:latin typeface="Arial"/>
                          <a:ea typeface="Times New Roman"/>
                        </a:rPr>
                        <a:t>0,4</a:t>
                      </a:r>
                      <a:endParaRPr lang="it-IT" sz="100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000">
                          <a:effectLst/>
                          <a:latin typeface="Arial"/>
                          <a:ea typeface="Times New Roman"/>
                        </a:rPr>
                        <a:t> </a:t>
                      </a:r>
                      <a:endParaRPr lang="it-IT" sz="100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000">
                          <a:effectLst/>
                          <a:latin typeface="Arial"/>
                          <a:ea typeface="Times New Roman"/>
                        </a:rPr>
                        <a:t> </a:t>
                      </a:r>
                      <a:endParaRPr lang="it-IT" sz="100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000" dirty="0">
                          <a:effectLst/>
                          <a:latin typeface="Arial"/>
                          <a:ea typeface="Times New Roman"/>
                        </a:rPr>
                        <a:t>X</a:t>
                      </a:r>
                      <a:endParaRPr lang="it-IT" sz="1000" dirty="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000">
                          <a:effectLst/>
                          <a:latin typeface="Arial"/>
                          <a:ea typeface="Times New Roman"/>
                        </a:rPr>
                        <a:t> </a:t>
                      </a:r>
                      <a:endParaRPr lang="it-IT" sz="100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000">
                          <a:effectLst/>
                          <a:latin typeface="Arial"/>
                          <a:ea typeface="Times New Roman"/>
                        </a:rPr>
                        <a:t> </a:t>
                      </a:r>
                      <a:endParaRPr lang="it-IT" sz="100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000">
                          <a:effectLst/>
                          <a:latin typeface="Arial"/>
                          <a:ea typeface="Times New Roman"/>
                        </a:rPr>
                        <a:t> </a:t>
                      </a:r>
                      <a:endParaRPr lang="it-IT" sz="100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75625">
                <a:tc>
                  <a:txBody>
                    <a:bodyPr/>
                    <a:lstStyle/>
                    <a:p>
                      <a:pPr algn="l">
                        <a:spcAft>
                          <a:spcPts val="0"/>
                        </a:spcAft>
                      </a:pPr>
                      <a:r>
                        <a:rPr lang="it-IT" sz="1000" dirty="0">
                          <a:effectLst/>
                          <a:latin typeface="Arial"/>
                          <a:ea typeface="Times New Roman"/>
                        </a:rPr>
                        <a:t>ANTISCHIUMOGENI TIPO </a:t>
                      </a:r>
                      <a:r>
                        <a:rPr lang="it-IT" sz="1000" dirty="0" smtClean="0">
                          <a:effectLst/>
                          <a:latin typeface="Arial"/>
                          <a:ea typeface="Times New Roman"/>
                        </a:rPr>
                        <a:t>BYK</a:t>
                      </a:r>
                      <a:endParaRPr lang="it-IT" sz="1000" dirty="0">
                        <a:effectLst/>
                        <a:latin typeface="Times New Roman"/>
                        <a:ea typeface="Times New Roman"/>
                      </a:endParaRPr>
                    </a:p>
                  </a:txBody>
                  <a:tcPr marL="30557" marR="30557"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000">
                          <a:effectLst/>
                          <a:latin typeface="Arial"/>
                          <a:ea typeface="Times New Roman"/>
                        </a:rPr>
                        <a:t>13,3</a:t>
                      </a:r>
                      <a:endParaRPr lang="it-IT" sz="100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000">
                          <a:effectLst/>
                          <a:latin typeface="Arial"/>
                          <a:ea typeface="Times New Roman"/>
                        </a:rPr>
                        <a:t> </a:t>
                      </a:r>
                      <a:endParaRPr lang="it-IT" sz="100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000">
                          <a:effectLst/>
                          <a:latin typeface="Arial"/>
                          <a:ea typeface="Times New Roman"/>
                        </a:rPr>
                        <a:t> </a:t>
                      </a:r>
                      <a:endParaRPr lang="it-IT" sz="100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000">
                          <a:effectLst/>
                          <a:latin typeface="Arial"/>
                          <a:ea typeface="Times New Roman"/>
                        </a:rPr>
                        <a:t>X</a:t>
                      </a:r>
                      <a:endParaRPr lang="it-IT" sz="100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000">
                          <a:effectLst/>
                          <a:latin typeface="Arial"/>
                          <a:ea typeface="Times New Roman"/>
                        </a:rPr>
                        <a:t> </a:t>
                      </a:r>
                      <a:endParaRPr lang="it-IT" sz="100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000">
                          <a:effectLst/>
                          <a:latin typeface="Arial"/>
                          <a:ea typeface="Times New Roman"/>
                        </a:rPr>
                        <a:t> </a:t>
                      </a:r>
                      <a:endParaRPr lang="it-IT" sz="100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000">
                          <a:effectLst/>
                          <a:latin typeface="Arial"/>
                          <a:ea typeface="Times New Roman"/>
                        </a:rPr>
                        <a:t>X</a:t>
                      </a:r>
                      <a:endParaRPr lang="it-IT" sz="100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7187">
                <a:tc>
                  <a:txBody>
                    <a:bodyPr/>
                    <a:lstStyle/>
                    <a:p>
                      <a:pPr algn="l">
                        <a:spcAft>
                          <a:spcPts val="0"/>
                        </a:spcAft>
                      </a:pPr>
                      <a:r>
                        <a:rPr lang="it-IT" sz="1000" dirty="0">
                          <a:effectLst/>
                          <a:latin typeface="Arial"/>
                          <a:ea typeface="Times New Roman"/>
                        </a:rPr>
                        <a:t>DOWANOL PM</a:t>
                      </a:r>
                      <a:endParaRPr lang="it-IT" sz="1000" dirty="0">
                        <a:effectLst/>
                        <a:latin typeface="Times New Roman"/>
                        <a:ea typeface="Times New Roman"/>
                      </a:endParaRPr>
                    </a:p>
                  </a:txBody>
                  <a:tcPr marL="30557" marR="30557"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000">
                          <a:effectLst/>
                          <a:latin typeface="Arial"/>
                          <a:ea typeface="Times New Roman"/>
                        </a:rPr>
                        <a:t>3</a:t>
                      </a:r>
                      <a:endParaRPr lang="it-IT" sz="100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000">
                          <a:effectLst/>
                          <a:latin typeface="Arial"/>
                          <a:ea typeface="Times New Roman"/>
                        </a:rPr>
                        <a:t> </a:t>
                      </a:r>
                      <a:endParaRPr lang="it-IT" sz="100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000">
                          <a:effectLst/>
                          <a:latin typeface="Arial"/>
                          <a:ea typeface="Times New Roman"/>
                        </a:rPr>
                        <a:t> </a:t>
                      </a:r>
                      <a:endParaRPr lang="it-IT" sz="100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000">
                          <a:effectLst/>
                          <a:latin typeface="Arial"/>
                          <a:ea typeface="Times New Roman"/>
                        </a:rPr>
                        <a:t>X</a:t>
                      </a:r>
                      <a:endParaRPr lang="it-IT" sz="100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000">
                          <a:effectLst/>
                          <a:latin typeface="Arial"/>
                          <a:ea typeface="Times New Roman"/>
                        </a:rPr>
                        <a:t> </a:t>
                      </a:r>
                      <a:endParaRPr lang="it-IT" sz="100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000">
                          <a:effectLst/>
                          <a:latin typeface="Arial"/>
                          <a:ea typeface="Times New Roman"/>
                        </a:rPr>
                        <a:t> </a:t>
                      </a:r>
                      <a:endParaRPr lang="it-IT" sz="100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000">
                          <a:effectLst/>
                          <a:latin typeface="Arial"/>
                          <a:ea typeface="Times New Roman"/>
                        </a:rPr>
                        <a:t> </a:t>
                      </a:r>
                      <a:endParaRPr lang="it-IT" sz="100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75625">
                <a:tc>
                  <a:txBody>
                    <a:bodyPr/>
                    <a:lstStyle/>
                    <a:p>
                      <a:pPr algn="l">
                        <a:spcAft>
                          <a:spcPts val="0"/>
                        </a:spcAft>
                      </a:pPr>
                      <a:r>
                        <a:rPr lang="it-IT" sz="1000" dirty="0">
                          <a:effectLst/>
                          <a:latin typeface="Arial"/>
                          <a:ea typeface="Times New Roman"/>
                        </a:rPr>
                        <a:t>OTTOATO DI CALCIO </a:t>
                      </a:r>
                      <a:r>
                        <a:rPr lang="it-IT" sz="1000" dirty="0" smtClean="0">
                          <a:effectLst/>
                          <a:latin typeface="Arial"/>
                          <a:ea typeface="Times New Roman"/>
                        </a:rPr>
                        <a:t> </a:t>
                      </a:r>
                      <a:r>
                        <a:rPr lang="it-IT" sz="1000" dirty="0">
                          <a:effectLst/>
                          <a:latin typeface="Arial"/>
                          <a:ea typeface="Times New Roman"/>
                        </a:rPr>
                        <a:t>IN XILOLO (</a:t>
                      </a:r>
                      <a:r>
                        <a:rPr lang="it-IT" sz="1000" dirty="0" err="1">
                          <a:effectLst/>
                          <a:latin typeface="Arial"/>
                          <a:ea typeface="Times New Roman"/>
                        </a:rPr>
                        <a:t>nuodex</a:t>
                      </a:r>
                      <a:r>
                        <a:rPr lang="it-IT" sz="1000" dirty="0">
                          <a:effectLst/>
                          <a:latin typeface="Arial"/>
                          <a:ea typeface="Times New Roman"/>
                        </a:rPr>
                        <a:t> Ca 4% in xilolo)</a:t>
                      </a:r>
                      <a:endParaRPr lang="it-IT" sz="1000" dirty="0">
                        <a:effectLst/>
                        <a:latin typeface="Times New Roman"/>
                        <a:ea typeface="Times New Roman"/>
                      </a:endParaRPr>
                    </a:p>
                  </a:txBody>
                  <a:tcPr marL="30557" marR="30557"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000">
                          <a:effectLst/>
                          <a:latin typeface="Arial"/>
                          <a:ea typeface="Times New Roman"/>
                        </a:rPr>
                        <a:t>6</a:t>
                      </a:r>
                      <a:endParaRPr lang="it-IT" sz="100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000">
                          <a:effectLst/>
                          <a:latin typeface="Arial"/>
                          <a:ea typeface="Times New Roman"/>
                        </a:rPr>
                        <a:t> </a:t>
                      </a:r>
                      <a:endParaRPr lang="it-IT" sz="100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000">
                          <a:effectLst/>
                          <a:latin typeface="Arial"/>
                          <a:ea typeface="Times New Roman"/>
                        </a:rPr>
                        <a:t> </a:t>
                      </a:r>
                      <a:endParaRPr lang="it-IT" sz="100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000" dirty="0">
                          <a:effectLst/>
                          <a:latin typeface="Arial"/>
                          <a:ea typeface="Times New Roman"/>
                        </a:rPr>
                        <a:t>X</a:t>
                      </a:r>
                      <a:endParaRPr lang="it-IT" sz="1000" dirty="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000">
                          <a:effectLst/>
                          <a:latin typeface="Arial"/>
                          <a:ea typeface="Times New Roman"/>
                        </a:rPr>
                        <a:t> </a:t>
                      </a:r>
                      <a:endParaRPr lang="it-IT" sz="100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000">
                          <a:effectLst/>
                          <a:latin typeface="Arial"/>
                          <a:ea typeface="Times New Roman"/>
                        </a:rPr>
                        <a:t> </a:t>
                      </a:r>
                      <a:endParaRPr lang="it-IT" sz="100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000">
                          <a:effectLst/>
                          <a:latin typeface="Arial"/>
                          <a:ea typeface="Times New Roman"/>
                        </a:rPr>
                        <a:t>X</a:t>
                      </a:r>
                      <a:endParaRPr lang="it-IT" sz="100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7187">
                <a:tc>
                  <a:txBody>
                    <a:bodyPr/>
                    <a:lstStyle/>
                    <a:p>
                      <a:pPr algn="l">
                        <a:spcAft>
                          <a:spcPts val="0"/>
                        </a:spcAft>
                      </a:pPr>
                      <a:r>
                        <a:rPr lang="it-IT" sz="1000" dirty="0">
                          <a:effectLst/>
                          <a:latin typeface="Arial"/>
                          <a:ea typeface="Times New Roman"/>
                        </a:rPr>
                        <a:t>STIRENE</a:t>
                      </a:r>
                      <a:endParaRPr lang="it-IT" sz="1000" dirty="0">
                        <a:effectLst/>
                        <a:latin typeface="Times New Roman"/>
                        <a:ea typeface="Times New Roman"/>
                      </a:endParaRPr>
                    </a:p>
                  </a:txBody>
                  <a:tcPr marL="30557" marR="30557"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tcPr>
                </a:tc>
                <a:tc>
                  <a:txBody>
                    <a:bodyPr/>
                    <a:lstStyle/>
                    <a:p>
                      <a:pPr algn="ctr">
                        <a:spcAft>
                          <a:spcPts val="0"/>
                        </a:spcAft>
                      </a:pPr>
                      <a:r>
                        <a:rPr lang="it-IT" sz="1000">
                          <a:effectLst/>
                          <a:latin typeface="Arial"/>
                          <a:ea typeface="Times New Roman"/>
                        </a:rPr>
                        <a:t>920</a:t>
                      </a:r>
                      <a:endParaRPr lang="it-IT" sz="100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tcPr>
                </a:tc>
                <a:tc>
                  <a:txBody>
                    <a:bodyPr/>
                    <a:lstStyle/>
                    <a:p>
                      <a:pPr algn="ctr">
                        <a:spcAft>
                          <a:spcPts val="0"/>
                        </a:spcAft>
                      </a:pPr>
                      <a:r>
                        <a:rPr lang="it-IT" sz="1000">
                          <a:effectLst/>
                          <a:latin typeface="Arial"/>
                          <a:ea typeface="Times New Roman"/>
                        </a:rPr>
                        <a:t> </a:t>
                      </a:r>
                      <a:endParaRPr lang="it-IT" sz="100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tcPr>
                </a:tc>
                <a:tc>
                  <a:txBody>
                    <a:bodyPr/>
                    <a:lstStyle/>
                    <a:p>
                      <a:pPr algn="ctr">
                        <a:spcAft>
                          <a:spcPts val="0"/>
                        </a:spcAft>
                      </a:pPr>
                      <a:r>
                        <a:rPr lang="it-IT" sz="1000" dirty="0">
                          <a:effectLst/>
                          <a:latin typeface="Arial"/>
                          <a:ea typeface="Times New Roman"/>
                        </a:rPr>
                        <a:t> </a:t>
                      </a:r>
                      <a:endParaRPr lang="it-IT" sz="1000" dirty="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tcPr>
                </a:tc>
                <a:tc>
                  <a:txBody>
                    <a:bodyPr/>
                    <a:lstStyle/>
                    <a:p>
                      <a:pPr algn="ctr">
                        <a:spcAft>
                          <a:spcPts val="0"/>
                        </a:spcAft>
                      </a:pPr>
                      <a:r>
                        <a:rPr lang="it-IT" sz="1000">
                          <a:effectLst/>
                          <a:latin typeface="Arial"/>
                          <a:ea typeface="Times New Roman"/>
                        </a:rPr>
                        <a:t>X</a:t>
                      </a:r>
                      <a:endParaRPr lang="it-IT" sz="100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tcPr>
                </a:tc>
                <a:tc>
                  <a:txBody>
                    <a:bodyPr/>
                    <a:lstStyle/>
                    <a:p>
                      <a:pPr algn="ctr">
                        <a:spcAft>
                          <a:spcPts val="0"/>
                        </a:spcAft>
                      </a:pPr>
                      <a:r>
                        <a:rPr lang="it-IT" sz="1000" dirty="0">
                          <a:effectLst/>
                          <a:latin typeface="Arial"/>
                          <a:ea typeface="Times New Roman"/>
                        </a:rPr>
                        <a:t> </a:t>
                      </a:r>
                      <a:endParaRPr lang="it-IT" sz="1000" dirty="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tcPr>
                </a:tc>
                <a:tc>
                  <a:txBody>
                    <a:bodyPr/>
                    <a:lstStyle/>
                    <a:p>
                      <a:pPr algn="ctr">
                        <a:spcAft>
                          <a:spcPts val="0"/>
                        </a:spcAft>
                      </a:pPr>
                      <a:r>
                        <a:rPr lang="it-IT" sz="1000">
                          <a:effectLst/>
                          <a:latin typeface="Arial"/>
                          <a:ea typeface="Times New Roman"/>
                        </a:rPr>
                        <a:t> </a:t>
                      </a:r>
                      <a:endParaRPr lang="it-IT" sz="100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tcPr>
                </a:tc>
                <a:tc>
                  <a:txBody>
                    <a:bodyPr/>
                    <a:lstStyle/>
                    <a:p>
                      <a:pPr algn="ctr">
                        <a:spcAft>
                          <a:spcPts val="0"/>
                        </a:spcAft>
                      </a:pPr>
                      <a:r>
                        <a:rPr lang="it-IT" sz="1000" dirty="0">
                          <a:effectLst/>
                          <a:latin typeface="Arial"/>
                          <a:ea typeface="Times New Roman"/>
                        </a:rPr>
                        <a:t> </a:t>
                      </a:r>
                      <a:endParaRPr lang="it-IT" sz="1000" dirty="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tcPr>
                </a:tc>
              </a:tr>
              <a:tr h="275625">
                <a:tc>
                  <a:txBody>
                    <a:bodyPr/>
                    <a:lstStyle/>
                    <a:p>
                      <a:pPr algn="l">
                        <a:spcAft>
                          <a:spcPts val="0"/>
                        </a:spcAft>
                      </a:pPr>
                      <a:r>
                        <a:rPr lang="it-IT" sz="1000" dirty="0">
                          <a:effectLst/>
                          <a:latin typeface="Arial"/>
                          <a:ea typeface="Times New Roman"/>
                        </a:rPr>
                        <a:t>OTTOATO DI COBALTO </a:t>
                      </a:r>
                      <a:r>
                        <a:rPr lang="it-IT" sz="1000" dirty="0" smtClean="0">
                          <a:effectLst/>
                          <a:latin typeface="Arial"/>
                          <a:ea typeface="Times New Roman"/>
                        </a:rPr>
                        <a:t>IN </a:t>
                      </a:r>
                      <a:r>
                        <a:rPr lang="it-IT" sz="1000" dirty="0">
                          <a:effectLst/>
                          <a:latin typeface="Arial"/>
                          <a:ea typeface="Times New Roman"/>
                        </a:rPr>
                        <a:t>XILOLO (con 12% di cobalto)</a:t>
                      </a:r>
                      <a:endParaRPr lang="it-IT" sz="1000" dirty="0">
                        <a:effectLst/>
                        <a:latin typeface="Times New Roman"/>
                        <a:ea typeface="Times New Roman"/>
                      </a:endParaRPr>
                    </a:p>
                  </a:txBody>
                  <a:tcPr marL="30557" marR="30557"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000">
                          <a:effectLst/>
                          <a:latin typeface="Arial"/>
                          <a:ea typeface="Times New Roman"/>
                        </a:rPr>
                        <a:t>9</a:t>
                      </a:r>
                      <a:endParaRPr lang="it-IT" sz="100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000">
                          <a:effectLst/>
                          <a:latin typeface="Arial"/>
                          <a:ea typeface="Times New Roman"/>
                        </a:rPr>
                        <a:t> </a:t>
                      </a:r>
                      <a:endParaRPr lang="it-IT" sz="100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000" dirty="0">
                          <a:effectLst/>
                          <a:latin typeface="Arial"/>
                          <a:ea typeface="Times New Roman"/>
                        </a:rPr>
                        <a:t> </a:t>
                      </a:r>
                      <a:endParaRPr lang="it-IT" sz="1000" dirty="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000">
                          <a:effectLst/>
                          <a:latin typeface="Arial"/>
                          <a:ea typeface="Times New Roman"/>
                        </a:rPr>
                        <a:t>X</a:t>
                      </a:r>
                      <a:endParaRPr lang="it-IT" sz="100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000" dirty="0">
                          <a:effectLst/>
                          <a:latin typeface="Arial"/>
                          <a:ea typeface="Times New Roman"/>
                        </a:rPr>
                        <a:t> </a:t>
                      </a:r>
                      <a:endParaRPr lang="it-IT" sz="1000" dirty="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000" dirty="0">
                          <a:effectLst/>
                          <a:latin typeface="Arial"/>
                          <a:ea typeface="Times New Roman"/>
                        </a:rPr>
                        <a:t> </a:t>
                      </a:r>
                      <a:endParaRPr lang="it-IT" sz="1000" dirty="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000">
                          <a:effectLst/>
                          <a:latin typeface="Arial"/>
                          <a:ea typeface="Times New Roman"/>
                        </a:rPr>
                        <a:t>X</a:t>
                      </a:r>
                      <a:endParaRPr lang="it-IT" sz="100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13437">
                <a:tc>
                  <a:txBody>
                    <a:bodyPr/>
                    <a:lstStyle/>
                    <a:p>
                      <a:pPr algn="l">
                        <a:spcAft>
                          <a:spcPts val="0"/>
                        </a:spcAft>
                      </a:pPr>
                      <a:r>
                        <a:rPr lang="it-IT" sz="1000" dirty="0">
                          <a:effectLst/>
                          <a:latin typeface="Arial"/>
                          <a:ea typeface="Times New Roman"/>
                        </a:rPr>
                        <a:t>RESINA IN SOLUZIONE </a:t>
                      </a:r>
                      <a:r>
                        <a:rPr lang="it-IT" sz="1000" i="1" dirty="0" smtClean="0">
                          <a:effectLst/>
                          <a:latin typeface="Arial"/>
                          <a:ea typeface="Times New Roman"/>
                        </a:rPr>
                        <a:t>(Tutte </a:t>
                      </a:r>
                      <a:r>
                        <a:rPr lang="it-IT" sz="1000" i="1" dirty="0">
                          <a:effectLst/>
                          <a:latin typeface="Arial"/>
                          <a:ea typeface="Times New Roman"/>
                        </a:rPr>
                        <a:t>le resine in </a:t>
                      </a:r>
                      <a:r>
                        <a:rPr lang="it-IT" sz="1000" i="1" dirty="0" smtClean="0">
                          <a:effectLst/>
                          <a:latin typeface="Arial"/>
                          <a:ea typeface="Times New Roman"/>
                        </a:rPr>
                        <a:t>soluzione)</a:t>
                      </a:r>
                      <a:endParaRPr lang="it-IT" sz="1000" dirty="0">
                        <a:effectLst/>
                        <a:latin typeface="Times New Roman"/>
                        <a:ea typeface="Times New Roman"/>
                      </a:endParaRPr>
                    </a:p>
                  </a:txBody>
                  <a:tcPr marL="30557" marR="30557"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spcAft>
                          <a:spcPts val="0"/>
                        </a:spcAft>
                      </a:pPr>
                      <a:r>
                        <a:rPr lang="it-IT" sz="1000" dirty="0">
                          <a:effectLst/>
                          <a:latin typeface="Arial"/>
                          <a:ea typeface="Times New Roman"/>
                        </a:rPr>
                        <a:t>4400</a:t>
                      </a:r>
                      <a:endParaRPr lang="it-IT" sz="1000" dirty="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spcAft>
                          <a:spcPts val="0"/>
                        </a:spcAft>
                      </a:pPr>
                      <a:r>
                        <a:rPr lang="it-IT" sz="1000">
                          <a:effectLst/>
                          <a:latin typeface="Arial"/>
                          <a:ea typeface="Times New Roman"/>
                        </a:rPr>
                        <a:t> </a:t>
                      </a:r>
                      <a:endParaRPr lang="it-IT" sz="100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spcAft>
                          <a:spcPts val="0"/>
                        </a:spcAft>
                      </a:pPr>
                      <a:r>
                        <a:rPr lang="it-IT" sz="1000">
                          <a:effectLst/>
                          <a:latin typeface="Arial"/>
                          <a:ea typeface="Times New Roman"/>
                        </a:rPr>
                        <a:t> </a:t>
                      </a:r>
                      <a:endParaRPr lang="it-IT" sz="100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spcAft>
                          <a:spcPts val="0"/>
                        </a:spcAft>
                      </a:pPr>
                      <a:r>
                        <a:rPr lang="it-IT" sz="1000">
                          <a:effectLst/>
                          <a:latin typeface="Arial"/>
                          <a:ea typeface="Times New Roman"/>
                        </a:rPr>
                        <a:t>X</a:t>
                      </a:r>
                      <a:endParaRPr lang="it-IT" sz="100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spcAft>
                          <a:spcPts val="0"/>
                        </a:spcAft>
                      </a:pPr>
                      <a:r>
                        <a:rPr lang="it-IT" sz="1000">
                          <a:effectLst/>
                          <a:latin typeface="Arial"/>
                          <a:ea typeface="Times New Roman"/>
                        </a:rPr>
                        <a:t> </a:t>
                      </a:r>
                      <a:endParaRPr lang="it-IT" sz="100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spcAft>
                          <a:spcPts val="0"/>
                        </a:spcAft>
                      </a:pPr>
                      <a:r>
                        <a:rPr lang="it-IT" sz="1000" dirty="0">
                          <a:effectLst/>
                          <a:latin typeface="Arial"/>
                          <a:ea typeface="Times New Roman"/>
                        </a:rPr>
                        <a:t> </a:t>
                      </a:r>
                      <a:endParaRPr lang="it-IT" sz="1000" dirty="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spcAft>
                          <a:spcPts val="0"/>
                        </a:spcAft>
                      </a:pPr>
                      <a:r>
                        <a:rPr lang="it-IT" sz="1000" dirty="0">
                          <a:effectLst/>
                          <a:latin typeface="Arial"/>
                          <a:ea typeface="Times New Roman"/>
                        </a:rPr>
                        <a:t> </a:t>
                      </a:r>
                      <a:endParaRPr lang="it-IT" sz="1000" dirty="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177187">
                <a:tc>
                  <a:txBody>
                    <a:bodyPr/>
                    <a:lstStyle/>
                    <a:p>
                      <a:pPr algn="l">
                        <a:spcAft>
                          <a:spcPts val="0"/>
                        </a:spcAft>
                      </a:pPr>
                      <a:r>
                        <a:rPr lang="it-IT" sz="1000" dirty="0">
                          <a:effectLst/>
                          <a:latin typeface="Arial"/>
                          <a:ea typeface="Times New Roman"/>
                        </a:rPr>
                        <a:t>ALFA METILSTIRENE</a:t>
                      </a:r>
                      <a:endParaRPr lang="it-IT" sz="1000" dirty="0">
                        <a:effectLst/>
                        <a:latin typeface="Times New Roman"/>
                        <a:ea typeface="Times New Roman"/>
                      </a:endParaRPr>
                    </a:p>
                  </a:txBody>
                  <a:tcPr marL="30557" marR="30557"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000">
                          <a:effectLst/>
                          <a:latin typeface="Arial"/>
                          <a:ea typeface="Times New Roman"/>
                        </a:rPr>
                        <a:t>11,2</a:t>
                      </a:r>
                      <a:endParaRPr lang="it-IT" sz="100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000">
                          <a:effectLst/>
                          <a:latin typeface="Arial"/>
                          <a:ea typeface="Times New Roman"/>
                        </a:rPr>
                        <a:t> </a:t>
                      </a:r>
                      <a:endParaRPr lang="it-IT" sz="100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000">
                          <a:effectLst/>
                          <a:latin typeface="Arial"/>
                          <a:ea typeface="Times New Roman"/>
                        </a:rPr>
                        <a:t> </a:t>
                      </a:r>
                      <a:endParaRPr lang="it-IT" sz="100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000">
                          <a:effectLst/>
                          <a:latin typeface="Arial"/>
                          <a:ea typeface="Times New Roman"/>
                        </a:rPr>
                        <a:t>X</a:t>
                      </a:r>
                      <a:endParaRPr lang="it-IT" sz="100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000">
                          <a:effectLst/>
                          <a:latin typeface="Arial"/>
                          <a:ea typeface="Times New Roman"/>
                        </a:rPr>
                        <a:t> </a:t>
                      </a:r>
                      <a:endParaRPr lang="it-IT" sz="100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000">
                          <a:effectLst/>
                          <a:latin typeface="Arial"/>
                          <a:ea typeface="Times New Roman"/>
                        </a:rPr>
                        <a:t> </a:t>
                      </a:r>
                      <a:endParaRPr lang="it-IT" sz="100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000" dirty="0">
                          <a:effectLst/>
                          <a:latin typeface="Arial"/>
                          <a:ea typeface="Times New Roman"/>
                        </a:rPr>
                        <a:t>X</a:t>
                      </a:r>
                      <a:endParaRPr lang="it-IT" sz="1000" dirty="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7187">
                <a:tc>
                  <a:txBody>
                    <a:bodyPr/>
                    <a:lstStyle/>
                    <a:p>
                      <a:pPr algn="l">
                        <a:spcAft>
                          <a:spcPts val="0"/>
                        </a:spcAft>
                      </a:pPr>
                      <a:r>
                        <a:rPr lang="it-IT" sz="1000" dirty="0">
                          <a:effectLst/>
                          <a:latin typeface="Arial"/>
                          <a:ea typeface="Times New Roman"/>
                        </a:rPr>
                        <a:t>ALCOLI DI SCARTO</a:t>
                      </a:r>
                      <a:endParaRPr lang="it-IT" sz="1000" dirty="0">
                        <a:effectLst/>
                        <a:latin typeface="Times New Roman"/>
                        <a:ea typeface="Times New Roman"/>
                      </a:endParaRPr>
                    </a:p>
                  </a:txBody>
                  <a:tcPr marL="30557" marR="30557"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000" dirty="0">
                          <a:effectLst/>
                          <a:latin typeface="Arial"/>
                          <a:ea typeface="Times New Roman"/>
                        </a:rPr>
                        <a:t>125</a:t>
                      </a:r>
                      <a:endParaRPr lang="it-IT" sz="1000" dirty="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000">
                          <a:effectLst/>
                          <a:latin typeface="Arial"/>
                          <a:ea typeface="Times New Roman"/>
                        </a:rPr>
                        <a:t> </a:t>
                      </a:r>
                      <a:endParaRPr lang="it-IT" sz="100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000">
                          <a:effectLst/>
                          <a:latin typeface="Arial"/>
                          <a:ea typeface="Times New Roman"/>
                        </a:rPr>
                        <a:t> </a:t>
                      </a:r>
                      <a:endParaRPr lang="it-IT" sz="100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000">
                          <a:effectLst/>
                          <a:latin typeface="Arial"/>
                          <a:ea typeface="Times New Roman"/>
                        </a:rPr>
                        <a:t>X</a:t>
                      </a:r>
                      <a:endParaRPr lang="it-IT" sz="100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000">
                          <a:effectLst/>
                          <a:latin typeface="Arial"/>
                          <a:ea typeface="Times New Roman"/>
                        </a:rPr>
                        <a:t> </a:t>
                      </a:r>
                      <a:endParaRPr lang="it-IT" sz="100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000">
                          <a:effectLst/>
                          <a:latin typeface="Arial"/>
                          <a:ea typeface="Times New Roman"/>
                        </a:rPr>
                        <a:t> </a:t>
                      </a:r>
                      <a:endParaRPr lang="it-IT" sz="100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000" dirty="0">
                          <a:effectLst/>
                          <a:latin typeface="Arial"/>
                          <a:ea typeface="Times New Roman"/>
                        </a:rPr>
                        <a:t> </a:t>
                      </a:r>
                      <a:endParaRPr lang="it-IT" sz="1000" dirty="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7187">
                <a:tc>
                  <a:txBody>
                    <a:bodyPr/>
                    <a:lstStyle/>
                    <a:p>
                      <a:pPr algn="l">
                        <a:spcAft>
                          <a:spcPts val="0"/>
                        </a:spcAft>
                      </a:pPr>
                      <a:r>
                        <a:rPr lang="it-IT" sz="1000" dirty="0">
                          <a:effectLst/>
                          <a:latin typeface="Arial"/>
                          <a:ea typeface="Times New Roman"/>
                        </a:rPr>
                        <a:t>1,2 DIMETILBENZENE (O-XILENE)</a:t>
                      </a:r>
                      <a:endParaRPr lang="it-IT" sz="1000" dirty="0">
                        <a:effectLst/>
                        <a:latin typeface="Times New Roman"/>
                        <a:ea typeface="Times New Roman"/>
                      </a:endParaRPr>
                    </a:p>
                  </a:txBody>
                  <a:tcPr marL="30557" marR="30557"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tcPr>
                </a:tc>
                <a:tc>
                  <a:txBody>
                    <a:bodyPr/>
                    <a:lstStyle/>
                    <a:p>
                      <a:pPr algn="ctr">
                        <a:spcAft>
                          <a:spcPts val="0"/>
                        </a:spcAft>
                      </a:pPr>
                      <a:r>
                        <a:rPr lang="it-IT" sz="1000">
                          <a:effectLst/>
                          <a:latin typeface="Arial"/>
                          <a:ea typeface="Times New Roman"/>
                        </a:rPr>
                        <a:t>1710</a:t>
                      </a:r>
                      <a:endParaRPr lang="it-IT" sz="100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tcPr>
                </a:tc>
                <a:tc>
                  <a:txBody>
                    <a:bodyPr/>
                    <a:lstStyle/>
                    <a:p>
                      <a:pPr algn="ctr">
                        <a:spcAft>
                          <a:spcPts val="0"/>
                        </a:spcAft>
                      </a:pPr>
                      <a:r>
                        <a:rPr lang="it-IT" sz="1000">
                          <a:effectLst/>
                          <a:latin typeface="Arial"/>
                          <a:ea typeface="Times New Roman"/>
                        </a:rPr>
                        <a:t> </a:t>
                      </a:r>
                      <a:endParaRPr lang="it-IT" sz="100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tcPr>
                </a:tc>
                <a:tc>
                  <a:txBody>
                    <a:bodyPr/>
                    <a:lstStyle/>
                    <a:p>
                      <a:pPr algn="ctr">
                        <a:spcAft>
                          <a:spcPts val="0"/>
                        </a:spcAft>
                      </a:pPr>
                      <a:r>
                        <a:rPr lang="it-IT" sz="1000">
                          <a:effectLst/>
                          <a:latin typeface="Arial"/>
                          <a:ea typeface="Times New Roman"/>
                        </a:rPr>
                        <a:t> </a:t>
                      </a:r>
                      <a:endParaRPr lang="it-IT" sz="100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tcPr>
                </a:tc>
                <a:tc>
                  <a:txBody>
                    <a:bodyPr/>
                    <a:lstStyle/>
                    <a:p>
                      <a:pPr algn="ctr">
                        <a:spcAft>
                          <a:spcPts val="0"/>
                        </a:spcAft>
                      </a:pPr>
                      <a:r>
                        <a:rPr lang="it-IT" sz="1000">
                          <a:effectLst/>
                          <a:latin typeface="Arial"/>
                          <a:ea typeface="Times New Roman"/>
                        </a:rPr>
                        <a:t>X</a:t>
                      </a:r>
                      <a:endParaRPr lang="it-IT" sz="100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tcPr>
                </a:tc>
                <a:tc>
                  <a:txBody>
                    <a:bodyPr/>
                    <a:lstStyle/>
                    <a:p>
                      <a:pPr algn="ctr">
                        <a:spcAft>
                          <a:spcPts val="0"/>
                        </a:spcAft>
                      </a:pPr>
                      <a:r>
                        <a:rPr lang="it-IT" sz="1000">
                          <a:effectLst/>
                          <a:latin typeface="Arial"/>
                          <a:ea typeface="Times New Roman"/>
                        </a:rPr>
                        <a:t> </a:t>
                      </a:r>
                      <a:endParaRPr lang="it-IT" sz="100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tcPr>
                </a:tc>
                <a:tc>
                  <a:txBody>
                    <a:bodyPr/>
                    <a:lstStyle/>
                    <a:p>
                      <a:pPr algn="ctr">
                        <a:spcAft>
                          <a:spcPts val="0"/>
                        </a:spcAft>
                      </a:pPr>
                      <a:r>
                        <a:rPr lang="it-IT" sz="1000">
                          <a:effectLst/>
                          <a:latin typeface="Arial"/>
                          <a:ea typeface="Times New Roman"/>
                        </a:rPr>
                        <a:t> </a:t>
                      </a:r>
                      <a:endParaRPr lang="it-IT" sz="100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tcPr>
                </a:tc>
                <a:tc>
                  <a:txBody>
                    <a:bodyPr/>
                    <a:lstStyle/>
                    <a:p>
                      <a:pPr algn="ctr">
                        <a:spcAft>
                          <a:spcPts val="0"/>
                        </a:spcAft>
                      </a:pPr>
                      <a:r>
                        <a:rPr lang="it-IT" sz="1000" dirty="0">
                          <a:effectLst/>
                          <a:latin typeface="Arial"/>
                          <a:ea typeface="Times New Roman"/>
                        </a:rPr>
                        <a:t> </a:t>
                      </a:r>
                      <a:endParaRPr lang="it-IT" sz="1000" dirty="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tcPr>
                </a:tc>
              </a:tr>
              <a:tr h="177187">
                <a:tc>
                  <a:txBody>
                    <a:bodyPr/>
                    <a:lstStyle/>
                    <a:p>
                      <a:pPr algn="l">
                        <a:spcAft>
                          <a:spcPts val="0"/>
                        </a:spcAft>
                      </a:pPr>
                      <a:r>
                        <a:rPr lang="it-IT" sz="1000" dirty="0">
                          <a:effectLst/>
                          <a:latin typeface="Arial"/>
                          <a:ea typeface="Times New Roman"/>
                        </a:rPr>
                        <a:t>VINILTOLUENE</a:t>
                      </a:r>
                      <a:endParaRPr lang="it-IT" sz="1000" dirty="0">
                        <a:effectLst/>
                        <a:latin typeface="Times New Roman"/>
                        <a:ea typeface="Times New Roman"/>
                      </a:endParaRPr>
                    </a:p>
                  </a:txBody>
                  <a:tcPr marL="30557" marR="30557"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000">
                          <a:effectLst/>
                          <a:latin typeface="Arial"/>
                          <a:ea typeface="Times New Roman"/>
                        </a:rPr>
                        <a:t>1,2</a:t>
                      </a:r>
                      <a:endParaRPr lang="it-IT" sz="100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000">
                          <a:effectLst/>
                          <a:latin typeface="Arial"/>
                          <a:ea typeface="Times New Roman"/>
                        </a:rPr>
                        <a:t> </a:t>
                      </a:r>
                      <a:endParaRPr lang="it-IT" sz="100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000">
                          <a:effectLst/>
                          <a:latin typeface="Arial"/>
                          <a:ea typeface="Times New Roman"/>
                        </a:rPr>
                        <a:t> </a:t>
                      </a:r>
                      <a:endParaRPr lang="it-IT" sz="100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000">
                          <a:effectLst/>
                          <a:latin typeface="Arial"/>
                          <a:ea typeface="Times New Roman"/>
                        </a:rPr>
                        <a:t>X</a:t>
                      </a:r>
                      <a:endParaRPr lang="it-IT" sz="100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000">
                          <a:effectLst/>
                          <a:latin typeface="Arial"/>
                          <a:ea typeface="Times New Roman"/>
                        </a:rPr>
                        <a:t> </a:t>
                      </a:r>
                      <a:endParaRPr lang="it-IT" sz="100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000">
                          <a:effectLst/>
                          <a:latin typeface="Arial"/>
                          <a:ea typeface="Times New Roman"/>
                        </a:rPr>
                        <a:t> </a:t>
                      </a:r>
                      <a:endParaRPr lang="it-IT" sz="100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000" dirty="0">
                          <a:effectLst/>
                          <a:latin typeface="Arial"/>
                          <a:ea typeface="Times New Roman"/>
                        </a:rPr>
                        <a:t>X</a:t>
                      </a:r>
                      <a:endParaRPr lang="it-IT" sz="1000" dirty="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30940" name="Immagine 3"/>
          <p:cNvPicPr>
            <a:picLocks noChangeAspect="1"/>
          </p:cNvPicPr>
          <p:nvPr/>
        </p:nvPicPr>
        <p:blipFill>
          <a:blip r:embed="rId2"/>
          <a:srcRect/>
          <a:stretch>
            <a:fillRect/>
          </a:stretch>
        </p:blipFill>
        <p:spPr bwMode="auto">
          <a:xfrm>
            <a:off x="7019925" y="260350"/>
            <a:ext cx="1800225" cy="7699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olo 1"/>
          <p:cNvSpPr>
            <a:spLocks noGrp="1"/>
          </p:cNvSpPr>
          <p:nvPr>
            <p:ph type="title"/>
          </p:nvPr>
        </p:nvSpPr>
        <p:spPr>
          <a:xfrm>
            <a:off x="457200" y="274638"/>
            <a:ext cx="8229600" cy="850900"/>
          </a:xfrm>
        </p:spPr>
        <p:txBody>
          <a:bodyPr/>
          <a:lstStyle/>
          <a:p>
            <a:r>
              <a:rPr lang="it-IT" sz="2400" b="1" smtClean="0"/>
              <a:t>ELENCO DELLE SOSTANZE IMPIEGATE</a:t>
            </a:r>
            <a:br>
              <a:rPr lang="it-IT" sz="2400" b="1" smtClean="0"/>
            </a:br>
            <a:r>
              <a:rPr lang="it-IT" sz="2400" b="1" smtClean="0"/>
              <a:t>AI FINI DELLA 334/99</a:t>
            </a:r>
          </a:p>
        </p:txBody>
      </p:sp>
      <p:graphicFrame>
        <p:nvGraphicFramePr>
          <p:cNvPr id="5" name="Segnaposto contenuto 4"/>
          <p:cNvGraphicFramePr>
            <a:graphicFrameLocks noGrp="1"/>
          </p:cNvGraphicFramePr>
          <p:nvPr>
            <p:ph idx="1"/>
          </p:nvPr>
        </p:nvGraphicFramePr>
        <p:xfrm>
          <a:off x="107950" y="1196975"/>
          <a:ext cx="8928100" cy="5472113"/>
        </p:xfrm>
        <a:graphic>
          <a:graphicData uri="http://schemas.openxmlformats.org/drawingml/2006/table">
            <a:tbl>
              <a:tblPr/>
              <a:tblGrid>
                <a:gridCol w="2376264"/>
                <a:gridCol w="936104"/>
                <a:gridCol w="792088"/>
                <a:gridCol w="1008112"/>
                <a:gridCol w="936104"/>
                <a:gridCol w="792088"/>
                <a:gridCol w="1008112"/>
                <a:gridCol w="1080120"/>
              </a:tblGrid>
              <a:tr h="447324">
                <a:tc rowSpan="2">
                  <a:txBody>
                    <a:bodyPr/>
                    <a:lstStyle/>
                    <a:p>
                      <a:pPr algn="ctr">
                        <a:spcAft>
                          <a:spcPts val="0"/>
                        </a:spcAft>
                      </a:pPr>
                      <a:r>
                        <a:rPr lang="it-IT" sz="800" b="1" dirty="0">
                          <a:effectLst/>
                          <a:latin typeface="Arial"/>
                          <a:ea typeface="Times New Roman"/>
                        </a:rPr>
                        <a:t>SOSTANZE </a:t>
                      </a:r>
                      <a:endParaRPr lang="it-IT" sz="800" dirty="0">
                        <a:effectLst/>
                        <a:latin typeface="Times New Roman"/>
                        <a:ea typeface="Times New Roman"/>
                      </a:endParaRPr>
                    </a:p>
                  </a:txBody>
                  <a:tcPr marL="30557" marR="30557"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A6A6A6"/>
                    </a:solidFill>
                  </a:tcPr>
                </a:tc>
                <a:tc rowSpan="2">
                  <a:txBody>
                    <a:bodyPr/>
                    <a:lstStyle/>
                    <a:p>
                      <a:pPr algn="ctr">
                        <a:spcAft>
                          <a:spcPts val="0"/>
                        </a:spcAft>
                      </a:pPr>
                      <a:r>
                        <a:rPr lang="it-IT" sz="800" b="1" dirty="0" smtClean="0">
                          <a:effectLst/>
                          <a:latin typeface="Arial"/>
                          <a:ea typeface="Times New Roman"/>
                        </a:rPr>
                        <a:t>QUANTITÀ</a:t>
                      </a:r>
                    </a:p>
                    <a:p>
                      <a:pPr algn="ctr">
                        <a:spcAft>
                          <a:spcPts val="0"/>
                        </a:spcAft>
                      </a:pPr>
                      <a:r>
                        <a:rPr lang="it-IT" sz="800" b="1" dirty="0" smtClean="0">
                          <a:effectLst/>
                          <a:latin typeface="Arial"/>
                          <a:ea typeface="Times New Roman"/>
                        </a:rPr>
                        <a:t>MASSIME PRESENTI</a:t>
                      </a:r>
                    </a:p>
                    <a:p>
                      <a:pPr algn="ctr">
                        <a:spcAft>
                          <a:spcPts val="0"/>
                        </a:spcAft>
                      </a:pPr>
                      <a:r>
                        <a:rPr lang="it-IT" sz="800" b="1" dirty="0" smtClean="0">
                          <a:effectLst/>
                          <a:latin typeface="Arial"/>
                          <a:ea typeface="Times New Roman"/>
                        </a:rPr>
                        <a:t>(</a:t>
                      </a:r>
                      <a:r>
                        <a:rPr lang="it-IT" sz="800" b="1" dirty="0">
                          <a:effectLst/>
                          <a:latin typeface="Arial"/>
                          <a:ea typeface="Times New Roman"/>
                        </a:rPr>
                        <a:t>t)</a:t>
                      </a:r>
                      <a:endParaRPr lang="it-IT" sz="800" dirty="0">
                        <a:effectLst/>
                        <a:latin typeface="Times New Roman"/>
                        <a:ea typeface="Times New Roman"/>
                      </a:endParaRPr>
                    </a:p>
                  </a:txBody>
                  <a:tcPr marL="30557" marR="30557"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A6A6A6"/>
                    </a:solidFill>
                  </a:tcPr>
                </a:tc>
                <a:tc gridSpan="6">
                  <a:txBody>
                    <a:bodyPr/>
                    <a:lstStyle/>
                    <a:p>
                      <a:pPr algn="ctr">
                        <a:spcAft>
                          <a:spcPts val="0"/>
                        </a:spcAft>
                      </a:pPr>
                      <a:r>
                        <a:rPr lang="it-IT" sz="800" b="1" dirty="0">
                          <a:effectLst/>
                          <a:latin typeface="Arial"/>
                          <a:ea typeface="Times New Roman"/>
                        </a:rPr>
                        <a:t>CLASSIFICAZIONE DI PERICOLO</a:t>
                      </a:r>
                      <a:endParaRPr lang="it-IT" sz="800" dirty="0">
                        <a:effectLst/>
                        <a:latin typeface="Times New Roman"/>
                        <a:ea typeface="Times New Roman"/>
                      </a:endParaRPr>
                    </a:p>
                  </a:txBody>
                  <a:tcPr marL="30557" marR="30557"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A6A6A6"/>
                    </a:solidFill>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r>
              <a:tr h="593607">
                <a:tc vMerge="1">
                  <a:txBody>
                    <a:bodyPr/>
                    <a:lstStyle/>
                    <a:p>
                      <a:endParaRPr lang="it-IT"/>
                    </a:p>
                  </a:txBody>
                  <a:tcPr/>
                </a:tc>
                <a:tc vMerge="1">
                  <a:txBody>
                    <a:bodyPr/>
                    <a:lstStyle/>
                    <a:p>
                      <a:endParaRPr lang="it-IT"/>
                    </a:p>
                  </a:txBody>
                  <a:tcPr/>
                </a:tc>
                <a:tc>
                  <a:txBody>
                    <a:bodyPr/>
                    <a:lstStyle/>
                    <a:p>
                      <a:pPr algn="ctr">
                        <a:spcAft>
                          <a:spcPts val="0"/>
                        </a:spcAft>
                      </a:pPr>
                      <a:r>
                        <a:rPr lang="it-IT" sz="800" b="1" dirty="0">
                          <a:effectLst/>
                          <a:latin typeface="Arial"/>
                          <a:ea typeface="Times New Roman"/>
                        </a:rPr>
                        <a:t>TOSSICHE</a:t>
                      </a:r>
                      <a:endParaRPr lang="it-IT" sz="800" dirty="0">
                        <a:effectLst/>
                        <a:latin typeface="Times New Roman"/>
                        <a:ea typeface="Times New Roman"/>
                      </a:endParaRPr>
                    </a:p>
                  </a:txBody>
                  <a:tcPr marL="30557" marR="30557"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A6A6A6"/>
                    </a:solidFill>
                  </a:tcPr>
                </a:tc>
                <a:tc>
                  <a:txBody>
                    <a:bodyPr/>
                    <a:lstStyle/>
                    <a:p>
                      <a:pPr algn="ctr">
                        <a:spcAft>
                          <a:spcPts val="0"/>
                        </a:spcAft>
                      </a:pPr>
                      <a:r>
                        <a:rPr lang="it-IT" sz="800" b="1" dirty="0">
                          <a:effectLst/>
                          <a:latin typeface="Arial"/>
                          <a:ea typeface="Times New Roman"/>
                        </a:rPr>
                        <a:t>COMBURENTI</a:t>
                      </a:r>
                      <a:endParaRPr lang="it-IT" sz="800" dirty="0">
                        <a:effectLst/>
                        <a:latin typeface="Times New Roman"/>
                        <a:ea typeface="Times New Roman"/>
                      </a:endParaRPr>
                    </a:p>
                  </a:txBody>
                  <a:tcPr marL="30557" marR="30557"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A6A6A6"/>
                    </a:solidFill>
                  </a:tcPr>
                </a:tc>
                <a:tc>
                  <a:txBody>
                    <a:bodyPr/>
                    <a:lstStyle/>
                    <a:p>
                      <a:pPr algn="ctr">
                        <a:spcAft>
                          <a:spcPts val="0"/>
                        </a:spcAft>
                      </a:pPr>
                      <a:r>
                        <a:rPr lang="it-IT" sz="800" b="1" dirty="0">
                          <a:effectLst/>
                          <a:latin typeface="Arial"/>
                          <a:ea typeface="Times New Roman"/>
                        </a:rPr>
                        <a:t>INFIAMMABILI</a:t>
                      </a:r>
                      <a:endParaRPr lang="it-IT" sz="800" dirty="0">
                        <a:effectLst/>
                        <a:latin typeface="Times New Roman"/>
                        <a:ea typeface="Times New Roman"/>
                      </a:endParaRPr>
                    </a:p>
                  </a:txBody>
                  <a:tcPr marL="30557" marR="30557"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A6A6A6"/>
                    </a:solidFill>
                  </a:tcPr>
                </a:tc>
                <a:tc>
                  <a:txBody>
                    <a:bodyPr/>
                    <a:lstStyle/>
                    <a:p>
                      <a:pPr algn="ctr">
                        <a:spcAft>
                          <a:spcPts val="0"/>
                        </a:spcAft>
                      </a:pPr>
                      <a:r>
                        <a:rPr lang="it-IT" sz="800" b="1" dirty="0" smtClean="0">
                          <a:effectLst/>
                          <a:latin typeface="Arial"/>
                          <a:ea typeface="Times New Roman"/>
                        </a:rPr>
                        <a:t>FACILMENTE</a:t>
                      </a:r>
                    </a:p>
                    <a:p>
                      <a:pPr algn="ctr">
                        <a:spcAft>
                          <a:spcPts val="0"/>
                        </a:spcAft>
                      </a:pPr>
                      <a:r>
                        <a:rPr lang="it-IT" sz="800" b="1" dirty="0" smtClean="0">
                          <a:effectLst/>
                          <a:latin typeface="Arial"/>
                          <a:ea typeface="Times New Roman"/>
                        </a:rPr>
                        <a:t>INFIAMMABILI</a:t>
                      </a:r>
                      <a:endParaRPr lang="it-IT" sz="800" dirty="0">
                        <a:effectLst/>
                        <a:latin typeface="Times New Roman"/>
                        <a:ea typeface="Times New Roman"/>
                      </a:endParaRPr>
                    </a:p>
                  </a:txBody>
                  <a:tcPr marL="30557" marR="30557"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A6A6A6"/>
                    </a:solidFill>
                  </a:tcPr>
                </a:tc>
                <a:tc>
                  <a:txBody>
                    <a:bodyPr/>
                    <a:lstStyle/>
                    <a:p>
                      <a:pPr algn="ctr">
                        <a:spcAft>
                          <a:spcPts val="0"/>
                        </a:spcAft>
                      </a:pPr>
                      <a:r>
                        <a:rPr lang="it-IT" sz="800" b="1" dirty="0" smtClean="0">
                          <a:effectLst/>
                          <a:latin typeface="Arial"/>
                          <a:ea typeface="Times New Roman"/>
                        </a:rPr>
                        <a:t>PERICOLOSE PER L’AMBIENTE</a:t>
                      </a:r>
                    </a:p>
                    <a:p>
                      <a:pPr algn="ctr">
                        <a:spcAft>
                          <a:spcPts val="0"/>
                        </a:spcAft>
                      </a:pPr>
                      <a:r>
                        <a:rPr lang="it-IT" sz="800" b="1" dirty="0" smtClean="0">
                          <a:effectLst/>
                          <a:latin typeface="Arial"/>
                          <a:ea typeface="Times New Roman"/>
                        </a:rPr>
                        <a:t>(</a:t>
                      </a:r>
                      <a:r>
                        <a:rPr lang="it-IT" sz="800" b="1" dirty="0">
                          <a:effectLst/>
                          <a:latin typeface="Arial"/>
                          <a:ea typeface="Times New Roman"/>
                        </a:rPr>
                        <a:t>R50)</a:t>
                      </a:r>
                      <a:endParaRPr lang="it-IT" sz="800" dirty="0">
                        <a:effectLst/>
                        <a:latin typeface="Times New Roman"/>
                        <a:ea typeface="Times New Roman"/>
                      </a:endParaRPr>
                    </a:p>
                  </a:txBody>
                  <a:tcPr marL="30557" marR="30557"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A6A6A6"/>
                    </a:solidFill>
                  </a:tcPr>
                </a:tc>
                <a:tc>
                  <a:txBody>
                    <a:bodyPr/>
                    <a:lstStyle/>
                    <a:p>
                      <a:pPr algn="ctr">
                        <a:spcAft>
                          <a:spcPts val="0"/>
                        </a:spcAft>
                      </a:pPr>
                      <a:r>
                        <a:rPr lang="it-IT" sz="800" b="1" dirty="0">
                          <a:effectLst/>
                          <a:latin typeface="Arial"/>
                          <a:ea typeface="Times New Roman"/>
                        </a:rPr>
                        <a:t>PERICOLOSE </a:t>
                      </a:r>
                      <a:r>
                        <a:rPr lang="it-IT" sz="800" b="1" dirty="0" smtClean="0">
                          <a:effectLst/>
                          <a:latin typeface="Arial"/>
                          <a:ea typeface="Times New Roman"/>
                        </a:rPr>
                        <a:t>PER</a:t>
                      </a:r>
                    </a:p>
                    <a:p>
                      <a:pPr algn="ctr">
                        <a:spcAft>
                          <a:spcPts val="0"/>
                        </a:spcAft>
                      </a:pPr>
                      <a:r>
                        <a:rPr lang="it-IT" sz="800" b="1" dirty="0" smtClean="0">
                          <a:effectLst/>
                          <a:latin typeface="Arial"/>
                          <a:ea typeface="Times New Roman"/>
                        </a:rPr>
                        <a:t>L’AMBIENTE</a:t>
                      </a:r>
                    </a:p>
                    <a:p>
                      <a:pPr algn="ctr">
                        <a:spcAft>
                          <a:spcPts val="0"/>
                        </a:spcAft>
                      </a:pPr>
                      <a:r>
                        <a:rPr lang="it-IT" sz="800" b="1" dirty="0" smtClean="0">
                          <a:effectLst/>
                          <a:latin typeface="Arial"/>
                          <a:ea typeface="Times New Roman"/>
                        </a:rPr>
                        <a:t>(</a:t>
                      </a:r>
                      <a:r>
                        <a:rPr lang="it-IT" sz="800" b="1" dirty="0">
                          <a:effectLst/>
                          <a:latin typeface="Arial"/>
                          <a:ea typeface="Times New Roman"/>
                        </a:rPr>
                        <a:t>R51/53)</a:t>
                      </a:r>
                      <a:endParaRPr lang="it-IT" sz="800" dirty="0">
                        <a:effectLst/>
                        <a:latin typeface="Times New Roman"/>
                        <a:ea typeface="Times New Roman"/>
                      </a:endParaRPr>
                    </a:p>
                  </a:txBody>
                  <a:tcPr marL="30557" marR="30557"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A6A6A6"/>
                    </a:solidFill>
                  </a:tcPr>
                </a:tc>
              </a:tr>
              <a:tr h="335100">
                <a:tc>
                  <a:txBody>
                    <a:bodyPr/>
                    <a:lstStyle/>
                    <a:p>
                      <a:pPr algn="l">
                        <a:spcAft>
                          <a:spcPts val="0"/>
                        </a:spcAft>
                      </a:pPr>
                      <a:r>
                        <a:rPr lang="it-IT" sz="1000" dirty="0">
                          <a:effectLst/>
                          <a:latin typeface="Arial"/>
                          <a:ea typeface="Times New Roman"/>
                        </a:rPr>
                        <a:t>COPOLIMERO A BASE DI POLIVINILISOBUTIL </a:t>
                      </a:r>
                      <a:r>
                        <a:rPr lang="it-IT" sz="1000" dirty="0" smtClean="0">
                          <a:effectLst/>
                          <a:latin typeface="Arial"/>
                          <a:ea typeface="Times New Roman"/>
                        </a:rPr>
                        <a:t>ETERE</a:t>
                      </a:r>
                      <a:endParaRPr lang="it-IT" sz="1000" dirty="0">
                        <a:effectLst/>
                        <a:latin typeface="Times New Roman"/>
                        <a:ea typeface="Times New Roman"/>
                      </a:endParaRPr>
                    </a:p>
                  </a:txBody>
                  <a:tcPr marL="30557" marR="30557"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000">
                          <a:effectLst/>
                          <a:latin typeface="Arial"/>
                          <a:ea typeface="Times New Roman"/>
                        </a:rPr>
                        <a:t>0,9</a:t>
                      </a:r>
                      <a:endParaRPr lang="it-IT" sz="100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000">
                          <a:effectLst/>
                          <a:latin typeface="Arial"/>
                          <a:ea typeface="Times New Roman"/>
                        </a:rPr>
                        <a:t> </a:t>
                      </a:r>
                      <a:endParaRPr lang="it-IT" sz="100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000">
                          <a:effectLst/>
                          <a:latin typeface="Arial"/>
                          <a:ea typeface="Times New Roman"/>
                        </a:rPr>
                        <a:t> </a:t>
                      </a:r>
                      <a:endParaRPr lang="it-IT" sz="100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000">
                          <a:effectLst/>
                          <a:latin typeface="Arial"/>
                          <a:ea typeface="Times New Roman"/>
                        </a:rPr>
                        <a:t> </a:t>
                      </a:r>
                      <a:endParaRPr lang="it-IT" sz="100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000">
                          <a:effectLst/>
                          <a:latin typeface="Arial"/>
                          <a:ea typeface="Times New Roman"/>
                        </a:rPr>
                        <a:t>X</a:t>
                      </a:r>
                      <a:endParaRPr lang="it-IT" sz="100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000">
                          <a:effectLst/>
                          <a:latin typeface="Arial"/>
                          <a:ea typeface="Times New Roman"/>
                        </a:rPr>
                        <a:t> </a:t>
                      </a:r>
                      <a:endParaRPr lang="it-IT" sz="100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000" dirty="0">
                          <a:effectLst/>
                          <a:latin typeface="Arial"/>
                          <a:ea typeface="Times New Roman"/>
                        </a:rPr>
                        <a:t> </a:t>
                      </a:r>
                      <a:endParaRPr lang="it-IT" sz="1000" dirty="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5422">
                <a:tc>
                  <a:txBody>
                    <a:bodyPr/>
                    <a:lstStyle/>
                    <a:p>
                      <a:pPr algn="l">
                        <a:spcAft>
                          <a:spcPts val="0"/>
                        </a:spcAft>
                      </a:pPr>
                      <a:r>
                        <a:rPr lang="it-IT" sz="1000" dirty="0">
                          <a:effectLst/>
                          <a:latin typeface="Arial"/>
                          <a:ea typeface="Times New Roman"/>
                        </a:rPr>
                        <a:t>METILMETACRILATO MONOMERO</a:t>
                      </a:r>
                      <a:endParaRPr lang="it-IT" sz="1000" dirty="0">
                        <a:effectLst/>
                        <a:latin typeface="Times New Roman"/>
                        <a:ea typeface="Times New Roman"/>
                      </a:endParaRPr>
                    </a:p>
                  </a:txBody>
                  <a:tcPr marL="30557" marR="30557"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000">
                          <a:effectLst/>
                          <a:latin typeface="Arial"/>
                          <a:ea typeface="Times New Roman"/>
                        </a:rPr>
                        <a:t>4</a:t>
                      </a:r>
                      <a:endParaRPr lang="it-IT" sz="100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000">
                          <a:effectLst/>
                          <a:latin typeface="Arial"/>
                          <a:ea typeface="Times New Roman"/>
                        </a:rPr>
                        <a:t> </a:t>
                      </a:r>
                      <a:endParaRPr lang="it-IT" sz="100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000">
                          <a:effectLst/>
                          <a:latin typeface="Arial"/>
                          <a:ea typeface="Times New Roman"/>
                        </a:rPr>
                        <a:t> </a:t>
                      </a:r>
                      <a:endParaRPr lang="it-IT" sz="100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000">
                          <a:effectLst/>
                          <a:latin typeface="Arial"/>
                          <a:ea typeface="Times New Roman"/>
                        </a:rPr>
                        <a:t> </a:t>
                      </a:r>
                      <a:endParaRPr lang="it-IT" sz="100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000">
                          <a:effectLst/>
                          <a:latin typeface="Arial"/>
                          <a:ea typeface="Times New Roman"/>
                        </a:rPr>
                        <a:t>X</a:t>
                      </a:r>
                      <a:endParaRPr lang="it-IT" sz="100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000">
                          <a:effectLst/>
                          <a:latin typeface="Arial"/>
                          <a:ea typeface="Times New Roman"/>
                        </a:rPr>
                        <a:t> </a:t>
                      </a:r>
                      <a:endParaRPr lang="it-IT" sz="100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000">
                          <a:effectLst/>
                          <a:latin typeface="Arial"/>
                          <a:ea typeface="Times New Roman"/>
                        </a:rPr>
                        <a:t> </a:t>
                      </a:r>
                      <a:endParaRPr lang="it-IT" sz="100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5422">
                <a:tc>
                  <a:txBody>
                    <a:bodyPr/>
                    <a:lstStyle/>
                    <a:p>
                      <a:pPr algn="l">
                        <a:spcAft>
                          <a:spcPts val="0"/>
                        </a:spcAft>
                      </a:pPr>
                      <a:r>
                        <a:rPr lang="it-IT" sz="1000" dirty="0">
                          <a:effectLst/>
                          <a:latin typeface="Arial"/>
                          <a:ea typeface="Times New Roman"/>
                        </a:rPr>
                        <a:t>ACETONE</a:t>
                      </a:r>
                      <a:endParaRPr lang="it-IT" sz="1000" dirty="0">
                        <a:effectLst/>
                        <a:latin typeface="Times New Roman"/>
                        <a:ea typeface="Times New Roman"/>
                      </a:endParaRPr>
                    </a:p>
                  </a:txBody>
                  <a:tcPr marL="30557" marR="30557"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000">
                          <a:effectLst/>
                          <a:latin typeface="Arial"/>
                          <a:ea typeface="Times New Roman"/>
                        </a:rPr>
                        <a:t>5</a:t>
                      </a:r>
                      <a:endParaRPr lang="it-IT" sz="100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000">
                          <a:effectLst/>
                          <a:latin typeface="Arial"/>
                          <a:ea typeface="Times New Roman"/>
                        </a:rPr>
                        <a:t> </a:t>
                      </a:r>
                      <a:endParaRPr lang="it-IT" sz="100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000" dirty="0">
                          <a:effectLst/>
                          <a:latin typeface="Arial"/>
                          <a:ea typeface="Times New Roman"/>
                        </a:rPr>
                        <a:t> </a:t>
                      </a:r>
                      <a:endParaRPr lang="it-IT" sz="1000" dirty="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000">
                          <a:effectLst/>
                          <a:latin typeface="Arial"/>
                          <a:ea typeface="Times New Roman"/>
                        </a:rPr>
                        <a:t> </a:t>
                      </a:r>
                      <a:endParaRPr lang="it-IT" sz="100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000">
                          <a:effectLst/>
                          <a:latin typeface="Arial"/>
                          <a:ea typeface="Times New Roman"/>
                        </a:rPr>
                        <a:t>X</a:t>
                      </a:r>
                      <a:endParaRPr lang="it-IT" sz="100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000">
                          <a:effectLst/>
                          <a:latin typeface="Arial"/>
                          <a:ea typeface="Times New Roman"/>
                        </a:rPr>
                        <a:t> </a:t>
                      </a:r>
                      <a:endParaRPr lang="it-IT" sz="100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000">
                          <a:effectLst/>
                          <a:latin typeface="Arial"/>
                          <a:ea typeface="Times New Roman"/>
                        </a:rPr>
                        <a:t> </a:t>
                      </a:r>
                      <a:endParaRPr lang="it-IT" sz="100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5422">
                <a:tc>
                  <a:txBody>
                    <a:bodyPr/>
                    <a:lstStyle/>
                    <a:p>
                      <a:pPr algn="l">
                        <a:spcAft>
                          <a:spcPts val="0"/>
                        </a:spcAft>
                      </a:pPr>
                      <a:r>
                        <a:rPr lang="it-IT" sz="1000" dirty="0">
                          <a:effectLst/>
                          <a:latin typeface="Arial"/>
                          <a:ea typeface="Times New Roman"/>
                        </a:rPr>
                        <a:t>ETANOLO</a:t>
                      </a:r>
                      <a:endParaRPr lang="it-IT" sz="1000" dirty="0">
                        <a:effectLst/>
                        <a:latin typeface="Times New Roman"/>
                        <a:ea typeface="Times New Roman"/>
                      </a:endParaRPr>
                    </a:p>
                  </a:txBody>
                  <a:tcPr marL="30557" marR="30557"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000">
                          <a:effectLst/>
                          <a:latin typeface="Arial"/>
                          <a:ea typeface="Times New Roman"/>
                        </a:rPr>
                        <a:t>12,5</a:t>
                      </a:r>
                      <a:endParaRPr lang="it-IT" sz="100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000">
                          <a:effectLst/>
                          <a:latin typeface="Arial"/>
                          <a:ea typeface="Times New Roman"/>
                        </a:rPr>
                        <a:t> </a:t>
                      </a:r>
                      <a:endParaRPr lang="it-IT" sz="100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000">
                          <a:effectLst/>
                          <a:latin typeface="Arial"/>
                          <a:ea typeface="Times New Roman"/>
                        </a:rPr>
                        <a:t> </a:t>
                      </a:r>
                      <a:endParaRPr lang="it-IT" sz="100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000">
                          <a:effectLst/>
                          <a:latin typeface="Arial"/>
                          <a:ea typeface="Times New Roman"/>
                        </a:rPr>
                        <a:t> </a:t>
                      </a:r>
                      <a:endParaRPr lang="it-IT" sz="100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000">
                          <a:effectLst/>
                          <a:latin typeface="Arial"/>
                          <a:ea typeface="Times New Roman"/>
                        </a:rPr>
                        <a:t>X</a:t>
                      </a:r>
                      <a:endParaRPr lang="it-IT" sz="100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000">
                          <a:effectLst/>
                          <a:latin typeface="Arial"/>
                          <a:ea typeface="Times New Roman"/>
                        </a:rPr>
                        <a:t> </a:t>
                      </a:r>
                      <a:endParaRPr lang="it-IT" sz="100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000">
                          <a:effectLst/>
                          <a:latin typeface="Arial"/>
                          <a:ea typeface="Times New Roman"/>
                        </a:rPr>
                        <a:t> </a:t>
                      </a:r>
                      <a:endParaRPr lang="it-IT" sz="100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35100">
                <a:tc>
                  <a:txBody>
                    <a:bodyPr/>
                    <a:lstStyle/>
                    <a:p>
                      <a:pPr algn="l">
                        <a:spcAft>
                          <a:spcPts val="0"/>
                        </a:spcAft>
                      </a:pPr>
                      <a:r>
                        <a:rPr lang="it-IT" sz="1000" dirty="0">
                          <a:effectLst/>
                          <a:latin typeface="Arial"/>
                          <a:ea typeface="Times New Roman"/>
                        </a:rPr>
                        <a:t>2.2- DIMETOSSI-1.2- DIFENILETAN-1-ONE (</a:t>
                      </a:r>
                      <a:r>
                        <a:rPr lang="it-IT" sz="1000" dirty="0" err="1">
                          <a:effectLst/>
                          <a:latin typeface="Arial"/>
                          <a:ea typeface="Times New Roman"/>
                        </a:rPr>
                        <a:t>Irgacure</a:t>
                      </a:r>
                      <a:r>
                        <a:rPr lang="it-IT" sz="1000" dirty="0">
                          <a:effectLst/>
                          <a:latin typeface="Arial"/>
                          <a:ea typeface="Times New Roman"/>
                        </a:rPr>
                        <a:t> 651)</a:t>
                      </a:r>
                      <a:endParaRPr lang="it-IT" sz="1000" dirty="0">
                        <a:effectLst/>
                        <a:latin typeface="Times New Roman"/>
                        <a:ea typeface="Times New Roman"/>
                      </a:endParaRPr>
                    </a:p>
                  </a:txBody>
                  <a:tcPr marL="30557" marR="30557"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000">
                          <a:effectLst/>
                          <a:latin typeface="Arial"/>
                          <a:ea typeface="Times New Roman"/>
                        </a:rPr>
                        <a:t>0,4</a:t>
                      </a:r>
                      <a:endParaRPr lang="it-IT" sz="100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000">
                          <a:effectLst/>
                          <a:latin typeface="Arial"/>
                          <a:ea typeface="Times New Roman"/>
                        </a:rPr>
                        <a:t> </a:t>
                      </a:r>
                      <a:endParaRPr lang="it-IT" sz="100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000">
                          <a:effectLst/>
                          <a:latin typeface="Arial"/>
                          <a:ea typeface="Times New Roman"/>
                        </a:rPr>
                        <a:t> </a:t>
                      </a:r>
                      <a:endParaRPr lang="it-IT" sz="100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000">
                          <a:effectLst/>
                          <a:latin typeface="Arial"/>
                          <a:ea typeface="Times New Roman"/>
                        </a:rPr>
                        <a:t> </a:t>
                      </a:r>
                      <a:endParaRPr lang="it-IT" sz="100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000">
                          <a:effectLst/>
                          <a:latin typeface="Arial"/>
                          <a:ea typeface="Times New Roman"/>
                        </a:rPr>
                        <a:t> </a:t>
                      </a:r>
                      <a:endParaRPr lang="it-IT" sz="100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000">
                          <a:effectLst/>
                          <a:latin typeface="Arial"/>
                          <a:ea typeface="Times New Roman"/>
                        </a:rPr>
                        <a:t>X</a:t>
                      </a:r>
                      <a:endParaRPr lang="it-IT" sz="100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000">
                          <a:effectLst/>
                          <a:latin typeface="Arial"/>
                          <a:ea typeface="Times New Roman"/>
                        </a:rPr>
                        <a:t> </a:t>
                      </a:r>
                      <a:endParaRPr lang="it-IT" sz="100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5422">
                <a:tc>
                  <a:txBody>
                    <a:bodyPr/>
                    <a:lstStyle/>
                    <a:p>
                      <a:pPr algn="l">
                        <a:spcAft>
                          <a:spcPts val="0"/>
                        </a:spcAft>
                      </a:pPr>
                      <a:r>
                        <a:rPr lang="it-IT" sz="1000" dirty="0">
                          <a:effectLst/>
                          <a:latin typeface="Arial"/>
                          <a:ea typeface="Times New Roman"/>
                        </a:rPr>
                        <a:t>ALCOOL TRIDECILICO (EXXAL 13)</a:t>
                      </a:r>
                      <a:endParaRPr lang="it-IT" sz="1000" dirty="0">
                        <a:effectLst/>
                        <a:latin typeface="Times New Roman"/>
                        <a:ea typeface="Times New Roman"/>
                      </a:endParaRPr>
                    </a:p>
                  </a:txBody>
                  <a:tcPr marL="30557" marR="30557"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000">
                          <a:effectLst/>
                          <a:latin typeface="Arial"/>
                          <a:ea typeface="Times New Roman"/>
                        </a:rPr>
                        <a:t>48</a:t>
                      </a:r>
                      <a:endParaRPr lang="it-IT" sz="100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000">
                          <a:effectLst/>
                          <a:latin typeface="Arial"/>
                          <a:ea typeface="Times New Roman"/>
                        </a:rPr>
                        <a:t> </a:t>
                      </a:r>
                      <a:endParaRPr lang="it-IT" sz="100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000">
                          <a:effectLst/>
                          <a:latin typeface="Arial"/>
                          <a:ea typeface="Times New Roman"/>
                        </a:rPr>
                        <a:t> </a:t>
                      </a:r>
                      <a:endParaRPr lang="it-IT" sz="100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000" dirty="0">
                          <a:effectLst/>
                          <a:latin typeface="Arial"/>
                          <a:ea typeface="Times New Roman"/>
                        </a:rPr>
                        <a:t> </a:t>
                      </a:r>
                      <a:endParaRPr lang="it-IT" sz="1000" dirty="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000">
                          <a:effectLst/>
                          <a:latin typeface="Arial"/>
                          <a:ea typeface="Times New Roman"/>
                        </a:rPr>
                        <a:t> </a:t>
                      </a:r>
                      <a:endParaRPr lang="it-IT" sz="100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000">
                          <a:effectLst/>
                          <a:latin typeface="Arial"/>
                          <a:ea typeface="Times New Roman"/>
                        </a:rPr>
                        <a:t>X</a:t>
                      </a:r>
                      <a:endParaRPr lang="it-IT" sz="100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000">
                          <a:effectLst/>
                          <a:latin typeface="Arial"/>
                          <a:ea typeface="Times New Roman"/>
                        </a:rPr>
                        <a:t> </a:t>
                      </a:r>
                      <a:endParaRPr lang="it-IT" sz="100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5422">
                <a:tc>
                  <a:txBody>
                    <a:bodyPr/>
                    <a:lstStyle/>
                    <a:p>
                      <a:pPr algn="l">
                        <a:spcAft>
                          <a:spcPts val="0"/>
                        </a:spcAft>
                        <a:tabLst>
                          <a:tab pos="3060065" algn="ctr"/>
                          <a:tab pos="6120130" algn="r"/>
                          <a:tab pos="449580" algn="l"/>
                        </a:tabLst>
                      </a:pPr>
                      <a:r>
                        <a:rPr lang="it-IT" sz="1000" dirty="0">
                          <a:effectLst/>
                          <a:latin typeface="Arial"/>
                          <a:ea typeface="Times New Roman"/>
                        </a:rPr>
                        <a:t>1,4-DIHIDROXYBENZENE (idrochinone)</a:t>
                      </a:r>
                      <a:endParaRPr lang="it-IT" sz="1000" dirty="0">
                        <a:effectLst/>
                        <a:latin typeface="Times New Roman"/>
                        <a:ea typeface="Times New Roman"/>
                      </a:endParaRPr>
                    </a:p>
                  </a:txBody>
                  <a:tcPr marL="30557" marR="30557"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000">
                          <a:effectLst/>
                          <a:latin typeface="Arial"/>
                          <a:ea typeface="Times New Roman"/>
                        </a:rPr>
                        <a:t>1,5</a:t>
                      </a:r>
                      <a:endParaRPr lang="it-IT" sz="100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000">
                          <a:effectLst/>
                          <a:latin typeface="Arial"/>
                          <a:ea typeface="Times New Roman"/>
                        </a:rPr>
                        <a:t> </a:t>
                      </a:r>
                      <a:endParaRPr lang="it-IT" sz="100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000">
                          <a:effectLst/>
                          <a:latin typeface="Arial"/>
                          <a:ea typeface="Times New Roman"/>
                        </a:rPr>
                        <a:t> </a:t>
                      </a:r>
                      <a:endParaRPr lang="it-IT" sz="100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000">
                          <a:effectLst/>
                          <a:latin typeface="Arial"/>
                          <a:ea typeface="Times New Roman"/>
                        </a:rPr>
                        <a:t> </a:t>
                      </a:r>
                      <a:endParaRPr lang="it-IT" sz="100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000">
                          <a:effectLst/>
                          <a:latin typeface="Arial"/>
                          <a:ea typeface="Times New Roman"/>
                        </a:rPr>
                        <a:t> </a:t>
                      </a:r>
                      <a:endParaRPr lang="it-IT" sz="100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000">
                          <a:effectLst/>
                          <a:latin typeface="Arial"/>
                          <a:ea typeface="Times New Roman"/>
                        </a:rPr>
                        <a:t>X</a:t>
                      </a:r>
                      <a:endParaRPr lang="it-IT" sz="100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000">
                          <a:effectLst/>
                          <a:latin typeface="Arial"/>
                          <a:ea typeface="Times New Roman"/>
                        </a:rPr>
                        <a:t> </a:t>
                      </a:r>
                      <a:endParaRPr lang="it-IT" sz="100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5422">
                <a:tc>
                  <a:txBody>
                    <a:bodyPr/>
                    <a:lstStyle/>
                    <a:p>
                      <a:pPr algn="l">
                        <a:spcAft>
                          <a:spcPts val="0"/>
                        </a:spcAft>
                      </a:pPr>
                      <a:r>
                        <a:rPr lang="it-IT" sz="1000" dirty="0">
                          <a:solidFill>
                            <a:srgbClr val="000000"/>
                          </a:solidFill>
                          <a:effectLst/>
                          <a:latin typeface="Arial"/>
                          <a:ea typeface="Times New Roman"/>
                        </a:rPr>
                        <a:t>OTTOATO DI RAME 6% </a:t>
                      </a:r>
                      <a:endParaRPr lang="it-IT" sz="1000" dirty="0">
                        <a:effectLst/>
                        <a:latin typeface="Times New Roman"/>
                        <a:ea typeface="Times New Roman"/>
                      </a:endParaRPr>
                    </a:p>
                  </a:txBody>
                  <a:tcPr marL="30557" marR="30557"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000">
                          <a:effectLst/>
                          <a:latin typeface="Arial"/>
                          <a:ea typeface="Times New Roman"/>
                        </a:rPr>
                        <a:t>1,5</a:t>
                      </a:r>
                      <a:endParaRPr lang="it-IT" sz="100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000">
                          <a:effectLst/>
                          <a:latin typeface="Arial"/>
                          <a:ea typeface="Times New Roman"/>
                        </a:rPr>
                        <a:t> </a:t>
                      </a:r>
                      <a:endParaRPr lang="it-IT" sz="100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000">
                          <a:effectLst/>
                          <a:latin typeface="Arial"/>
                          <a:ea typeface="Times New Roman"/>
                        </a:rPr>
                        <a:t> </a:t>
                      </a:r>
                      <a:endParaRPr lang="it-IT" sz="100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000">
                          <a:effectLst/>
                          <a:latin typeface="Arial"/>
                          <a:ea typeface="Times New Roman"/>
                        </a:rPr>
                        <a:t> </a:t>
                      </a:r>
                      <a:endParaRPr lang="it-IT" sz="100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000">
                          <a:effectLst/>
                          <a:latin typeface="Arial"/>
                          <a:ea typeface="Times New Roman"/>
                        </a:rPr>
                        <a:t> </a:t>
                      </a:r>
                      <a:endParaRPr lang="it-IT" sz="100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000">
                          <a:effectLst/>
                          <a:latin typeface="Arial"/>
                          <a:ea typeface="Times New Roman"/>
                        </a:rPr>
                        <a:t>X</a:t>
                      </a:r>
                      <a:endParaRPr lang="it-IT" sz="100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000">
                          <a:effectLst/>
                          <a:latin typeface="Arial"/>
                          <a:ea typeface="Times New Roman"/>
                        </a:rPr>
                        <a:t> </a:t>
                      </a:r>
                      <a:endParaRPr lang="it-IT" sz="100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5422">
                <a:tc>
                  <a:txBody>
                    <a:bodyPr/>
                    <a:lstStyle/>
                    <a:p>
                      <a:pPr algn="l">
                        <a:spcAft>
                          <a:spcPts val="0"/>
                        </a:spcAft>
                      </a:pPr>
                      <a:r>
                        <a:rPr lang="it-IT" sz="1000" dirty="0">
                          <a:solidFill>
                            <a:srgbClr val="000000"/>
                          </a:solidFill>
                          <a:effectLst/>
                          <a:latin typeface="Arial"/>
                          <a:ea typeface="Times New Roman"/>
                        </a:rPr>
                        <a:t>TRIFENILFOSFITO</a:t>
                      </a:r>
                      <a:endParaRPr lang="it-IT" sz="1000" dirty="0">
                        <a:effectLst/>
                        <a:latin typeface="Times New Roman"/>
                        <a:ea typeface="Times New Roman"/>
                      </a:endParaRPr>
                    </a:p>
                  </a:txBody>
                  <a:tcPr marL="30557" marR="30557"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000">
                          <a:effectLst/>
                          <a:latin typeface="Arial"/>
                          <a:ea typeface="Times New Roman"/>
                        </a:rPr>
                        <a:t>0,55</a:t>
                      </a:r>
                      <a:endParaRPr lang="it-IT" sz="100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000">
                          <a:effectLst/>
                          <a:latin typeface="Arial"/>
                          <a:ea typeface="Times New Roman"/>
                        </a:rPr>
                        <a:t> </a:t>
                      </a:r>
                      <a:endParaRPr lang="it-IT" sz="100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000">
                          <a:effectLst/>
                          <a:latin typeface="Arial"/>
                          <a:ea typeface="Times New Roman"/>
                        </a:rPr>
                        <a:t> </a:t>
                      </a:r>
                      <a:endParaRPr lang="it-IT" sz="100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000">
                          <a:effectLst/>
                          <a:latin typeface="Arial"/>
                          <a:ea typeface="Times New Roman"/>
                        </a:rPr>
                        <a:t> </a:t>
                      </a:r>
                      <a:endParaRPr lang="it-IT" sz="100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000">
                          <a:effectLst/>
                          <a:latin typeface="Arial"/>
                          <a:ea typeface="Times New Roman"/>
                        </a:rPr>
                        <a:t> </a:t>
                      </a:r>
                      <a:endParaRPr lang="it-IT" sz="100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000">
                          <a:effectLst/>
                          <a:latin typeface="Arial"/>
                          <a:ea typeface="Times New Roman"/>
                        </a:rPr>
                        <a:t>X</a:t>
                      </a:r>
                      <a:endParaRPr lang="it-IT" sz="100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000" dirty="0">
                          <a:effectLst/>
                          <a:latin typeface="Arial"/>
                          <a:ea typeface="Times New Roman"/>
                        </a:rPr>
                        <a:t> </a:t>
                      </a:r>
                      <a:endParaRPr lang="it-IT" sz="1000" dirty="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5422">
                <a:tc>
                  <a:txBody>
                    <a:bodyPr/>
                    <a:lstStyle/>
                    <a:p>
                      <a:pPr algn="l">
                        <a:spcAft>
                          <a:spcPts val="0"/>
                        </a:spcAft>
                      </a:pPr>
                      <a:r>
                        <a:rPr lang="it-IT" sz="1000" dirty="0">
                          <a:solidFill>
                            <a:srgbClr val="000000"/>
                          </a:solidFill>
                          <a:effectLst/>
                          <a:latin typeface="Arial"/>
                          <a:ea typeface="Times New Roman"/>
                        </a:rPr>
                        <a:t>2,3-DICLORO1,4-NAFTOCHINONE</a:t>
                      </a:r>
                      <a:endParaRPr lang="it-IT" sz="1000" dirty="0">
                        <a:effectLst/>
                        <a:latin typeface="Times New Roman"/>
                        <a:ea typeface="Times New Roman"/>
                      </a:endParaRPr>
                    </a:p>
                  </a:txBody>
                  <a:tcPr marL="30557" marR="30557"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000">
                          <a:effectLst/>
                          <a:latin typeface="Arial"/>
                          <a:ea typeface="Times New Roman"/>
                        </a:rPr>
                        <a:t>0,6</a:t>
                      </a:r>
                      <a:endParaRPr lang="it-IT" sz="100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000">
                          <a:effectLst/>
                          <a:latin typeface="Arial"/>
                          <a:ea typeface="Times New Roman"/>
                        </a:rPr>
                        <a:t> </a:t>
                      </a:r>
                      <a:endParaRPr lang="it-IT" sz="100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000">
                          <a:effectLst/>
                          <a:latin typeface="Arial"/>
                          <a:ea typeface="Times New Roman"/>
                        </a:rPr>
                        <a:t> </a:t>
                      </a:r>
                      <a:endParaRPr lang="it-IT" sz="100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000">
                          <a:effectLst/>
                          <a:latin typeface="Arial"/>
                          <a:ea typeface="Times New Roman"/>
                        </a:rPr>
                        <a:t> </a:t>
                      </a:r>
                      <a:endParaRPr lang="it-IT" sz="100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000">
                          <a:effectLst/>
                          <a:latin typeface="Arial"/>
                          <a:ea typeface="Times New Roman"/>
                        </a:rPr>
                        <a:t> </a:t>
                      </a:r>
                      <a:endParaRPr lang="it-IT" sz="100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000">
                          <a:effectLst/>
                          <a:latin typeface="Arial"/>
                          <a:ea typeface="Times New Roman"/>
                        </a:rPr>
                        <a:t>X</a:t>
                      </a:r>
                      <a:endParaRPr lang="it-IT" sz="100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000">
                          <a:effectLst/>
                          <a:latin typeface="Arial"/>
                          <a:ea typeface="Times New Roman"/>
                        </a:rPr>
                        <a:t> </a:t>
                      </a:r>
                      <a:endParaRPr lang="it-IT" sz="100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5422">
                <a:tc>
                  <a:txBody>
                    <a:bodyPr/>
                    <a:lstStyle/>
                    <a:p>
                      <a:pPr algn="l">
                        <a:spcAft>
                          <a:spcPts val="0"/>
                        </a:spcAft>
                      </a:pPr>
                      <a:r>
                        <a:rPr lang="it-IT" sz="1000" dirty="0">
                          <a:solidFill>
                            <a:srgbClr val="000000"/>
                          </a:solidFill>
                          <a:effectLst/>
                          <a:latin typeface="Arial"/>
                          <a:ea typeface="Times New Roman"/>
                        </a:rPr>
                        <a:t>ALCOL UNDECILICO </a:t>
                      </a:r>
                      <a:r>
                        <a:rPr lang="it-IT" sz="1000" i="1" dirty="0">
                          <a:solidFill>
                            <a:srgbClr val="000000"/>
                          </a:solidFill>
                          <a:effectLst/>
                          <a:latin typeface="Arial"/>
                          <a:ea typeface="Times New Roman"/>
                        </a:rPr>
                        <a:t>LIAL111</a:t>
                      </a:r>
                      <a:endParaRPr lang="it-IT" sz="1000" dirty="0">
                        <a:effectLst/>
                        <a:latin typeface="Times New Roman"/>
                        <a:ea typeface="Times New Roman"/>
                      </a:endParaRPr>
                    </a:p>
                  </a:txBody>
                  <a:tcPr marL="30557" marR="30557"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spcAft>
                          <a:spcPts val="0"/>
                        </a:spcAft>
                      </a:pPr>
                      <a:r>
                        <a:rPr lang="it-IT" sz="1000" dirty="0">
                          <a:effectLst/>
                          <a:latin typeface="Arial"/>
                          <a:ea typeface="Times New Roman"/>
                        </a:rPr>
                        <a:t>720</a:t>
                      </a:r>
                      <a:endParaRPr lang="it-IT" sz="1000" dirty="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spcAft>
                          <a:spcPts val="0"/>
                        </a:spcAft>
                      </a:pPr>
                      <a:r>
                        <a:rPr lang="it-IT" sz="1000">
                          <a:effectLst/>
                          <a:latin typeface="Arial"/>
                          <a:ea typeface="Times New Roman"/>
                        </a:rPr>
                        <a:t> </a:t>
                      </a:r>
                      <a:endParaRPr lang="it-IT" sz="100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spcAft>
                          <a:spcPts val="0"/>
                        </a:spcAft>
                      </a:pPr>
                      <a:r>
                        <a:rPr lang="it-IT" sz="1000">
                          <a:effectLst/>
                          <a:latin typeface="Arial"/>
                          <a:ea typeface="Times New Roman"/>
                        </a:rPr>
                        <a:t> </a:t>
                      </a:r>
                      <a:endParaRPr lang="it-IT" sz="100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spcAft>
                          <a:spcPts val="0"/>
                        </a:spcAft>
                      </a:pPr>
                      <a:r>
                        <a:rPr lang="it-IT" sz="1000">
                          <a:effectLst/>
                          <a:latin typeface="Arial"/>
                          <a:ea typeface="Times New Roman"/>
                        </a:rPr>
                        <a:t> </a:t>
                      </a:r>
                      <a:endParaRPr lang="it-IT" sz="100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spcAft>
                          <a:spcPts val="0"/>
                        </a:spcAft>
                      </a:pPr>
                      <a:r>
                        <a:rPr lang="it-IT" sz="1000">
                          <a:effectLst/>
                          <a:latin typeface="Arial"/>
                          <a:ea typeface="Times New Roman"/>
                        </a:rPr>
                        <a:t> </a:t>
                      </a:r>
                      <a:endParaRPr lang="it-IT" sz="100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spcAft>
                          <a:spcPts val="0"/>
                        </a:spcAft>
                      </a:pPr>
                      <a:r>
                        <a:rPr lang="it-IT" sz="1000">
                          <a:effectLst/>
                          <a:latin typeface="Arial"/>
                          <a:ea typeface="Times New Roman"/>
                        </a:rPr>
                        <a:t>X</a:t>
                      </a:r>
                      <a:endParaRPr lang="it-IT" sz="100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spcAft>
                          <a:spcPts val="0"/>
                        </a:spcAft>
                      </a:pPr>
                      <a:r>
                        <a:rPr lang="it-IT" sz="1000" dirty="0">
                          <a:effectLst/>
                          <a:latin typeface="Arial"/>
                          <a:ea typeface="Times New Roman"/>
                        </a:rPr>
                        <a:t> </a:t>
                      </a:r>
                      <a:endParaRPr lang="it-IT" sz="1000" dirty="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215422">
                <a:tc>
                  <a:txBody>
                    <a:bodyPr/>
                    <a:lstStyle/>
                    <a:p>
                      <a:pPr algn="l">
                        <a:spcAft>
                          <a:spcPts val="0"/>
                        </a:spcAft>
                      </a:pPr>
                      <a:r>
                        <a:rPr lang="it-IT" sz="1000" dirty="0">
                          <a:solidFill>
                            <a:srgbClr val="000000"/>
                          </a:solidFill>
                          <a:effectLst/>
                          <a:latin typeface="Arial"/>
                          <a:ea typeface="Times New Roman"/>
                        </a:rPr>
                        <a:t>DIPLAST B</a:t>
                      </a:r>
                      <a:endParaRPr lang="it-IT" sz="1000" dirty="0">
                        <a:effectLst/>
                        <a:latin typeface="Times New Roman"/>
                        <a:ea typeface="Times New Roman"/>
                      </a:endParaRPr>
                    </a:p>
                  </a:txBody>
                  <a:tcPr marL="30557" marR="30557"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spcAft>
                          <a:spcPts val="0"/>
                        </a:spcAft>
                      </a:pPr>
                      <a:r>
                        <a:rPr lang="it-IT" sz="1000" dirty="0">
                          <a:effectLst/>
                          <a:latin typeface="Arial"/>
                          <a:ea typeface="Times New Roman"/>
                        </a:rPr>
                        <a:t>200</a:t>
                      </a:r>
                      <a:endParaRPr lang="it-IT" sz="1000" dirty="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spcAft>
                          <a:spcPts val="0"/>
                        </a:spcAft>
                      </a:pPr>
                      <a:r>
                        <a:rPr lang="it-IT" sz="1000">
                          <a:effectLst/>
                          <a:latin typeface="Arial"/>
                          <a:ea typeface="Times New Roman"/>
                        </a:rPr>
                        <a:t> </a:t>
                      </a:r>
                      <a:endParaRPr lang="it-IT" sz="100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spcAft>
                          <a:spcPts val="0"/>
                        </a:spcAft>
                      </a:pPr>
                      <a:r>
                        <a:rPr lang="it-IT" sz="1000">
                          <a:effectLst/>
                          <a:latin typeface="Arial"/>
                          <a:ea typeface="Times New Roman"/>
                        </a:rPr>
                        <a:t> </a:t>
                      </a:r>
                      <a:endParaRPr lang="it-IT" sz="100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spcAft>
                          <a:spcPts val="0"/>
                        </a:spcAft>
                      </a:pPr>
                      <a:r>
                        <a:rPr lang="it-IT" sz="1000">
                          <a:effectLst/>
                          <a:latin typeface="Arial"/>
                          <a:ea typeface="Times New Roman"/>
                        </a:rPr>
                        <a:t> </a:t>
                      </a:r>
                      <a:endParaRPr lang="it-IT" sz="100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spcAft>
                          <a:spcPts val="0"/>
                        </a:spcAft>
                      </a:pPr>
                      <a:r>
                        <a:rPr lang="it-IT" sz="1000">
                          <a:effectLst/>
                          <a:latin typeface="Arial"/>
                          <a:ea typeface="Times New Roman"/>
                        </a:rPr>
                        <a:t> </a:t>
                      </a:r>
                      <a:endParaRPr lang="it-IT" sz="100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spcAft>
                          <a:spcPts val="0"/>
                        </a:spcAft>
                      </a:pPr>
                      <a:r>
                        <a:rPr lang="it-IT" sz="1000">
                          <a:effectLst/>
                          <a:latin typeface="Arial"/>
                          <a:ea typeface="Times New Roman"/>
                        </a:rPr>
                        <a:t>X</a:t>
                      </a:r>
                      <a:endParaRPr lang="it-IT" sz="100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spcAft>
                          <a:spcPts val="0"/>
                        </a:spcAft>
                      </a:pPr>
                      <a:r>
                        <a:rPr lang="it-IT" sz="1000" dirty="0">
                          <a:effectLst/>
                          <a:latin typeface="Arial"/>
                          <a:ea typeface="Times New Roman"/>
                        </a:rPr>
                        <a:t> </a:t>
                      </a:r>
                      <a:endParaRPr lang="it-IT" sz="1000" dirty="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215422">
                <a:tc>
                  <a:txBody>
                    <a:bodyPr/>
                    <a:lstStyle/>
                    <a:p>
                      <a:pPr algn="l">
                        <a:spcAft>
                          <a:spcPts val="0"/>
                        </a:spcAft>
                      </a:pPr>
                      <a:r>
                        <a:rPr lang="it-IT" sz="1000" dirty="0">
                          <a:solidFill>
                            <a:srgbClr val="000000"/>
                          </a:solidFill>
                          <a:effectLst/>
                          <a:latin typeface="Arial"/>
                          <a:ea typeface="Times New Roman"/>
                        </a:rPr>
                        <a:t>NAFOL12-18 </a:t>
                      </a:r>
                      <a:r>
                        <a:rPr lang="it-IT" sz="1000" dirty="0" smtClean="0">
                          <a:solidFill>
                            <a:srgbClr val="000000"/>
                          </a:solidFill>
                          <a:effectLst/>
                          <a:latin typeface="Arial"/>
                          <a:ea typeface="Times New Roman"/>
                        </a:rPr>
                        <a:t>MISC.ALCOLICA </a:t>
                      </a:r>
                      <a:r>
                        <a:rPr lang="it-IT" sz="1000" dirty="0">
                          <a:solidFill>
                            <a:srgbClr val="000000"/>
                          </a:solidFill>
                          <a:effectLst/>
                          <a:latin typeface="Arial"/>
                          <a:ea typeface="Times New Roman"/>
                        </a:rPr>
                        <a:t>C12-C18</a:t>
                      </a:r>
                      <a:endParaRPr lang="it-IT" sz="1000" dirty="0">
                        <a:effectLst/>
                        <a:latin typeface="Times New Roman"/>
                        <a:ea typeface="Times New Roman"/>
                      </a:endParaRPr>
                    </a:p>
                  </a:txBody>
                  <a:tcPr marL="30557" marR="30557"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000" dirty="0">
                          <a:effectLst/>
                          <a:latin typeface="Arial"/>
                          <a:ea typeface="Times New Roman"/>
                        </a:rPr>
                        <a:t>11</a:t>
                      </a:r>
                      <a:endParaRPr lang="it-IT" sz="1000" dirty="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000">
                          <a:effectLst/>
                          <a:latin typeface="Arial"/>
                          <a:ea typeface="Times New Roman"/>
                        </a:rPr>
                        <a:t> </a:t>
                      </a:r>
                      <a:endParaRPr lang="it-IT" sz="100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000">
                          <a:effectLst/>
                          <a:latin typeface="Arial"/>
                          <a:ea typeface="Times New Roman"/>
                        </a:rPr>
                        <a:t> </a:t>
                      </a:r>
                      <a:endParaRPr lang="it-IT" sz="100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000">
                          <a:effectLst/>
                          <a:latin typeface="Arial"/>
                          <a:ea typeface="Times New Roman"/>
                        </a:rPr>
                        <a:t> </a:t>
                      </a:r>
                      <a:endParaRPr lang="it-IT" sz="100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000" dirty="0">
                          <a:effectLst/>
                          <a:latin typeface="Arial"/>
                          <a:ea typeface="Times New Roman"/>
                        </a:rPr>
                        <a:t> </a:t>
                      </a:r>
                      <a:endParaRPr lang="it-IT" sz="1000" dirty="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000">
                          <a:effectLst/>
                          <a:latin typeface="Arial"/>
                          <a:ea typeface="Times New Roman"/>
                        </a:rPr>
                        <a:t>X</a:t>
                      </a:r>
                      <a:endParaRPr lang="it-IT" sz="100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000">
                          <a:effectLst/>
                          <a:latin typeface="Arial"/>
                          <a:ea typeface="Times New Roman"/>
                        </a:rPr>
                        <a:t> </a:t>
                      </a:r>
                      <a:endParaRPr lang="it-IT" sz="100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5422">
                <a:tc>
                  <a:txBody>
                    <a:bodyPr/>
                    <a:lstStyle/>
                    <a:p>
                      <a:pPr algn="l">
                        <a:spcAft>
                          <a:spcPts val="0"/>
                        </a:spcAft>
                      </a:pPr>
                      <a:r>
                        <a:rPr lang="it-IT" sz="1000" dirty="0">
                          <a:solidFill>
                            <a:srgbClr val="000000"/>
                          </a:solidFill>
                          <a:effectLst/>
                          <a:latin typeface="Arial"/>
                          <a:ea typeface="Times New Roman"/>
                        </a:rPr>
                        <a:t>SODIO IPOCLORITO </a:t>
                      </a:r>
                      <a:r>
                        <a:rPr lang="it-IT" sz="1000" i="1" dirty="0">
                          <a:solidFill>
                            <a:srgbClr val="000000"/>
                          </a:solidFill>
                          <a:effectLst/>
                          <a:latin typeface="Arial"/>
                          <a:ea typeface="Times New Roman"/>
                        </a:rPr>
                        <a:t>(</a:t>
                      </a:r>
                      <a:r>
                        <a:rPr lang="it-IT" sz="1000" i="1" dirty="0" err="1">
                          <a:solidFill>
                            <a:srgbClr val="000000"/>
                          </a:solidFill>
                          <a:effectLst/>
                          <a:latin typeface="Arial"/>
                          <a:ea typeface="Times New Roman"/>
                        </a:rPr>
                        <a:t>soluZ</a:t>
                      </a:r>
                      <a:r>
                        <a:rPr lang="it-IT" sz="1000" i="1" dirty="0">
                          <a:solidFill>
                            <a:srgbClr val="000000"/>
                          </a:solidFill>
                          <a:effectLst/>
                          <a:latin typeface="Arial"/>
                          <a:ea typeface="Times New Roman"/>
                        </a:rPr>
                        <a:t>. 15-30%)</a:t>
                      </a:r>
                      <a:endParaRPr lang="it-IT" sz="1000" dirty="0">
                        <a:effectLst/>
                        <a:latin typeface="Times New Roman"/>
                        <a:ea typeface="Times New Roman"/>
                      </a:endParaRPr>
                    </a:p>
                  </a:txBody>
                  <a:tcPr marL="30557" marR="30557"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000" dirty="0">
                          <a:effectLst/>
                          <a:latin typeface="Arial"/>
                          <a:ea typeface="Times New Roman"/>
                        </a:rPr>
                        <a:t>10</a:t>
                      </a:r>
                      <a:endParaRPr lang="it-IT" sz="1000" dirty="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000" dirty="0">
                          <a:effectLst/>
                          <a:latin typeface="Arial"/>
                          <a:ea typeface="Times New Roman"/>
                        </a:rPr>
                        <a:t> </a:t>
                      </a:r>
                      <a:endParaRPr lang="it-IT" sz="1000" dirty="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000">
                          <a:effectLst/>
                          <a:latin typeface="Arial"/>
                          <a:ea typeface="Times New Roman"/>
                        </a:rPr>
                        <a:t> </a:t>
                      </a:r>
                      <a:endParaRPr lang="it-IT" sz="100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000">
                          <a:effectLst/>
                          <a:latin typeface="Arial"/>
                          <a:ea typeface="Times New Roman"/>
                        </a:rPr>
                        <a:t> </a:t>
                      </a:r>
                      <a:endParaRPr lang="it-IT" sz="100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000" dirty="0">
                          <a:effectLst/>
                          <a:latin typeface="Arial"/>
                          <a:ea typeface="Times New Roman"/>
                        </a:rPr>
                        <a:t> </a:t>
                      </a:r>
                      <a:endParaRPr lang="it-IT" sz="1000" dirty="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000">
                          <a:effectLst/>
                          <a:latin typeface="Arial"/>
                          <a:ea typeface="Times New Roman"/>
                        </a:rPr>
                        <a:t>X</a:t>
                      </a:r>
                      <a:endParaRPr lang="it-IT" sz="100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000">
                          <a:effectLst/>
                          <a:latin typeface="Arial"/>
                          <a:ea typeface="Times New Roman"/>
                        </a:rPr>
                        <a:t> </a:t>
                      </a:r>
                      <a:endParaRPr lang="it-IT" sz="100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5422">
                <a:tc>
                  <a:txBody>
                    <a:bodyPr/>
                    <a:lstStyle/>
                    <a:p>
                      <a:pPr algn="l">
                        <a:spcAft>
                          <a:spcPts val="0"/>
                        </a:spcAft>
                      </a:pPr>
                      <a:r>
                        <a:rPr lang="it-IT" sz="1000" dirty="0">
                          <a:solidFill>
                            <a:srgbClr val="000000"/>
                          </a:solidFill>
                          <a:effectLst/>
                          <a:latin typeface="Arial"/>
                          <a:ea typeface="Times New Roman"/>
                        </a:rPr>
                        <a:t>AMMONIACA </a:t>
                      </a:r>
                      <a:r>
                        <a:rPr lang="it-IT" sz="1000" i="1" dirty="0">
                          <a:solidFill>
                            <a:srgbClr val="000000"/>
                          </a:solidFill>
                          <a:effectLst/>
                          <a:latin typeface="Arial"/>
                          <a:ea typeface="Times New Roman"/>
                        </a:rPr>
                        <a:t>(soluzione al 28%)</a:t>
                      </a:r>
                      <a:endParaRPr lang="it-IT" sz="1000" dirty="0">
                        <a:effectLst/>
                        <a:latin typeface="Times New Roman"/>
                        <a:ea typeface="Times New Roman"/>
                      </a:endParaRPr>
                    </a:p>
                  </a:txBody>
                  <a:tcPr marL="30557" marR="30557"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000" dirty="0">
                          <a:effectLst/>
                          <a:latin typeface="Arial"/>
                          <a:ea typeface="Times New Roman"/>
                        </a:rPr>
                        <a:t>4,51</a:t>
                      </a:r>
                      <a:endParaRPr lang="it-IT" sz="1000" dirty="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000" dirty="0">
                          <a:effectLst/>
                          <a:latin typeface="Arial"/>
                          <a:ea typeface="Times New Roman"/>
                        </a:rPr>
                        <a:t> </a:t>
                      </a:r>
                      <a:endParaRPr lang="it-IT" sz="1000" dirty="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000">
                          <a:effectLst/>
                          <a:latin typeface="Arial"/>
                          <a:ea typeface="Times New Roman"/>
                        </a:rPr>
                        <a:t> </a:t>
                      </a:r>
                      <a:endParaRPr lang="it-IT" sz="100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000">
                          <a:effectLst/>
                          <a:latin typeface="Arial"/>
                          <a:ea typeface="Times New Roman"/>
                        </a:rPr>
                        <a:t> </a:t>
                      </a:r>
                      <a:endParaRPr lang="it-IT" sz="100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000">
                          <a:effectLst/>
                          <a:latin typeface="Arial"/>
                          <a:ea typeface="Times New Roman"/>
                        </a:rPr>
                        <a:t> </a:t>
                      </a:r>
                      <a:endParaRPr lang="it-IT" sz="100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000" dirty="0">
                          <a:effectLst/>
                          <a:latin typeface="Arial"/>
                          <a:ea typeface="Times New Roman"/>
                        </a:rPr>
                        <a:t>X</a:t>
                      </a:r>
                      <a:endParaRPr lang="it-IT" sz="1000" dirty="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000">
                          <a:effectLst/>
                          <a:latin typeface="Arial"/>
                          <a:ea typeface="Times New Roman"/>
                        </a:rPr>
                        <a:t> </a:t>
                      </a:r>
                      <a:endParaRPr lang="it-IT" sz="100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5422">
                <a:tc>
                  <a:txBody>
                    <a:bodyPr/>
                    <a:lstStyle/>
                    <a:p>
                      <a:pPr algn="l">
                        <a:lnSpc>
                          <a:spcPct val="91000"/>
                        </a:lnSpc>
                        <a:spcAft>
                          <a:spcPts val="0"/>
                        </a:spcAft>
                      </a:pPr>
                      <a:r>
                        <a:rPr lang="it-IT" sz="1000" dirty="0">
                          <a:effectLst/>
                          <a:latin typeface="Arial"/>
                          <a:ea typeface="Times New Roman"/>
                        </a:rPr>
                        <a:t>OXIBENZONE (</a:t>
                      </a:r>
                      <a:r>
                        <a:rPr lang="it-IT" sz="1000" dirty="0" err="1">
                          <a:effectLst/>
                          <a:latin typeface="Arial"/>
                          <a:ea typeface="Times New Roman"/>
                        </a:rPr>
                        <a:t>Chimassorb</a:t>
                      </a:r>
                      <a:r>
                        <a:rPr lang="it-IT" sz="1000" dirty="0">
                          <a:effectLst/>
                          <a:latin typeface="Arial"/>
                          <a:ea typeface="Times New Roman"/>
                        </a:rPr>
                        <a:t> 90)</a:t>
                      </a:r>
                      <a:endParaRPr lang="it-IT" sz="1000" dirty="0">
                        <a:effectLst/>
                        <a:latin typeface="Times New Roman"/>
                        <a:ea typeface="Times New Roman"/>
                      </a:endParaRPr>
                    </a:p>
                  </a:txBody>
                  <a:tcPr marL="30557" marR="30557"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000" dirty="0">
                          <a:effectLst/>
                          <a:latin typeface="Arial"/>
                          <a:ea typeface="Times New Roman"/>
                        </a:rPr>
                        <a:t>2,5</a:t>
                      </a:r>
                      <a:endParaRPr lang="it-IT" sz="1000" dirty="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000" dirty="0">
                          <a:effectLst/>
                          <a:latin typeface="Arial"/>
                          <a:ea typeface="Times New Roman"/>
                        </a:rPr>
                        <a:t> </a:t>
                      </a:r>
                      <a:endParaRPr lang="it-IT" sz="1000" dirty="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000" dirty="0">
                          <a:effectLst/>
                          <a:latin typeface="Arial"/>
                          <a:ea typeface="Times New Roman"/>
                        </a:rPr>
                        <a:t> </a:t>
                      </a:r>
                      <a:endParaRPr lang="it-IT" sz="1000" dirty="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000">
                          <a:effectLst/>
                          <a:latin typeface="Arial"/>
                          <a:ea typeface="Times New Roman"/>
                        </a:rPr>
                        <a:t> </a:t>
                      </a:r>
                      <a:endParaRPr lang="it-IT" sz="100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000">
                          <a:effectLst/>
                          <a:latin typeface="Arial"/>
                          <a:ea typeface="Times New Roman"/>
                        </a:rPr>
                        <a:t> </a:t>
                      </a:r>
                      <a:endParaRPr lang="it-IT" sz="100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000" dirty="0">
                          <a:effectLst/>
                          <a:latin typeface="Arial"/>
                          <a:ea typeface="Times New Roman"/>
                        </a:rPr>
                        <a:t> </a:t>
                      </a:r>
                      <a:endParaRPr lang="it-IT" sz="1000" dirty="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000">
                          <a:effectLst/>
                          <a:latin typeface="Arial"/>
                          <a:ea typeface="Times New Roman"/>
                        </a:rPr>
                        <a:t>X</a:t>
                      </a:r>
                      <a:endParaRPr lang="it-IT" sz="100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5422">
                <a:tc>
                  <a:txBody>
                    <a:bodyPr/>
                    <a:lstStyle/>
                    <a:p>
                      <a:pPr algn="l">
                        <a:spcAft>
                          <a:spcPts val="0"/>
                        </a:spcAft>
                      </a:pPr>
                      <a:r>
                        <a:rPr lang="it-IT" sz="1000" dirty="0">
                          <a:effectLst/>
                          <a:latin typeface="Arial"/>
                          <a:ea typeface="Times New Roman"/>
                        </a:rPr>
                        <a:t>RESINA EPOSSIDICA (</a:t>
                      </a:r>
                      <a:r>
                        <a:rPr lang="it-IT" sz="1000" dirty="0" err="1">
                          <a:effectLst/>
                          <a:latin typeface="Arial"/>
                          <a:ea typeface="Times New Roman"/>
                        </a:rPr>
                        <a:t>epikote</a:t>
                      </a:r>
                      <a:r>
                        <a:rPr lang="it-IT" sz="1000" dirty="0">
                          <a:effectLst/>
                          <a:latin typeface="Arial"/>
                          <a:ea typeface="Times New Roman"/>
                        </a:rPr>
                        <a:t> 828EL)</a:t>
                      </a:r>
                      <a:endParaRPr lang="it-IT" sz="1000" dirty="0">
                        <a:effectLst/>
                        <a:latin typeface="Times New Roman"/>
                        <a:ea typeface="Times New Roman"/>
                      </a:endParaRPr>
                    </a:p>
                  </a:txBody>
                  <a:tcPr marL="30557" marR="30557"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000" dirty="0">
                          <a:effectLst/>
                          <a:latin typeface="Arial"/>
                          <a:ea typeface="Times New Roman"/>
                        </a:rPr>
                        <a:t>5</a:t>
                      </a:r>
                      <a:endParaRPr lang="it-IT" sz="1000" dirty="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000" dirty="0">
                          <a:effectLst/>
                          <a:latin typeface="Arial"/>
                          <a:ea typeface="Times New Roman"/>
                        </a:rPr>
                        <a:t> </a:t>
                      </a:r>
                      <a:endParaRPr lang="it-IT" sz="1000" dirty="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000" dirty="0">
                          <a:effectLst/>
                          <a:latin typeface="Arial"/>
                          <a:ea typeface="Times New Roman"/>
                        </a:rPr>
                        <a:t> </a:t>
                      </a:r>
                      <a:endParaRPr lang="it-IT" sz="1000" dirty="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000">
                          <a:effectLst/>
                          <a:latin typeface="Arial"/>
                          <a:ea typeface="Times New Roman"/>
                        </a:rPr>
                        <a:t> </a:t>
                      </a:r>
                      <a:endParaRPr lang="it-IT" sz="100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000">
                          <a:effectLst/>
                          <a:latin typeface="Arial"/>
                          <a:ea typeface="Times New Roman"/>
                        </a:rPr>
                        <a:t> </a:t>
                      </a:r>
                      <a:endParaRPr lang="it-IT" sz="100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000" dirty="0">
                          <a:effectLst/>
                          <a:latin typeface="Arial"/>
                          <a:ea typeface="Times New Roman"/>
                        </a:rPr>
                        <a:t> </a:t>
                      </a:r>
                      <a:endParaRPr lang="it-IT" sz="1000" dirty="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000" dirty="0">
                          <a:effectLst/>
                          <a:latin typeface="Arial"/>
                          <a:ea typeface="Times New Roman"/>
                        </a:rPr>
                        <a:t>X</a:t>
                      </a:r>
                      <a:endParaRPr lang="it-IT" sz="1000" dirty="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5422">
                <a:tc>
                  <a:txBody>
                    <a:bodyPr/>
                    <a:lstStyle/>
                    <a:p>
                      <a:pPr algn="l">
                        <a:spcAft>
                          <a:spcPts val="0"/>
                        </a:spcAft>
                      </a:pPr>
                      <a:r>
                        <a:rPr lang="it-IT" sz="1000" dirty="0">
                          <a:effectLst/>
                          <a:latin typeface="Arial"/>
                          <a:ea typeface="Times New Roman"/>
                        </a:rPr>
                        <a:t>NONILFENOLO </a:t>
                      </a:r>
                      <a:r>
                        <a:rPr lang="it-IT" sz="1000" dirty="0" smtClean="0">
                          <a:effectLst/>
                          <a:latin typeface="Arial"/>
                          <a:ea typeface="Times New Roman"/>
                        </a:rPr>
                        <a:t>ETOSSILATO</a:t>
                      </a:r>
                      <a:endParaRPr lang="it-IT" sz="1000" dirty="0">
                        <a:effectLst/>
                        <a:latin typeface="Times New Roman"/>
                        <a:ea typeface="Times New Roman"/>
                      </a:endParaRPr>
                    </a:p>
                  </a:txBody>
                  <a:tcPr marL="30557" marR="30557"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000">
                          <a:effectLst/>
                          <a:latin typeface="Arial"/>
                          <a:ea typeface="Times New Roman"/>
                        </a:rPr>
                        <a:t>0,4</a:t>
                      </a:r>
                      <a:endParaRPr lang="it-IT" sz="100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000" dirty="0">
                          <a:effectLst/>
                          <a:latin typeface="Arial"/>
                          <a:ea typeface="Times New Roman"/>
                        </a:rPr>
                        <a:t> </a:t>
                      </a:r>
                      <a:endParaRPr lang="it-IT" sz="1000" dirty="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000" dirty="0">
                          <a:effectLst/>
                          <a:latin typeface="Arial"/>
                          <a:ea typeface="Times New Roman"/>
                        </a:rPr>
                        <a:t> </a:t>
                      </a:r>
                      <a:endParaRPr lang="it-IT" sz="1000" dirty="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000" dirty="0">
                          <a:effectLst/>
                          <a:latin typeface="Arial"/>
                          <a:ea typeface="Times New Roman"/>
                        </a:rPr>
                        <a:t> </a:t>
                      </a:r>
                      <a:endParaRPr lang="it-IT" sz="1000" dirty="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000" dirty="0">
                          <a:effectLst/>
                          <a:latin typeface="Arial"/>
                          <a:ea typeface="Times New Roman"/>
                        </a:rPr>
                        <a:t> </a:t>
                      </a:r>
                      <a:endParaRPr lang="it-IT" sz="1000" dirty="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000" dirty="0">
                          <a:effectLst/>
                          <a:latin typeface="Arial"/>
                          <a:ea typeface="Times New Roman"/>
                        </a:rPr>
                        <a:t> </a:t>
                      </a:r>
                      <a:endParaRPr lang="it-IT" sz="1000" dirty="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000" dirty="0">
                          <a:effectLst/>
                          <a:latin typeface="Arial"/>
                          <a:ea typeface="Times New Roman"/>
                        </a:rPr>
                        <a:t>X</a:t>
                      </a:r>
                      <a:endParaRPr lang="it-IT" sz="1000" dirty="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4723">
                <a:tc>
                  <a:txBody>
                    <a:bodyPr/>
                    <a:lstStyle/>
                    <a:p>
                      <a:pPr algn="l">
                        <a:spcAft>
                          <a:spcPts val="0"/>
                        </a:spcAft>
                      </a:pPr>
                      <a:r>
                        <a:rPr lang="it-IT" sz="1000" dirty="0">
                          <a:effectLst/>
                          <a:latin typeface="Arial"/>
                          <a:ea typeface="Times New Roman"/>
                        </a:rPr>
                        <a:t>ZIRCONIO OTTOATO IN RAGIA MINERALE</a:t>
                      </a:r>
                      <a:endParaRPr lang="it-IT" sz="1000" dirty="0">
                        <a:effectLst/>
                        <a:latin typeface="Times New Roman"/>
                        <a:ea typeface="Times New Roman"/>
                      </a:endParaRPr>
                    </a:p>
                  </a:txBody>
                  <a:tcPr marL="30557" marR="30557"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spcAft>
                          <a:spcPts val="0"/>
                        </a:spcAft>
                      </a:pPr>
                      <a:r>
                        <a:rPr lang="it-IT" sz="1000">
                          <a:effectLst/>
                          <a:latin typeface="Arial"/>
                          <a:ea typeface="Times New Roman"/>
                        </a:rPr>
                        <a:t>3,3</a:t>
                      </a:r>
                      <a:endParaRPr lang="it-IT" sz="100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spcAft>
                          <a:spcPts val="0"/>
                        </a:spcAft>
                      </a:pPr>
                      <a:r>
                        <a:rPr lang="it-IT" sz="1000">
                          <a:effectLst/>
                          <a:latin typeface="Arial"/>
                          <a:ea typeface="Times New Roman"/>
                        </a:rPr>
                        <a:t> </a:t>
                      </a:r>
                      <a:endParaRPr lang="it-IT" sz="100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spcAft>
                          <a:spcPts val="0"/>
                        </a:spcAft>
                      </a:pPr>
                      <a:r>
                        <a:rPr lang="it-IT" sz="1000" dirty="0">
                          <a:effectLst/>
                          <a:latin typeface="Arial"/>
                          <a:ea typeface="Times New Roman"/>
                        </a:rPr>
                        <a:t> </a:t>
                      </a:r>
                      <a:endParaRPr lang="it-IT" sz="1000" dirty="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spcAft>
                          <a:spcPts val="0"/>
                        </a:spcAft>
                      </a:pPr>
                      <a:r>
                        <a:rPr lang="it-IT" sz="1000" dirty="0">
                          <a:effectLst/>
                          <a:latin typeface="Arial"/>
                          <a:ea typeface="Times New Roman"/>
                        </a:rPr>
                        <a:t>X</a:t>
                      </a:r>
                      <a:endParaRPr lang="it-IT" sz="1000" dirty="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spcAft>
                          <a:spcPts val="0"/>
                        </a:spcAft>
                      </a:pPr>
                      <a:r>
                        <a:rPr lang="it-IT" sz="1000" dirty="0">
                          <a:effectLst/>
                          <a:latin typeface="Arial"/>
                          <a:ea typeface="Times New Roman"/>
                        </a:rPr>
                        <a:t> </a:t>
                      </a:r>
                      <a:endParaRPr lang="it-IT" sz="1000" dirty="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spcAft>
                          <a:spcPts val="0"/>
                        </a:spcAft>
                      </a:pPr>
                      <a:r>
                        <a:rPr lang="it-IT" sz="1000" dirty="0">
                          <a:effectLst/>
                          <a:latin typeface="Arial"/>
                          <a:ea typeface="Times New Roman"/>
                        </a:rPr>
                        <a:t> </a:t>
                      </a:r>
                      <a:endParaRPr lang="it-IT" sz="1000" dirty="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spcAft>
                          <a:spcPts val="0"/>
                        </a:spcAft>
                      </a:pPr>
                      <a:r>
                        <a:rPr lang="it-IT" sz="1000" dirty="0">
                          <a:effectLst/>
                          <a:latin typeface="Arial"/>
                          <a:ea typeface="Times New Roman"/>
                        </a:rPr>
                        <a:t>X</a:t>
                      </a:r>
                      <a:endParaRPr lang="it-IT" sz="1000" dirty="0">
                        <a:effectLst/>
                        <a:latin typeface="Times New Roman"/>
                        <a:ea typeface="Times New Roman"/>
                      </a:endParaRPr>
                    </a:p>
                  </a:txBody>
                  <a:tcPr marL="30557" marR="30557"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r>
            </a:tbl>
          </a:graphicData>
        </a:graphic>
      </p:graphicFrame>
      <p:pic>
        <p:nvPicPr>
          <p:cNvPr id="31946" name="Immagine 3"/>
          <p:cNvPicPr>
            <a:picLocks noChangeAspect="1"/>
          </p:cNvPicPr>
          <p:nvPr/>
        </p:nvPicPr>
        <p:blipFill>
          <a:blip r:embed="rId2"/>
          <a:srcRect/>
          <a:stretch>
            <a:fillRect/>
          </a:stretch>
        </p:blipFill>
        <p:spPr bwMode="auto">
          <a:xfrm>
            <a:off x="7019925" y="260350"/>
            <a:ext cx="1800225" cy="7699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olo 1"/>
          <p:cNvSpPr>
            <a:spLocks noGrp="1"/>
          </p:cNvSpPr>
          <p:nvPr>
            <p:ph type="title"/>
          </p:nvPr>
        </p:nvSpPr>
        <p:spPr/>
        <p:txBody>
          <a:bodyPr/>
          <a:lstStyle/>
          <a:p>
            <a:r>
              <a:rPr lang="it-IT" sz="2400" b="1" smtClean="0"/>
              <a:t>ELENCO DELLE SOSTANZE IMPIEGATE</a:t>
            </a:r>
            <a:br>
              <a:rPr lang="it-IT" sz="2400" b="1" smtClean="0"/>
            </a:br>
            <a:r>
              <a:rPr lang="it-IT" sz="2400" b="1" smtClean="0"/>
              <a:t>AI FINI DELLA 334/99</a:t>
            </a:r>
          </a:p>
        </p:txBody>
      </p:sp>
      <p:graphicFrame>
        <p:nvGraphicFramePr>
          <p:cNvPr id="4" name="Tabella 3"/>
          <p:cNvGraphicFramePr>
            <a:graphicFrameLocks noGrp="1"/>
          </p:cNvGraphicFramePr>
          <p:nvPr/>
        </p:nvGraphicFramePr>
        <p:xfrm>
          <a:off x="468313" y="1628775"/>
          <a:ext cx="8207375" cy="4537075"/>
        </p:xfrm>
        <a:graphic>
          <a:graphicData uri="http://schemas.openxmlformats.org/drawingml/2006/table">
            <a:tbl>
              <a:tblPr firstRow="1" bandRow="1">
                <a:tableStyleId>{5C22544A-7EE6-4342-B048-85BDC9FD1C3A}</a:tableStyleId>
              </a:tblPr>
              <a:tblGrid>
                <a:gridCol w="3960440"/>
                <a:gridCol w="4248472"/>
              </a:tblGrid>
              <a:tr h="1479379">
                <a:tc>
                  <a:txBody>
                    <a:bodyPr/>
                    <a:lstStyle/>
                    <a:p>
                      <a:r>
                        <a:rPr lang="it-IT" dirty="0" smtClean="0"/>
                        <a:t>CLASSIFICAZIONE DELLE SOSTANZE</a:t>
                      </a:r>
                      <a:endParaRPr lang="it-IT" dirty="0"/>
                    </a:p>
                  </a:txBody>
                  <a:tcPr/>
                </a:tc>
                <a:tc>
                  <a:txBody>
                    <a:bodyPr/>
                    <a:lstStyle/>
                    <a:p>
                      <a:pPr algn="ctr"/>
                      <a:r>
                        <a:rPr lang="it-IT" dirty="0" smtClean="0"/>
                        <a:t>SOMMA DELLE QUANTITA’ MASSIME PRESENTI (t)</a:t>
                      </a:r>
                      <a:endParaRPr lang="it-IT" dirty="0"/>
                    </a:p>
                  </a:txBody>
                  <a:tcPr/>
                </a:tc>
              </a:tr>
              <a:tr h="461516">
                <a:tc>
                  <a:txBody>
                    <a:bodyPr/>
                    <a:lstStyle/>
                    <a:p>
                      <a:r>
                        <a:rPr lang="it-IT" dirty="0" smtClean="0"/>
                        <a:t>TOSSICHE</a:t>
                      </a:r>
                      <a:endParaRPr lang="it-IT" dirty="0"/>
                    </a:p>
                  </a:txBody>
                  <a:tcPr anchor="ctr"/>
                </a:tc>
                <a:tc>
                  <a:txBody>
                    <a:bodyPr/>
                    <a:lstStyle/>
                    <a:p>
                      <a:pPr algn="ctr"/>
                      <a:r>
                        <a:rPr lang="it-IT" dirty="0" smtClean="0"/>
                        <a:t>232</a:t>
                      </a:r>
                      <a:endParaRPr lang="it-IT" dirty="0"/>
                    </a:p>
                  </a:txBody>
                  <a:tcPr anchor="ctr"/>
                </a:tc>
              </a:tr>
              <a:tr h="461516">
                <a:tc>
                  <a:txBody>
                    <a:bodyPr/>
                    <a:lstStyle/>
                    <a:p>
                      <a:r>
                        <a:rPr lang="it-IT" dirty="0" smtClean="0"/>
                        <a:t>COMBURENTI</a:t>
                      </a:r>
                      <a:endParaRPr lang="it-IT" dirty="0"/>
                    </a:p>
                  </a:txBody>
                  <a:tcPr anchor="ctr"/>
                </a:tc>
                <a:tc>
                  <a:txBody>
                    <a:bodyPr/>
                    <a:lstStyle/>
                    <a:p>
                      <a:pPr algn="ctr"/>
                      <a:r>
                        <a:rPr lang="it-IT" dirty="0" smtClean="0"/>
                        <a:t>80</a:t>
                      </a:r>
                      <a:endParaRPr lang="it-IT" dirty="0"/>
                    </a:p>
                  </a:txBody>
                  <a:tcPr anchor="ctr"/>
                </a:tc>
              </a:tr>
              <a:tr h="461516">
                <a:tc>
                  <a:txBody>
                    <a:bodyPr/>
                    <a:lstStyle/>
                    <a:p>
                      <a:r>
                        <a:rPr lang="it-IT" dirty="0" smtClean="0"/>
                        <a:t>INFIAMMABILI</a:t>
                      </a:r>
                      <a:endParaRPr lang="it-IT" dirty="0"/>
                    </a:p>
                  </a:txBody>
                  <a:tcPr anchor="ctr"/>
                </a:tc>
                <a:tc>
                  <a:txBody>
                    <a:bodyPr/>
                    <a:lstStyle/>
                    <a:p>
                      <a:pPr algn="ctr"/>
                      <a:r>
                        <a:rPr lang="it-IT" dirty="0" smtClean="0"/>
                        <a:t>8673</a:t>
                      </a:r>
                      <a:endParaRPr lang="it-IT" dirty="0"/>
                    </a:p>
                  </a:txBody>
                  <a:tcPr anchor="ctr"/>
                </a:tc>
              </a:tr>
              <a:tr h="461516">
                <a:tc>
                  <a:txBody>
                    <a:bodyPr/>
                    <a:lstStyle/>
                    <a:p>
                      <a:r>
                        <a:rPr lang="it-IT" dirty="0" smtClean="0"/>
                        <a:t>FACILMENTE INFIAMMABILI</a:t>
                      </a:r>
                      <a:endParaRPr lang="it-IT" dirty="0"/>
                    </a:p>
                  </a:txBody>
                  <a:tcPr anchor="ctr"/>
                </a:tc>
                <a:tc>
                  <a:txBody>
                    <a:bodyPr/>
                    <a:lstStyle/>
                    <a:p>
                      <a:pPr algn="ctr"/>
                      <a:r>
                        <a:rPr lang="it-IT" dirty="0" smtClean="0"/>
                        <a:t>172</a:t>
                      </a:r>
                      <a:endParaRPr lang="it-IT" dirty="0"/>
                    </a:p>
                  </a:txBody>
                  <a:tcPr anchor="ctr"/>
                </a:tc>
              </a:tr>
              <a:tr h="46151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b="0" dirty="0" smtClean="0"/>
                        <a:t>PERICOLOSE PER L’AMBIENTE (R50)</a:t>
                      </a:r>
                    </a:p>
                  </a:txBody>
                  <a:tcPr anchor="ctr"/>
                </a:tc>
                <a:tc>
                  <a:txBody>
                    <a:bodyPr/>
                    <a:lstStyle/>
                    <a:p>
                      <a:pPr algn="ctr"/>
                      <a:r>
                        <a:rPr lang="it-IT" dirty="0" smtClean="0"/>
                        <a:t>1110</a:t>
                      </a:r>
                      <a:endParaRPr lang="it-IT" dirty="0"/>
                    </a:p>
                  </a:txBody>
                  <a:tcPr anchor="ctr"/>
                </a:tc>
              </a:tr>
              <a:tr h="74954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b="0" dirty="0" smtClean="0"/>
                        <a:t>PERICOLOSE PER L’AMBIENTE (R51/53)</a:t>
                      </a:r>
                    </a:p>
                  </a:txBody>
                  <a:tcPr anchor="ctr"/>
                </a:tc>
                <a:tc>
                  <a:txBody>
                    <a:bodyPr/>
                    <a:lstStyle/>
                    <a:p>
                      <a:pPr algn="ctr"/>
                      <a:r>
                        <a:rPr lang="it-IT" dirty="0" smtClean="0"/>
                        <a:t>200</a:t>
                      </a:r>
                      <a:endParaRPr lang="it-IT" dirty="0"/>
                    </a:p>
                  </a:txBody>
                  <a:tcPr anchor="ctr"/>
                </a:tc>
              </a:tr>
            </a:tbl>
          </a:graphicData>
        </a:graphic>
      </p:graphicFrame>
      <p:pic>
        <p:nvPicPr>
          <p:cNvPr id="32796" name="Immagine 5"/>
          <p:cNvPicPr>
            <a:picLocks noChangeAspect="1"/>
          </p:cNvPicPr>
          <p:nvPr/>
        </p:nvPicPr>
        <p:blipFill>
          <a:blip r:embed="rId2"/>
          <a:srcRect/>
          <a:stretch>
            <a:fillRect/>
          </a:stretch>
        </p:blipFill>
        <p:spPr bwMode="auto">
          <a:xfrm>
            <a:off x="7019925" y="260350"/>
            <a:ext cx="1800225" cy="7699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olo 1"/>
          <p:cNvSpPr>
            <a:spLocks noGrp="1"/>
          </p:cNvSpPr>
          <p:nvPr>
            <p:ph type="title"/>
          </p:nvPr>
        </p:nvSpPr>
        <p:spPr>
          <a:xfrm>
            <a:off x="457200" y="274638"/>
            <a:ext cx="6562725" cy="1143000"/>
          </a:xfrm>
        </p:spPr>
        <p:txBody>
          <a:bodyPr/>
          <a:lstStyle/>
          <a:p>
            <a:r>
              <a:rPr lang="it-IT" sz="2800" smtClean="0"/>
              <a:t>ORGANIZZAZIONE INTERNA PER LA GESTIONE DELL’EMERGENZA</a:t>
            </a:r>
          </a:p>
        </p:txBody>
      </p:sp>
      <p:sp>
        <p:nvSpPr>
          <p:cNvPr id="3" name="Segnaposto contenuto 2"/>
          <p:cNvSpPr>
            <a:spLocks noGrp="1"/>
          </p:cNvSpPr>
          <p:nvPr>
            <p:ph idx="1"/>
          </p:nvPr>
        </p:nvSpPr>
        <p:spPr>
          <a:xfrm>
            <a:off x="457200" y="1600200"/>
            <a:ext cx="8229600" cy="1828800"/>
          </a:xfrm>
        </p:spPr>
        <p:txBody>
          <a:bodyPr rtlCol="0">
            <a:normAutofit fontScale="77500" lnSpcReduction="20000"/>
          </a:bodyPr>
          <a:lstStyle/>
          <a:p>
            <a:pPr fontAlgn="auto">
              <a:spcAft>
                <a:spcPts val="0"/>
              </a:spcAft>
              <a:buFont typeface="Arial" panose="020B0604020202020204" pitchFamily="34" charset="0"/>
              <a:buChar char="•"/>
              <a:defRPr/>
            </a:pPr>
            <a:r>
              <a:rPr lang="it-IT" sz="3100" dirty="0" smtClean="0"/>
              <a:t>La squadra di emergenza interna è presente H24 365gg/aa ed è composta da 7 a 9 persone </a:t>
            </a:r>
          </a:p>
          <a:p>
            <a:pPr marL="0" indent="0" fontAlgn="auto">
              <a:spcAft>
                <a:spcPts val="0"/>
              </a:spcAft>
              <a:buFont typeface="Arial" panose="020B0604020202020204" pitchFamily="34" charset="0"/>
              <a:buNone/>
              <a:defRPr/>
            </a:pPr>
            <a:endParaRPr lang="it-IT" sz="3100" dirty="0"/>
          </a:p>
          <a:p>
            <a:pPr fontAlgn="auto">
              <a:spcAft>
                <a:spcPts val="0"/>
              </a:spcAft>
              <a:buFont typeface="Arial" panose="020B0604020202020204" pitchFamily="34" charset="0"/>
              <a:buChar char="•"/>
              <a:defRPr/>
            </a:pPr>
            <a:r>
              <a:rPr lang="it-IT" sz="3100" dirty="0" smtClean="0"/>
              <a:t>I componenti della squadra di emergenza distribuiti sui vari reparti e turni di lavoro sono 60</a:t>
            </a:r>
          </a:p>
          <a:p>
            <a:pPr fontAlgn="auto">
              <a:spcAft>
                <a:spcPts val="0"/>
              </a:spcAft>
              <a:buFont typeface="Arial" panose="020B0604020202020204" pitchFamily="34" charset="0"/>
              <a:buChar char="•"/>
              <a:defRPr/>
            </a:pPr>
            <a:endParaRPr lang="it-IT" dirty="0" smtClean="0"/>
          </a:p>
          <a:p>
            <a:pPr fontAlgn="auto">
              <a:spcAft>
                <a:spcPts val="0"/>
              </a:spcAft>
              <a:buFont typeface="Arial" panose="020B0604020202020204" pitchFamily="34" charset="0"/>
              <a:buChar char="•"/>
              <a:defRPr/>
            </a:pPr>
            <a:endParaRPr lang="it-IT" dirty="0"/>
          </a:p>
        </p:txBody>
      </p:sp>
      <p:pic>
        <p:nvPicPr>
          <p:cNvPr id="33795" name="Immagine 3"/>
          <p:cNvPicPr>
            <a:picLocks noChangeAspect="1"/>
          </p:cNvPicPr>
          <p:nvPr/>
        </p:nvPicPr>
        <p:blipFill>
          <a:blip r:embed="rId3"/>
          <a:srcRect/>
          <a:stretch>
            <a:fillRect/>
          </a:stretch>
        </p:blipFill>
        <p:spPr bwMode="auto">
          <a:xfrm>
            <a:off x="7019925" y="260350"/>
            <a:ext cx="1800225" cy="769938"/>
          </a:xfrm>
          <a:prstGeom prst="rect">
            <a:avLst/>
          </a:prstGeom>
          <a:noFill/>
          <a:ln w="9525">
            <a:noFill/>
            <a:miter lim="800000"/>
            <a:headEnd/>
            <a:tailEnd/>
          </a:ln>
        </p:spPr>
      </p:pic>
      <p:pic>
        <p:nvPicPr>
          <p:cNvPr id="33796" name="Picture 3" descr="IMG_3419"/>
          <p:cNvPicPr>
            <a:picLocks noChangeAspect="1" noChangeArrowheads="1"/>
          </p:cNvPicPr>
          <p:nvPr/>
        </p:nvPicPr>
        <p:blipFill>
          <a:blip r:embed="rId4"/>
          <a:srcRect/>
          <a:stretch>
            <a:fillRect/>
          </a:stretch>
        </p:blipFill>
        <p:spPr bwMode="auto">
          <a:xfrm>
            <a:off x="5849938" y="3068638"/>
            <a:ext cx="2614612" cy="1746250"/>
          </a:xfrm>
          <a:prstGeom prst="rect">
            <a:avLst/>
          </a:prstGeom>
          <a:noFill/>
          <a:ln w="9525">
            <a:noFill/>
            <a:miter lim="800000"/>
            <a:headEnd/>
            <a:tailEnd/>
          </a:ln>
        </p:spPr>
      </p:pic>
      <p:sp>
        <p:nvSpPr>
          <p:cNvPr id="33797" name="Rettangolo 5"/>
          <p:cNvSpPr>
            <a:spLocks noChangeArrowheads="1"/>
          </p:cNvSpPr>
          <p:nvPr/>
        </p:nvSpPr>
        <p:spPr bwMode="auto">
          <a:xfrm>
            <a:off x="431800" y="3500438"/>
            <a:ext cx="4860925" cy="3416300"/>
          </a:xfrm>
          <a:prstGeom prst="rect">
            <a:avLst/>
          </a:prstGeom>
          <a:noFill/>
          <a:ln w="9525">
            <a:noFill/>
            <a:miter lim="800000"/>
            <a:headEnd/>
            <a:tailEnd/>
          </a:ln>
        </p:spPr>
        <p:txBody>
          <a:bodyPr>
            <a:spAutoFit/>
          </a:bodyPr>
          <a:lstStyle/>
          <a:p>
            <a:pPr marL="342900" indent="-342900">
              <a:buFont typeface="Arial" charset="0"/>
              <a:buChar char="•"/>
            </a:pPr>
            <a:r>
              <a:rPr lang="it-IT" sz="2400">
                <a:latin typeface="Calibri" pitchFamily="34" charset="0"/>
              </a:rPr>
              <a:t>Il personale è abilitato mediante relativi corsi ed esami da parte dei Vigili del fuoco e di specialisti del soccorso sanitario</a:t>
            </a:r>
          </a:p>
          <a:p>
            <a:pPr marL="342900" indent="-342900">
              <a:buFont typeface="Arial" charset="0"/>
              <a:buChar char="•"/>
            </a:pPr>
            <a:r>
              <a:rPr lang="it-IT" sz="2400">
                <a:latin typeface="Calibri" pitchFamily="34" charset="0"/>
              </a:rPr>
              <a:t>Con cadenza settimanale il personale si addestra negli interventi di emergenza e soccorso e all’utilizzo delle attrezzature specialistiche</a:t>
            </a:r>
          </a:p>
        </p:txBody>
      </p:sp>
      <p:pic>
        <p:nvPicPr>
          <p:cNvPr id="33798" name="Picture 4" descr="IMG_3407"/>
          <p:cNvPicPr>
            <a:picLocks noChangeAspect="1" noChangeArrowheads="1"/>
          </p:cNvPicPr>
          <p:nvPr/>
        </p:nvPicPr>
        <p:blipFill>
          <a:blip r:embed="rId5"/>
          <a:srcRect/>
          <a:stretch>
            <a:fillRect/>
          </a:stretch>
        </p:blipFill>
        <p:spPr bwMode="auto">
          <a:xfrm>
            <a:off x="5849938" y="4365625"/>
            <a:ext cx="2614612" cy="23209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ChangeArrowheads="1"/>
          </p:cNvSpPr>
          <p:nvPr/>
        </p:nvSpPr>
        <p:spPr bwMode="auto">
          <a:xfrm>
            <a:off x="0" y="1214438"/>
            <a:ext cx="9144000" cy="531812"/>
          </a:xfrm>
          <a:prstGeom prst="rect">
            <a:avLst/>
          </a:prstGeom>
          <a:solidFill>
            <a:schemeClr val="bg1"/>
          </a:solidFill>
          <a:ln w="9525">
            <a:noFill/>
            <a:miter lim="800000"/>
            <a:headEnd/>
            <a:tailEnd/>
          </a:ln>
        </p:spPr>
        <p:txBody>
          <a:bodyPr wrap="none" anchor="ctr"/>
          <a:lstStyle/>
          <a:p>
            <a:endParaRPr lang="it-IT">
              <a:latin typeface="Calibri" pitchFamily="34" charset="0"/>
            </a:endParaRPr>
          </a:p>
        </p:txBody>
      </p:sp>
      <p:sp>
        <p:nvSpPr>
          <p:cNvPr id="35842" name="Text Box 4"/>
          <p:cNvSpPr txBox="1">
            <a:spLocks noChangeArrowheads="1"/>
          </p:cNvSpPr>
          <p:nvPr/>
        </p:nvSpPr>
        <p:spPr bwMode="auto">
          <a:xfrm>
            <a:off x="5878513" y="4760913"/>
            <a:ext cx="3032125" cy="461962"/>
          </a:xfrm>
          <a:prstGeom prst="rect">
            <a:avLst/>
          </a:prstGeom>
          <a:solidFill>
            <a:schemeClr val="bg1"/>
          </a:solidFill>
          <a:ln w="9525">
            <a:noFill/>
            <a:miter lim="800000"/>
            <a:headEnd/>
            <a:tailEnd/>
          </a:ln>
        </p:spPr>
        <p:txBody>
          <a:bodyPr>
            <a:spAutoFit/>
          </a:bodyPr>
          <a:lstStyle/>
          <a:p>
            <a:pPr algn="ctr">
              <a:spcBef>
                <a:spcPct val="50000"/>
              </a:spcBef>
            </a:pPr>
            <a:endParaRPr lang="it-IT" sz="2400">
              <a:latin typeface="FranklinGothic"/>
            </a:endParaRPr>
          </a:p>
        </p:txBody>
      </p:sp>
      <p:pic>
        <p:nvPicPr>
          <p:cNvPr id="161797" name="Picture 5"/>
          <p:cNvPicPr>
            <a:picLocks noChangeAspect="1" noChangeArrowheads="1"/>
          </p:cNvPicPr>
          <p:nvPr/>
        </p:nvPicPr>
        <p:blipFill>
          <a:blip r:embed="rId2" cstate="print">
            <a:extLst>
              <a:ext uri="{28A0092B-C50C-407E-A947-70E740481C1C}"/>
            </a:extLst>
          </a:blip>
          <a:srcRect/>
          <a:stretch>
            <a:fillRect/>
          </a:stretch>
        </p:blipFill>
        <p:spPr bwMode="auto">
          <a:xfrm>
            <a:off x="323528" y="4139007"/>
            <a:ext cx="3507854" cy="246194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61798" name="Picture 6"/>
          <p:cNvPicPr>
            <a:picLocks noChangeAspect="1" noChangeArrowheads="1"/>
          </p:cNvPicPr>
          <p:nvPr/>
        </p:nvPicPr>
        <p:blipFill>
          <a:blip r:embed="rId3" cstate="print">
            <a:extLst>
              <a:ext uri="{28A0092B-C50C-407E-A947-70E740481C1C}"/>
            </a:extLst>
          </a:blip>
          <a:srcRect/>
          <a:stretch>
            <a:fillRect/>
          </a:stretch>
        </p:blipFill>
        <p:spPr bwMode="auto">
          <a:xfrm>
            <a:off x="5004047" y="1477317"/>
            <a:ext cx="3694361" cy="23694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3074" name="Picture 2"/>
          <p:cNvPicPr>
            <a:picLocks noChangeAspect="1" noChangeArrowheads="1"/>
          </p:cNvPicPr>
          <p:nvPr/>
        </p:nvPicPr>
        <p:blipFill>
          <a:blip r:embed="rId4">
            <a:extLst>
              <a:ext uri="{28A0092B-C50C-407E-A947-70E740481C1C}"/>
            </a:extLst>
          </a:blip>
          <a:srcRect/>
          <a:stretch>
            <a:fillRect/>
          </a:stretch>
        </p:blipFill>
        <p:spPr bwMode="auto">
          <a:xfrm>
            <a:off x="323529" y="1480343"/>
            <a:ext cx="3507853" cy="23664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3075" name="Picture 3"/>
          <p:cNvPicPr>
            <a:picLocks noChangeAspect="1" noChangeArrowheads="1"/>
          </p:cNvPicPr>
          <p:nvPr/>
        </p:nvPicPr>
        <p:blipFill>
          <a:blip r:embed="rId5" cstate="print">
            <a:extLst>
              <a:ext uri="{28A0092B-C50C-407E-A947-70E740481C1C}"/>
            </a:extLst>
          </a:blip>
          <a:srcRect/>
          <a:stretch>
            <a:fillRect/>
          </a:stretch>
        </p:blipFill>
        <p:spPr bwMode="auto">
          <a:xfrm>
            <a:off x="4403436" y="4104702"/>
            <a:ext cx="2447792" cy="15756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3076" name="Picture 4"/>
          <p:cNvPicPr>
            <a:picLocks noChangeAspect="1" noChangeArrowheads="1"/>
          </p:cNvPicPr>
          <p:nvPr/>
        </p:nvPicPr>
        <p:blipFill>
          <a:blip r:embed="rId6" cstate="print">
            <a:extLst>
              <a:ext uri="{28A0092B-C50C-407E-A947-70E740481C1C}"/>
            </a:extLst>
          </a:blip>
          <a:srcRect/>
          <a:stretch>
            <a:fillRect/>
          </a:stretch>
        </p:blipFill>
        <p:spPr bwMode="auto">
          <a:xfrm>
            <a:off x="6522895" y="5369979"/>
            <a:ext cx="2387743" cy="137837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35848" name="Immagine 9"/>
          <p:cNvPicPr>
            <a:picLocks noChangeAspect="1"/>
          </p:cNvPicPr>
          <p:nvPr/>
        </p:nvPicPr>
        <p:blipFill>
          <a:blip r:embed="rId7"/>
          <a:srcRect/>
          <a:stretch>
            <a:fillRect/>
          </a:stretch>
        </p:blipFill>
        <p:spPr bwMode="auto">
          <a:xfrm>
            <a:off x="7019925" y="260350"/>
            <a:ext cx="1800225" cy="769938"/>
          </a:xfrm>
          <a:prstGeom prst="rect">
            <a:avLst/>
          </a:prstGeom>
          <a:noFill/>
          <a:ln w="9525">
            <a:noFill/>
            <a:miter lim="800000"/>
            <a:headEnd/>
            <a:tailEnd/>
          </a:ln>
        </p:spPr>
      </p:pic>
      <p:sp>
        <p:nvSpPr>
          <p:cNvPr id="35849" name="Titolo 1"/>
          <p:cNvSpPr>
            <a:spLocks noGrp="1"/>
          </p:cNvSpPr>
          <p:nvPr>
            <p:ph type="title"/>
          </p:nvPr>
        </p:nvSpPr>
        <p:spPr>
          <a:xfrm>
            <a:off x="457200" y="274638"/>
            <a:ext cx="6562725" cy="1143000"/>
          </a:xfrm>
        </p:spPr>
        <p:txBody>
          <a:bodyPr/>
          <a:lstStyle/>
          <a:p>
            <a:r>
              <a:rPr lang="it-IT" sz="2800" smtClean="0"/>
              <a:t>ORGANIZZAZIONE INTERNA PER LA GESTIONE DELL’EMERGENZA</a:t>
            </a:r>
          </a:p>
        </p:txBody>
      </p:sp>
    </p:spTree>
  </p:cSld>
  <p:clrMapOvr>
    <a:masterClrMapping/>
  </p:clrMapOvr>
  <p:transition spd="slow"/>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olo 1"/>
          <p:cNvSpPr>
            <a:spLocks noGrp="1"/>
          </p:cNvSpPr>
          <p:nvPr>
            <p:ph type="title"/>
          </p:nvPr>
        </p:nvSpPr>
        <p:spPr>
          <a:xfrm>
            <a:off x="539750" y="274638"/>
            <a:ext cx="8424863" cy="850900"/>
          </a:xfrm>
        </p:spPr>
        <p:txBody>
          <a:bodyPr/>
          <a:lstStyle/>
          <a:p>
            <a:r>
              <a:rPr lang="it-IT" sz="3200" smtClean="0"/>
              <a:t>VISTA SATELLITARE DELLO STABILIMENTO</a:t>
            </a:r>
          </a:p>
        </p:txBody>
      </p:sp>
      <p:pic>
        <p:nvPicPr>
          <p:cNvPr id="15362" name="Picture 2"/>
          <p:cNvPicPr>
            <a:picLocks noGrp="1" noChangeAspect="1" noChangeArrowheads="1"/>
          </p:cNvPicPr>
          <p:nvPr>
            <p:ph idx="1"/>
          </p:nvPr>
        </p:nvPicPr>
        <p:blipFill>
          <a:blip r:embed="rId2"/>
          <a:srcRect/>
          <a:stretch>
            <a:fillRect/>
          </a:stretch>
        </p:blipFill>
        <p:spPr>
          <a:xfrm>
            <a:off x="395288" y="1700213"/>
            <a:ext cx="8382000" cy="4752975"/>
          </a:xfrm>
        </p:spPr>
      </p:pic>
      <p:sp>
        <p:nvSpPr>
          <p:cNvPr id="4" name="CasellaDiTesto 3"/>
          <p:cNvSpPr txBox="1"/>
          <p:nvPr/>
        </p:nvSpPr>
        <p:spPr>
          <a:xfrm>
            <a:off x="395288" y="5516563"/>
            <a:ext cx="2160587" cy="647700"/>
          </a:xfrm>
          <a:prstGeom prst="rect">
            <a:avLst/>
          </a:prstGeom>
        </p:spPr>
        <p:style>
          <a:lnRef idx="0">
            <a:scrgbClr r="0" g="0" b="0"/>
          </a:lnRef>
          <a:fillRef idx="1001">
            <a:schemeClr val="lt2"/>
          </a:fillRef>
          <a:effectRef idx="0">
            <a:scrgbClr r="0" g="0" b="0"/>
          </a:effectRef>
          <a:fontRef idx="major"/>
        </p:style>
        <p:txBody>
          <a:bodyPr>
            <a:spAutoFit/>
          </a:bodyPr>
          <a:lstStyle/>
          <a:p>
            <a:pPr marL="285750" indent="-285750" fontAlgn="auto">
              <a:spcBef>
                <a:spcPts val="0"/>
              </a:spcBef>
              <a:spcAft>
                <a:spcPts val="0"/>
              </a:spcAft>
              <a:buFontTx/>
              <a:buChar char="-"/>
              <a:defRPr/>
            </a:pPr>
            <a:r>
              <a:rPr lang="it-IT" sz="900" b="1" dirty="0">
                <a:solidFill>
                  <a:srgbClr val="FF0000"/>
                </a:solidFill>
              </a:rPr>
              <a:t>Confini dello Stabilimento POLYNT</a:t>
            </a:r>
          </a:p>
          <a:p>
            <a:pPr marL="285750" indent="-285750" fontAlgn="auto">
              <a:spcBef>
                <a:spcPts val="0"/>
              </a:spcBef>
              <a:spcAft>
                <a:spcPts val="0"/>
              </a:spcAft>
              <a:buFontTx/>
              <a:buChar char="-"/>
              <a:defRPr/>
            </a:pPr>
            <a:r>
              <a:rPr lang="it-IT" sz="900" b="1" dirty="0">
                <a:solidFill>
                  <a:srgbClr val="0000FF"/>
                </a:solidFill>
              </a:rPr>
              <a:t>Linea ferroviaria Firenze Roma</a:t>
            </a:r>
          </a:p>
          <a:p>
            <a:pPr marL="285750" indent="-285750" fontAlgn="auto">
              <a:spcBef>
                <a:spcPts val="0"/>
              </a:spcBef>
              <a:spcAft>
                <a:spcPts val="0"/>
              </a:spcAft>
              <a:buFontTx/>
              <a:buChar char="-"/>
              <a:defRPr/>
            </a:pPr>
            <a:r>
              <a:rPr lang="it-IT" sz="900" b="1" dirty="0">
                <a:solidFill>
                  <a:srgbClr val="FF33CC"/>
                </a:solidFill>
              </a:rPr>
              <a:t>Linea Ferroviaria DIRETTISSIMA</a:t>
            </a:r>
          </a:p>
          <a:p>
            <a:pPr marL="285750" indent="-285750" fontAlgn="auto">
              <a:spcBef>
                <a:spcPts val="0"/>
              </a:spcBef>
              <a:spcAft>
                <a:spcPts val="0"/>
              </a:spcAft>
              <a:buFontTx/>
              <a:buChar char="-"/>
              <a:defRPr/>
            </a:pPr>
            <a:r>
              <a:rPr lang="it-IT" sz="900" b="1" dirty="0">
                <a:solidFill>
                  <a:srgbClr val="FF9933"/>
                </a:solidFill>
              </a:rPr>
              <a:t>Autostrada A1</a:t>
            </a:r>
            <a:endParaRPr lang="it-IT" sz="900" b="1" dirty="0">
              <a:solidFill>
                <a:srgbClr val="FF9933"/>
              </a:solidFill>
            </a:endParaRPr>
          </a:p>
        </p:txBody>
      </p:sp>
      <p:pic>
        <p:nvPicPr>
          <p:cNvPr id="15364" name="Picture 2" descr="C:\Users\mpasquini\AppData\Local\Microsoft\Windows\Temporary Internet Files\Content.Outlook\WHOAALVJ\Stemmasgv.jpg"/>
          <p:cNvPicPr>
            <a:picLocks noChangeAspect="1" noChangeArrowheads="1"/>
          </p:cNvPicPr>
          <p:nvPr/>
        </p:nvPicPr>
        <p:blipFill>
          <a:blip r:embed="rId3"/>
          <a:srcRect/>
          <a:stretch>
            <a:fillRect/>
          </a:stretch>
        </p:blipFill>
        <p:spPr bwMode="auto">
          <a:xfrm>
            <a:off x="179388" y="188913"/>
            <a:ext cx="1125537" cy="14398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 y="1600200"/>
            <a:ext cx="8229600" cy="4925144"/>
          </a:xfrm>
        </p:spPr>
        <p:txBody>
          <a:bodyPr numCol="2" rtlCol="0">
            <a:normAutofit fontScale="92500" lnSpcReduction="20000"/>
          </a:bodyPr>
          <a:lstStyle/>
          <a:p>
            <a:pPr fontAlgn="auto">
              <a:lnSpc>
                <a:spcPct val="110000"/>
              </a:lnSpc>
              <a:spcBef>
                <a:spcPts val="0"/>
              </a:spcBef>
              <a:spcAft>
                <a:spcPts val="0"/>
              </a:spcAft>
              <a:buFont typeface="Arial" panose="020B0604020202020204" pitchFamily="34" charset="0"/>
              <a:buNone/>
              <a:defRPr/>
            </a:pPr>
            <a:r>
              <a:rPr lang="it-IT" sz="2000" b="1" dirty="0" smtClean="0">
                <a:solidFill>
                  <a:srgbClr val="0000CC"/>
                </a:solidFill>
              </a:rPr>
              <a:t>ATTREZZATURE</a:t>
            </a:r>
          </a:p>
          <a:p>
            <a:pPr fontAlgn="auto">
              <a:lnSpc>
                <a:spcPct val="110000"/>
              </a:lnSpc>
              <a:spcBef>
                <a:spcPts val="0"/>
              </a:spcBef>
              <a:spcAft>
                <a:spcPts val="0"/>
              </a:spcAft>
              <a:buFont typeface="Arial" panose="020B0604020202020204" pitchFamily="34" charset="0"/>
              <a:buNone/>
              <a:defRPr/>
            </a:pPr>
            <a:r>
              <a:rPr lang="it-IT" sz="2000" dirty="0" smtClean="0"/>
              <a:t>N°1 Mezzo antincendio speciale</a:t>
            </a:r>
          </a:p>
          <a:p>
            <a:pPr fontAlgn="auto">
              <a:lnSpc>
                <a:spcPct val="110000"/>
              </a:lnSpc>
              <a:spcBef>
                <a:spcPts val="0"/>
              </a:spcBef>
              <a:spcAft>
                <a:spcPts val="0"/>
              </a:spcAft>
              <a:buFont typeface="Arial" panose="020B0604020202020204" pitchFamily="34" charset="0"/>
              <a:buNone/>
              <a:defRPr/>
            </a:pPr>
            <a:r>
              <a:rPr lang="it-IT" sz="2000" dirty="0" smtClean="0"/>
              <a:t>N° </a:t>
            </a:r>
            <a:r>
              <a:rPr lang="it-IT" sz="2000" dirty="0"/>
              <a:t>5 monitori carrellati </a:t>
            </a:r>
            <a:r>
              <a:rPr lang="it-IT" sz="2000" dirty="0" err="1"/>
              <a:t>idroschiuma</a:t>
            </a:r>
            <a:endParaRPr lang="it-IT" sz="2000" dirty="0"/>
          </a:p>
          <a:p>
            <a:pPr fontAlgn="auto">
              <a:lnSpc>
                <a:spcPct val="110000"/>
              </a:lnSpc>
              <a:spcBef>
                <a:spcPts val="0"/>
              </a:spcBef>
              <a:spcAft>
                <a:spcPts val="0"/>
              </a:spcAft>
              <a:buFont typeface="Arial" panose="020B0604020202020204" pitchFamily="34" charset="0"/>
              <a:buNone/>
              <a:defRPr/>
            </a:pPr>
            <a:r>
              <a:rPr lang="it-IT" sz="2000" dirty="0" smtClean="0"/>
              <a:t>N° 600 </a:t>
            </a:r>
            <a:r>
              <a:rPr lang="it-IT" sz="2000" dirty="0"/>
              <a:t>estintori </a:t>
            </a:r>
            <a:r>
              <a:rPr lang="it-IT" sz="2000" dirty="0" smtClean="0"/>
              <a:t>(CO2 e Polvere</a:t>
            </a:r>
            <a:r>
              <a:rPr lang="it-IT" sz="2000" dirty="0"/>
              <a:t>)</a:t>
            </a:r>
          </a:p>
          <a:p>
            <a:pPr fontAlgn="auto">
              <a:lnSpc>
                <a:spcPct val="110000"/>
              </a:lnSpc>
              <a:spcBef>
                <a:spcPts val="0"/>
              </a:spcBef>
              <a:spcAft>
                <a:spcPts val="0"/>
              </a:spcAft>
              <a:buFont typeface="Arial" panose="020B0604020202020204" pitchFamily="34" charset="0"/>
              <a:buNone/>
              <a:defRPr/>
            </a:pPr>
            <a:r>
              <a:rPr lang="it-IT" sz="2000" dirty="0" smtClean="0"/>
              <a:t>5000 </a:t>
            </a:r>
            <a:r>
              <a:rPr lang="it-IT" sz="2000" dirty="0"/>
              <a:t>litri di scorte </a:t>
            </a:r>
            <a:r>
              <a:rPr lang="it-IT" sz="2000" dirty="0" smtClean="0"/>
              <a:t>schiumogeno</a:t>
            </a:r>
          </a:p>
          <a:p>
            <a:pPr fontAlgn="auto">
              <a:lnSpc>
                <a:spcPct val="110000"/>
              </a:lnSpc>
              <a:spcBef>
                <a:spcPts val="0"/>
              </a:spcBef>
              <a:spcAft>
                <a:spcPts val="0"/>
              </a:spcAft>
              <a:buFont typeface="Arial" panose="020B0604020202020204" pitchFamily="34" charset="0"/>
              <a:buNone/>
              <a:defRPr/>
            </a:pPr>
            <a:r>
              <a:rPr lang="it-IT" sz="2000" dirty="0" smtClean="0"/>
              <a:t>N°22 </a:t>
            </a:r>
            <a:r>
              <a:rPr lang="it-IT" sz="2000" dirty="0" err="1" smtClean="0"/>
              <a:t>autoprotettori</a:t>
            </a:r>
            <a:endParaRPr lang="it-IT" sz="2000" dirty="0"/>
          </a:p>
          <a:p>
            <a:pPr fontAlgn="auto">
              <a:lnSpc>
                <a:spcPct val="110000"/>
              </a:lnSpc>
              <a:spcBef>
                <a:spcPts val="0"/>
              </a:spcBef>
              <a:spcAft>
                <a:spcPts val="0"/>
              </a:spcAft>
              <a:buFont typeface="Arial" panose="020B0604020202020204" pitchFamily="34" charset="0"/>
              <a:buNone/>
              <a:defRPr/>
            </a:pPr>
            <a:endParaRPr lang="it-IT" sz="2000" b="1" dirty="0" smtClean="0">
              <a:solidFill>
                <a:srgbClr val="0000CC"/>
              </a:solidFill>
            </a:endParaRPr>
          </a:p>
          <a:p>
            <a:pPr fontAlgn="auto">
              <a:lnSpc>
                <a:spcPct val="110000"/>
              </a:lnSpc>
              <a:spcBef>
                <a:spcPts val="0"/>
              </a:spcBef>
              <a:spcAft>
                <a:spcPts val="0"/>
              </a:spcAft>
              <a:buFont typeface="Arial" panose="020B0604020202020204" pitchFamily="34" charset="0"/>
              <a:buNone/>
              <a:defRPr/>
            </a:pPr>
            <a:r>
              <a:rPr lang="it-IT" sz="2000" b="1" dirty="0" smtClean="0">
                <a:solidFill>
                  <a:srgbClr val="0000CC"/>
                </a:solidFill>
              </a:rPr>
              <a:t>RETE ANTINCENDIO</a:t>
            </a:r>
            <a:endParaRPr lang="it-IT" sz="2000" dirty="0"/>
          </a:p>
          <a:p>
            <a:pPr fontAlgn="auto">
              <a:lnSpc>
                <a:spcPct val="110000"/>
              </a:lnSpc>
              <a:spcBef>
                <a:spcPts val="0"/>
              </a:spcBef>
              <a:spcAft>
                <a:spcPts val="0"/>
              </a:spcAft>
              <a:buFont typeface="Arial" panose="020B0604020202020204" pitchFamily="34" charset="0"/>
              <a:buNone/>
              <a:defRPr/>
            </a:pPr>
            <a:r>
              <a:rPr lang="it-IT" sz="2000" dirty="0" smtClean="0"/>
              <a:t>Pompe </a:t>
            </a:r>
            <a:r>
              <a:rPr lang="it-IT" sz="2000" dirty="0"/>
              <a:t>Antincendio </a:t>
            </a:r>
            <a:r>
              <a:rPr lang="it-IT" sz="2000" dirty="0" smtClean="0"/>
              <a:t>totale 1.500 </a:t>
            </a:r>
            <a:r>
              <a:rPr lang="it-IT" sz="2000" dirty="0"/>
              <a:t>m3/h</a:t>
            </a:r>
          </a:p>
          <a:p>
            <a:pPr fontAlgn="auto">
              <a:lnSpc>
                <a:spcPct val="110000"/>
              </a:lnSpc>
              <a:spcBef>
                <a:spcPts val="0"/>
              </a:spcBef>
              <a:spcAft>
                <a:spcPts val="0"/>
              </a:spcAft>
              <a:buFont typeface="Arial" panose="020B0604020202020204" pitchFamily="34" charset="0"/>
              <a:buNone/>
              <a:defRPr/>
            </a:pPr>
            <a:r>
              <a:rPr lang="it-IT" sz="2000" dirty="0"/>
              <a:t>Riserva idrica  2.350 m3</a:t>
            </a:r>
          </a:p>
          <a:p>
            <a:pPr fontAlgn="auto">
              <a:lnSpc>
                <a:spcPct val="110000"/>
              </a:lnSpc>
              <a:spcBef>
                <a:spcPts val="0"/>
              </a:spcBef>
              <a:spcAft>
                <a:spcPts val="0"/>
              </a:spcAft>
              <a:buFont typeface="Arial" panose="020B0604020202020204" pitchFamily="34" charset="0"/>
              <a:buNone/>
              <a:defRPr/>
            </a:pPr>
            <a:endParaRPr lang="it-IT" sz="2000" dirty="0"/>
          </a:p>
          <a:p>
            <a:pPr fontAlgn="auto">
              <a:lnSpc>
                <a:spcPct val="110000"/>
              </a:lnSpc>
              <a:spcBef>
                <a:spcPts val="0"/>
              </a:spcBef>
              <a:spcAft>
                <a:spcPts val="0"/>
              </a:spcAft>
              <a:buFont typeface="Arial" panose="020B0604020202020204" pitchFamily="34" charset="0"/>
              <a:buNone/>
              <a:defRPr/>
            </a:pPr>
            <a:r>
              <a:rPr lang="it-IT" sz="2000" b="1" dirty="0" smtClean="0">
                <a:solidFill>
                  <a:srgbClr val="0000CC"/>
                </a:solidFill>
              </a:rPr>
              <a:t>SISTEMA DI ALLARME</a:t>
            </a:r>
            <a:endParaRPr lang="it-IT" sz="2000" b="1" dirty="0">
              <a:solidFill>
                <a:srgbClr val="0000CC"/>
              </a:solidFill>
            </a:endParaRPr>
          </a:p>
          <a:p>
            <a:pPr fontAlgn="auto">
              <a:lnSpc>
                <a:spcPct val="110000"/>
              </a:lnSpc>
              <a:spcBef>
                <a:spcPts val="0"/>
              </a:spcBef>
              <a:spcAft>
                <a:spcPts val="0"/>
              </a:spcAft>
              <a:buFont typeface="Arial" panose="020B0604020202020204" pitchFamily="34" charset="0"/>
              <a:buNone/>
              <a:defRPr/>
            </a:pPr>
            <a:r>
              <a:rPr lang="it-IT" sz="2000" dirty="0" smtClean="0"/>
              <a:t>N°13 Sirene interne ad alta potenza</a:t>
            </a:r>
          </a:p>
          <a:p>
            <a:pPr fontAlgn="auto">
              <a:lnSpc>
                <a:spcPct val="110000"/>
              </a:lnSpc>
              <a:spcBef>
                <a:spcPts val="0"/>
              </a:spcBef>
              <a:spcAft>
                <a:spcPts val="0"/>
              </a:spcAft>
              <a:buFont typeface="Arial" panose="020B0604020202020204" pitchFamily="34" charset="0"/>
              <a:buNone/>
              <a:defRPr/>
            </a:pPr>
            <a:r>
              <a:rPr lang="it-IT" sz="2000" dirty="0" smtClean="0"/>
              <a:t>Ripetitori ottico acustici negli edifici</a:t>
            </a:r>
          </a:p>
          <a:p>
            <a:pPr marL="0" indent="0" fontAlgn="auto">
              <a:lnSpc>
                <a:spcPct val="110000"/>
              </a:lnSpc>
              <a:spcBef>
                <a:spcPts val="0"/>
              </a:spcBef>
              <a:spcAft>
                <a:spcPts val="0"/>
              </a:spcAft>
              <a:buFont typeface="Arial" panose="020B0604020202020204" pitchFamily="34" charset="0"/>
              <a:buNone/>
              <a:defRPr/>
            </a:pPr>
            <a:r>
              <a:rPr lang="it-IT" sz="2000" dirty="0" smtClean="0"/>
              <a:t>Sistemi di comunicazione e registrazione di emergenza</a:t>
            </a:r>
          </a:p>
          <a:p>
            <a:pPr marL="0" indent="0" fontAlgn="auto">
              <a:lnSpc>
                <a:spcPct val="110000"/>
              </a:lnSpc>
              <a:spcBef>
                <a:spcPts val="0"/>
              </a:spcBef>
              <a:spcAft>
                <a:spcPts val="0"/>
              </a:spcAft>
              <a:buFont typeface="Arial" panose="020B0604020202020204" pitchFamily="34" charset="0"/>
              <a:buNone/>
              <a:defRPr/>
            </a:pPr>
            <a:r>
              <a:rPr lang="it-IT" sz="2000" dirty="0" smtClean="0"/>
              <a:t>N°7 Sirene «Esterne» in posizioni perimetrali</a:t>
            </a:r>
          </a:p>
          <a:p>
            <a:pPr fontAlgn="auto">
              <a:lnSpc>
                <a:spcPct val="110000"/>
              </a:lnSpc>
              <a:spcBef>
                <a:spcPts val="0"/>
              </a:spcBef>
              <a:spcAft>
                <a:spcPts val="0"/>
              </a:spcAft>
              <a:buFont typeface="Arial" panose="020B0604020202020204" pitchFamily="34" charset="0"/>
              <a:buNone/>
              <a:defRPr/>
            </a:pPr>
            <a:r>
              <a:rPr lang="it-IT" sz="2000" b="1" dirty="0" smtClean="0">
                <a:solidFill>
                  <a:srgbClr val="0000CC"/>
                </a:solidFill>
              </a:rPr>
              <a:t>IMPIANTI DI SPEGNIMENTO FISSI</a:t>
            </a:r>
          </a:p>
          <a:p>
            <a:pPr fontAlgn="auto">
              <a:lnSpc>
                <a:spcPct val="110000"/>
              </a:lnSpc>
              <a:spcBef>
                <a:spcPts val="0"/>
              </a:spcBef>
              <a:spcAft>
                <a:spcPts val="0"/>
              </a:spcAft>
              <a:buFont typeface="Arial" panose="020B0604020202020204" pitchFamily="34" charset="0"/>
              <a:buNone/>
              <a:defRPr/>
            </a:pPr>
            <a:r>
              <a:rPr lang="it-IT" sz="2000" dirty="0" smtClean="0"/>
              <a:t>N°3 DILUVIO AD ACQUA MANUALI</a:t>
            </a:r>
          </a:p>
          <a:p>
            <a:pPr fontAlgn="auto">
              <a:lnSpc>
                <a:spcPct val="110000"/>
              </a:lnSpc>
              <a:spcBef>
                <a:spcPts val="0"/>
              </a:spcBef>
              <a:spcAft>
                <a:spcPts val="0"/>
              </a:spcAft>
              <a:buFont typeface="Arial" panose="020B0604020202020204" pitchFamily="34" charset="0"/>
              <a:buNone/>
              <a:defRPr/>
            </a:pPr>
            <a:r>
              <a:rPr lang="it-IT" sz="2000" dirty="0" smtClean="0"/>
              <a:t>N°3 DILUVIO AD ACQUA AUTOMATICI</a:t>
            </a:r>
          </a:p>
          <a:p>
            <a:pPr fontAlgn="auto">
              <a:lnSpc>
                <a:spcPct val="110000"/>
              </a:lnSpc>
              <a:spcBef>
                <a:spcPts val="0"/>
              </a:spcBef>
              <a:spcAft>
                <a:spcPts val="0"/>
              </a:spcAft>
              <a:buFont typeface="Arial" panose="020B0604020202020204" pitchFamily="34" charset="0"/>
              <a:buNone/>
              <a:defRPr/>
            </a:pPr>
            <a:r>
              <a:rPr lang="it-IT" sz="2000" dirty="0" smtClean="0"/>
              <a:t>N°2 SPRINKLER AD ACQUA A UMIDO</a:t>
            </a:r>
          </a:p>
          <a:p>
            <a:pPr fontAlgn="auto">
              <a:lnSpc>
                <a:spcPct val="110000"/>
              </a:lnSpc>
              <a:spcBef>
                <a:spcPts val="0"/>
              </a:spcBef>
              <a:spcAft>
                <a:spcPts val="0"/>
              </a:spcAft>
              <a:buFont typeface="Arial" panose="020B0604020202020204" pitchFamily="34" charset="0"/>
              <a:buNone/>
              <a:defRPr/>
            </a:pPr>
            <a:r>
              <a:rPr lang="it-IT" sz="2000" dirty="0" smtClean="0"/>
              <a:t>N°3 </a:t>
            </a:r>
            <a:r>
              <a:rPr lang="it-IT" sz="2000" dirty="0"/>
              <a:t>SPRINKLER </a:t>
            </a:r>
            <a:r>
              <a:rPr lang="it-IT" sz="2000" dirty="0" smtClean="0"/>
              <a:t>AD ACQUA A SECCO</a:t>
            </a:r>
            <a:endParaRPr lang="it-IT" sz="2000" dirty="0"/>
          </a:p>
          <a:p>
            <a:pPr marL="0" indent="0" fontAlgn="auto">
              <a:lnSpc>
                <a:spcPct val="110000"/>
              </a:lnSpc>
              <a:spcBef>
                <a:spcPts val="0"/>
              </a:spcBef>
              <a:spcAft>
                <a:spcPts val="0"/>
              </a:spcAft>
              <a:buFont typeface="Arial" panose="020B0604020202020204" pitchFamily="34" charset="0"/>
              <a:buNone/>
              <a:defRPr/>
            </a:pPr>
            <a:r>
              <a:rPr lang="it-IT" sz="2000" dirty="0" smtClean="0"/>
              <a:t>N°10 DILUVIO A SCHIUMA MANUALI</a:t>
            </a:r>
          </a:p>
          <a:p>
            <a:pPr marL="0" indent="0" fontAlgn="auto">
              <a:lnSpc>
                <a:spcPct val="110000"/>
              </a:lnSpc>
              <a:spcBef>
                <a:spcPts val="0"/>
              </a:spcBef>
              <a:spcAft>
                <a:spcPts val="0"/>
              </a:spcAft>
              <a:buFont typeface="Arial" panose="020B0604020202020204" pitchFamily="34" charset="0"/>
              <a:buNone/>
              <a:defRPr/>
            </a:pPr>
            <a:r>
              <a:rPr lang="it-IT" sz="2000" dirty="0" smtClean="0"/>
              <a:t>N°3 DILUVIO A SCHIUMA AUTOMATICI</a:t>
            </a:r>
          </a:p>
          <a:p>
            <a:pPr fontAlgn="auto">
              <a:lnSpc>
                <a:spcPct val="110000"/>
              </a:lnSpc>
              <a:spcBef>
                <a:spcPts val="0"/>
              </a:spcBef>
              <a:spcAft>
                <a:spcPts val="0"/>
              </a:spcAft>
              <a:buFont typeface="Arial" panose="020B0604020202020204" pitchFamily="34" charset="0"/>
              <a:buNone/>
              <a:defRPr/>
            </a:pPr>
            <a:r>
              <a:rPr lang="it-IT" sz="2000" dirty="0"/>
              <a:t>N°2 SPRINKLER </a:t>
            </a:r>
            <a:r>
              <a:rPr lang="it-IT" sz="2000" dirty="0" smtClean="0"/>
              <a:t>A SCHIUMA </a:t>
            </a:r>
            <a:r>
              <a:rPr lang="it-IT" sz="2000" dirty="0"/>
              <a:t>A UMIDO</a:t>
            </a:r>
          </a:p>
          <a:p>
            <a:pPr fontAlgn="auto">
              <a:lnSpc>
                <a:spcPct val="110000"/>
              </a:lnSpc>
              <a:spcBef>
                <a:spcPts val="0"/>
              </a:spcBef>
              <a:spcAft>
                <a:spcPts val="0"/>
              </a:spcAft>
              <a:buFont typeface="Arial" panose="020B0604020202020204" pitchFamily="34" charset="0"/>
              <a:buNone/>
              <a:defRPr/>
            </a:pPr>
            <a:r>
              <a:rPr lang="it-IT" sz="2000" dirty="0"/>
              <a:t>N°3 SPRINKLER </a:t>
            </a:r>
            <a:r>
              <a:rPr lang="it-IT" sz="2000" dirty="0" smtClean="0"/>
              <a:t>A SCHIUMA </a:t>
            </a:r>
            <a:r>
              <a:rPr lang="it-IT" sz="2000" dirty="0"/>
              <a:t>A SECCO</a:t>
            </a:r>
          </a:p>
          <a:p>
            <a:pPr marL="0" indent="0" fontAlgn="auto">
              <a:lnSpc>
                <a:spcPct val="110000"/>
              </a:lnSpc>
              <a:spcBef>
                <a:spcPts val="0"/>
              </a:spcBef>
              <a:spcAft>
                <a:spcPts val="0"/>
              </a:spcAft>
              <a:buFont typeface="Arial" panose="020B0604020202020204" pitchFamily="34" charset="0"/>
              <a:buNone/>
              <a:defRPr/>
            </a:pPr>
            <a:endParaRPr lang="it-IT" sz="2000" b="1" dirty="0" smtClean="0">
              <a:solidFill>
                <a:srgbClr val="0000CC"/>
              </a:solidFill>
            </a:endParaRPr>
          </a:p>
          <a:p>
            <a:pPr marL="0" indent="0" fontAlgn="auto">
              <a:lnSpc>
                <a:spcPct val="110000"/>
              </a:lnSpc>
              <a:spcBef>
                <a:spcPts val="0"/>
              </a:spcBef>
              <a:spcAft>
                <a:spcPts val="0"/>
              </a:spcAft>
              <a:buFont typeface="Arial" panose="020B0604020202020204" pitchFamily="34" charset="0"/>
              <a:buNone/>
              <a:defRPr/>
            </a:pPr>
            <a:endParaRPr lang="it-IT" sz="2000" b="1" dirty="0">
              <a:solidFill>
                <a:srgbClr val="0000CC"/>
              </a:solidFill>
            </a:endParaRPr>
          </a:p>
          <a:p>
            <a:pPr marL="0" indent="0" fontAlgn="auto">
              <a:lnSpc>
                <a:spcPct val="110000"/>
              </a:lnSpc>
              <a:spcBef>
                <a:spcPts val="0"/>
              </a:spcBef>
              <a:spcAft>
                <a:spcPts val="0"/>
              </a:spcAft>
              <a:buFont typeface="Arial" panose="020B0604020202020204" pitchFamily="34" charset="0"/>
              <a:buNone/>
              <a:defRPr/>
            </a:pPr>
            <a:r>
              <a:rPr lang="it-IT" sz="2000" b="1" dirty="0" smtClean="0">
                <a:solidFill>
                  <a:srgbClr val="0000CC"/>
                </a:solidFill>
              </a:rPr>
              <a:t>IMPIANTI </a:t>
            </a:r>
            <a:r>
              <a:rPr lang="it-IT" sz="2000" b="1" dirty="0">
                <a:solidFill>
                  <a:srgbClr val="0000CC"/>
                </a:solidFill>
              </a:rPr>
              <a:t>DI </a:t>
            </a:r>
            <a:r>
              <a:rPr lang="it-IT" sz="2000" b="1" dirty="0" smtClean="0">
                <a:solidFill>
                  <a:srgbClr val="0000CC"/>
                </a:solidFill>
              </a:rPr>
              <a:t>RILEVAZIONE INCENDI</a:t>
            </a:r>
            <a:endParaRPr lang="it-IT" sz="2000" b="1" dirty="0">
              <a:solidFill>
                <a:srgbClr val="0000CC"/>
              </a:solidFill>
            </a:endParaRPr>
          </a:p>
          <a:p>
            <a:pPr marL="0" indent="0" fontAlgn="auto">
              <a:lnSpc>
                <a:spcPct val="110000"/>
              </a:lnSpc>
              <a:spcBef>
                <a:spcPts val="0"/>
              </a:spcBef>
              <a:spcAft>
                <a:spcPts val="0"/>
              </a:spcAft>
              <a:buFont typeface="Arial" panose="020B0604020202020204" pitchFamily="34" charset="0"/>
              <a:buNone/>
              <a:defRPr/>
            </a:pPr>
            <a:r>
              <a:rPr lang="it-IT" sz="2000" dirty="0" smtClean="0"/>
              <a:t>N°17 Impianti di rilevazione fumo</a:t>
            </a:r>
          </a:p>
          <a:p>
            <a:pPr marL="0" indent="0" fontAlgn="auto">
              <a:lnSpc>
                <a:spcPct val="110000"/>
              </a:lnSpc>
              <a:spcBef>
                <a:spcPts val="0"/>
              </a:spcBef>
              <a:spcAft>
                <a:spcPts val="0"/>
              </a:spcAft>
              <a:buFont typeface="Arial" panose="020B0604020202020204" pitchFamily="34" charset="0"/>
              <a:buNone/>
              <a:defRPr/>
            </a:pPr>
            <a:r>
              <a:rPr lang="it-IT" sz="2000" dirty="0" smtClean="0"/>
              <a:t>N°1 di Temperatura</a:t>
            </a:r>
          </a:p>
          <a:p>
            <a:pPr marL="0" indent="0" fontAlgn="auto">
              <a:lnSpc>
                <a:spcPct val="110000"/>
              </a:lnSpc>
              <a:spcBef>
                <a:spcPts val="0"/>
              </a:spcBef>
              <a:spcAft>
                <a:spcPts val="0"/>
              </a:spcAft>
              <a:buFont typeface="Arial" panose="020B0604020202020204" pitchFamily="34" charset="0"/>
              <a:buNone/>
              <a:defRPr/>
            </a:pPr>
            <a:r>
              <a:rPr lang="it-IT" sz="2000" dirty="0" smtClean="0"/>
              <a:t>N°2 Gas Metano</a:t>
            </a:r>
          </a:p>
          <a:p>
            <a:pPr marL="0" indent="0" fontAlgn="auto">
              <a:lnSpc>
                <a:spcPct val="110000"/>
              </a:lnSpc>
              <a:spcBef>
                <a:spcPts val="0"/>
              </a:spcBef>
              <a:spcAft>
                <a:spcPts val="0"/>
              </a:spcAft>
              <a:buFont typeface="Arial" panose="020B0604020202020204" pitchFamily="34" charset="0"/>
              <a:buNone/>
              <a:defRPr/>
            </a:pPr>
            <a:r>
              <a:rPr lang="it-IT" sz="2000" dirty="0" smtClean="0"/>
              <a:t>N°1 Ottico</a:t>
            </a:r>
          </a:p>
          <a:p>
            <a:pPr marL="0" indent="0" fontAlgn="auto">
              <a:lnSpc>
                <a:spcPct val="110000"/>
              </a:lnSpc>
              <a:spcBef>
                <a:spcPts val="0"/>
              </a:spcBef>
              <a:spcAft>
                <a:spcPts val="0"/>
              </a:spcAft>
              <a:buFont typeface="Arial" panose="020B0604020202020204" pitchFamily="34" charset="0"/>
              <a:buNone/>
              <a:defRPr/>
            </a:pPr>
            <a:r>
              <a:rPr lang="it-IT" sz="2000" dirty="0" smtClean="0"/>
              <a:t>N°4 </a:t>
            </a:r>
            <a:r>
              <a:rPr lang="it-IT" sz="2000" dirty="0"/>
              <a:t>V</a:t>
            </a:r>
            <a:r>
              <a:rPr lang="it-IT" sz="2000" dirty="0" smtClean="0"/>
              <a:t>apori organici</a:t>
            </a:r>
            <a:endParaRPr lang="it-IT" sz="2000" dirty="0"/>
          </a:p>
        </p:txBody>
      </p:sp>
      <p:pic>
        <p:nvPicPr>
          <p:cNvPr id="36866" name="Immagine 3"/>
          <p:cNvPicPr>
            <a:picLocks noChangeAspect="1"/>
          </p:cNvPicPr>
          <p:nvPr/>
        </p:nvPicPr>
        <p:blipFill>
          <a:blip r:embed="rId2"/>
          <a:srcRect/>
          <a:stretch>
            <a:fillRect/>
          </a:stretch>
        </p:blipFill>
        <p:spPr bwMode="auto">
          <a:xfrm>
            <a:off x="7019925" y="260350"/>
            <a:ext cx="1800225" cy="769938"/>
          </a:xfrm>
          <a:prstGeom prst="rect">
            <a:avLst/>
          </a:prstGeom>
          <a:noFill/>
          <a:ln w="9525">
            <a:noFill/>
            <a:miter lim="800000"/>
            <a:headEnd/>
            <a:tailEnd/>
          </a:ln>
        </p:spPr>
      </p:pic>
      <p:sp>
        <p:nvSpPr>
          <p:cNvPr id="36867" name="Titolo 1"/>
          <p:cNvSpPr txBox="1">
            <a:spLocks/>
          </p:cNvSpPr>
          <p:nvPr/>
        </p:nvSpPr>
        <p:spPr bwMode="auto">
          <a:xfrm>
            <a:off x="457200" y="274638"/>
            <a:ext cx="6562725" cy="1143000"/>
          </a:xfrm>
          <a:prstGeom prst="rect">
            <a:avLst/>
          </a:prstGeom>
          <a:noFill/>
          <a:ln w="9525">
            <a:noFill/>
            <a:miter lim="800000"/>
            <a:headEnd/>
            <a:tailEnd/>
          </a:ln>
        </p:spPr>
        <p:txBody>
          <a:bodyPr anchor="ctr"/>
          <a:lstStyle/>
          <a:p>
            <a:pPr algn="ctr"/>
            <a:r>
              <a:rPr lang="it-IT" sz="2800">
                <a:latin typeface="Calibri" pitchFamily="34" charset="0"/>
              </a:rPr>
              <a:t>ORGANIZZAZIONE INTERNA PER LA GESTIONE DELL’EMERGENZA</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olo 1"/>
          <p:cNvSpPr>
            <a:spLocks noGrp="1"/>
          </p:cNvSpPr>
          <p:nvPr>
            <p:ph type="title"/>
          </p:nvPr>
        </p:nvSpPr>
        <p:spPr>
          <a:xfrm>
            <a:off x="179388" y="274638"/>
            <a:ext cx="8785225" cy="1143000"/>
          </a:xfrm>
        </p:spPr>
        <p:txBody>
          <a:bodyPr/>
          <a:lstStyle/>
          <a:p>
            <a:r>
              <a:rPr lang="it-IT" sz="3600" smtClean="0"/>
              <a:t>INQUADRAMENTO TERRITORIALE</a:t>
            </a:r>
          </a:p>
        </p:txBody>
      </p:sp>
      <p:sp>
        <p:nvSpPr>
          <p:cNvPr id="3" name="Segnaposto contenuto 2"/>
          <p:cNvSpPr>
            <a:spLocks noGrp="1"/>
          </p:cNvSpPr>
          <p:nvPr>
            <p:ph idx="1"/>
          </p:nvPr>
        </p:nvSpPr>
        <p:spPr>
          <a:xfrm>
            <a:off x="107950" y="1700213"/>
            <a:ext cx="8424863" cy="4968875"/>
          </a:xfrm>
        </p:spPr>
        <p:txBody>
          <a:bodyPr rtlCol="0">
            <a:normAutofit fontScale="32500" lnSpcReduction="20000"/>
          </a:bodyPr>
          <a:lstStyle/>
          <a:p>
            <a:pPr fontAlgn="auto">
              <a:spcAft>
                <a:spcPts val="0"/>
              </a:spcAft>
              <a:buFont typeface="Arial" panose="020B0604020202020204" pitchFamily="34" charset="0"/>
              <a:buChar char="•"/>
              <a:defRPr/>
            </a:pPr>
            <a:r>
              <a:rPr lang="it-IT" sz="5600" b="1" dirty="0" smtClean="0"/>
              <a:t>CONFINI DELLO STABILIMENTO:</a:t>
            </a:r>
          </a:p>
          <a:p>
            <a:pPr lvl="1" fontAlgn="auto">
              <a:spcAft>
                <a:spcPts val="0"/>
              </a:spcAft>
              <a:buFont typeface="Arial" panose="020B0604020202020204" pitchFamily="34" charset="0"/>
              <a:buChar char="–"/>
              <a:defRPr/>
            </a:pPr>
            <a:r>
              <a:rPr lang="it-IT" sz="5200" dirty="0" smtClean="0"/>
              <a:t>ad </a:t>
            </a:r>
            <a:r>
              <a:rPr lang="it-IT" sz="5200" dirty="0"/>
              <a:t>EST con la linea ferroviaria FIRENZE-ROMA con cui lo stabilimento è anche direttamente collegato.</a:t>
            </a:r>
          </a:p>
          <a:p>
            <a:pPr lvl="1" fontAlgn="auto">
              <a:spcAft>
                <a:spcPts val="0"/>
              </a:spcAft>
              <a:buFont typeface="Arial" panose="020B0604020202020204" pitchFamily="34" charset="0"/>
              <a:buChar char="–"/>
              <a:defRPr/>
            </a:pPr>
            <a:r>
              <a:rPr lang="it-IT" sz="5200" dirty="0"/>
              <a:t>a SUD ed a OVEST con la strada provinciale per Cavriglia.</a:t>
            </a:r>
          </a:p>
          <a:p>
            <a:pPr lvl="1" fontAlgn="auto">
              <a:spcAft>
                <a:spcPts val="0"/>
              </a:spcAft>
              <a:buFont typeface="Arial" panose="020B0604020202020204" pitchFamily="34" charset="0"/>
              <a:buChar char="–"/>
              <a:defRPr/>
            </a:pPr>
            <a:r>
              <a:rPr lang="it-IT" sz="5200" dirty="0"/>
              <a:t>a NORD con il torrente “Borro dei Frati</a:t>
            </a:r>
            <a:r>
              <a:rPr lang="it-IT" sz="5200" dirty="0" smtClean="0"/>
              <a:t>”.</a:t>
            </a:r>
          </a:p>
          <a:p>
            <a:pPr marL="457200" lvl="1" indent="0" fontAlgn="auto">
              <a:spcAft>
                <a:spcPts val="0"/>
              </a:spcAft>
              <a:buFont typeface="Arial" panose="020B0604020202020204" pitchFamily="34" charset="0"/>
              <a:buNone/>
              <a:defRPr/>
            </a:pPr>
            <a:endParaRPr lang="it-IT" sz="5200" dirty="0"/>
          </a:p>
          <a:p>
            <a:pPr fontAlgn="auto">
              <a:spcAft>
                <a:spcPts val="0"/>
              </a:spcAft>
              <a:buFont typeface="Arial" panose="020B0604020202020204" pitchFamily="34" charset="0"/>
              <a:buChar char="•"/>
              <a:defRPr/>
            </a:pPr>
            <a:r>
              <a:rPr lang="it-IT" sz="5600" b="1" dirty="0" smtClean="0"/>
              <a:t>VIE DI TRANSITO PROSSIME ALLO STABILIMENTO E TRASPORTI:</a:t>
            </a:r>
          </a:p>
          <a:p>
            <a:pPr lvl="1" fontAlgn="auto">
              <a:spcAft>
                <a:spcPts val="0"/>
              </a:spcAft>
              <a:buFont typeface="Arial" panose="020B0604020202020204" pitchFamily="34" charset="0"/>
              <a:buChar char="–"/>
              <a:defRPr/>
            </a:pPr>
            <a:r>
              <a:rPr lang="it-IT" sz="5200" dirty="0" smtClean="0"/>
              <a:t>La </a:t>
            </a:r>
            <a:r>
              <a:rPr lang="it-IT" sz="5200" dirty="0"/>
              <a:t>Strada Provinciale S. Lucia che costeggia il confine </a:t>
            </a:r>
            <a:r>
              <a:rPr lang="it-IT" sz="5200" dirty="0" smtClean="0"/>
              <a:t>SUD OVEST.</a:t>
            </a:r>
            <a:endParaRPr lang="it-IT" sz="5200" dirty="0"/>
          </a:p>
          <a:p>
            <a:pPr lvl="1" fontAlgn="auto">
              <a:spcAft>
                <a:spcPts val="0"/>
              </a:spcAft>
              <a:buFont typeface="Arial" panose="020B0604020202020204" pitchFamily="34" charset="0"/>
              <a:buChar char="–"/>
              <a:defRPr/>
            </a:pPr>
            <a:r>
              <a:rPr lang="it-IT" sz="5200" dirty="0"/>
              <a:t>La Strada Regionale N° 69 Firenze-Arezzo a 70 m,.</a:t>
            </a:r>
          </a:p>
          <a:p>
            <a:pPr lvl="1" fontAlgn="auto">
              <a:spcAft>
                <a:spcPts val="0"/>
              </a:spcAft>
              <a:buFont typeface="Arial" panose="020B0604020202020204" pitchFamily="34" charset="0"/>
              <a:buChar char="–"/>
              <a:defRPr/>
            </a:pPr>
            <a:r>
              <a:rPr lang="it-IT" sz="5200" dirty="0"/>
              <a:t>La Strada Provinciale “Lungo L’Arno” che costeggia il fiume Arno sulla Sponda destra.</a:t>
            </a:r>
          </a:p>
          <a:p>
            <a:pPr lvl="1" fontAlgn="auto">
              <a:spcAft>
                <a:spcPts val="0"/>
              </a:spcAft>
              <a:buFont typeface="Arial" panose="020B0604020202020204" pitchFamily="34" charset="0"/>
              <a:buChar char="–"/>
              <a:defRPr/>
            </a:pPr>
            <a:r>
              <a:rPr lang="it-IT" sz="5200" dirty="0"/>
              <a:t>La Strada Regionale N°408 “Chiantigiana” a circa 3 Km</a:t>
            </a:r>
          </a:p>
          <a:p>
            <a:pPr lvl="1" fontAlgn="auto">
              <a:spcAft>
                <a:spcPts val="0"/>
              </a:spcAft>
              <a:buFont typeface="Arial" panose="020B0604020202020204" pitchFamily="34" charset="0"/>
              <a:buChar char="–"/>
              <a:defRPr/>
            </a:pPr>
            <a:r>
              <a:rPr lang="it-IT" sz="5200" dirty="0"/>
              <a:t>L’Autostrada A1 a 2 Km a </a:t>
            </a:r>
            <a:r>
              <a:rPr lang="it-IT" sz="5200" dirty="0" smtClean="0"/>
              <a:t>Nord/Est</a:t>
            </a:r>
          </a:p>
          <a:p>
            <a:pPr lvl="1" fontAlgn="auto">
              <a:spcAft>
                <a:spcPts val="0"/>
              </a:spcAft>
              <a:buFont typeface="Arial" panose="020B0604020202020204" pitchFamily="34" charset="0"/>
              <a:buChar char="–"/>
              <a:defRPr/>
            </a:pPr>
            <a:r>
              <a:rPr lang="it-IT" sz="5200" dirty="0" smtClean="0"/>
              <a:t>La LINEA FERROVIARIA “DIRETTISSIMA” si </a:t>
            </a:r>
            <a:r>
              <a:rPr lang="it-IT" sz="5200" dirty="0"/>
              <a:t>trova a 1,5 km di </a:t>
            </a:r>
            <a:r>
              <a:rPr lang="it-IT" sz="5200" dirty="0" smtClean="0"/>
              <a:t>distanza;</a:t>
            </a:r>
          </a:p>
          <a:p>
            <a:pPr lvl="1" fontAlgn="auto">
              <a:spcAft>
                <a:spcPts val="0"/>
              </a:spcAft>
              <a:buFont typeface="Arial" panose="020B0604020202020204" pitchFamily="34" charset="0"/>
              <a:buChar char="–"/>
              <a:defRPr/>
            </a:pPr>
            <a:r>
              <a:rPr lang="it-IT" sz="5200" dirty="0" smtClean="0"/>
              <a:t>La STAZIONE FERROVIARIA più vicina </a:t>
            </a:r>
            <a:r>
              <a:rPr lang="it-IT" sz="5200" dirty="0"/>
              <a:t>è quella di </a:t>
            </a:r>
            <a:r>
              <a:rPr lang="it-IT" sz="5200" dirty="0" err="1"/>
              <a:t>S.Giovanni</a:t>
            </a:r>
            <a:r>
              <a:rPr lang="it-IT" sz="5200" dirty="0"/>
              <a:t> a 1,8 km</a:t>
            </a:r>
            <a:r>
              <a:rPr lang="it-IT" sz="5200" dirty="0" smtClean="0"/>
              <a:t>.</a:t>
            </a:r>
            <a:endParaRPr lang="it-IT" sz="5200" dirty="0"/>
          </a:p>
          <a:p>
            <a:pPr fontAlgn="auto">
              <a:spcAft>
                <a:spcPts val="0"/>
              </a:spcAft>
              <a:buFont typeface="Arial" panose="020B0604020202020204" pitchFamily="34" charset="0"/>
              <a:buChar char="•"/>
              <a:defRPr/>
            </a:pPr>
            <a:endParaRPr lang="it-IT" sz="5200" b="1" dirty="0" smtClean="0"/>
          </a:p>
          <a:p>
            <a:pPr fontAlgn="auto">
              <a:spcAft>
                <a:spcPts val="0"/>
              </a:spcAft>
              <a:buFont typeface="Arial" panose="020B0604020202020204" pitchFamily="34" charset="0"/>
              <a:buChar char="•"/>
              <a:defRPr/>
            </a:pPr>
            <a:r>
              <a:rPr lang="it-IT" sz="5600" b="1" dirty="0" smtClean="0"/>
              <a:t>CENTRI DI SOCCORSO</a:t>
            </a:r>
          </a:p>
          <a:p>
            <a:pPr lvl="1" fontAlgn="auto">
              <a:spcAft>
                <a:spcPts val="0"/>
              </a:spcAft>
              <a:buFont typeface="Arial" panose="020B0604020202020204" pitchFamily="34" charset="0"/>
              <a:buChar char="–"/>
              <a:defRPr/>
            </a:pPr>
            <a:r>
              <a:rPr lang="it-IT" sz="5200" b="1" dirty="0" smtClean="0"/>
              <a:t>L’OSPEDALE</a:t>
            </a:r>
            <a:r>
              <a:rPr lang="it-IT" sz="5200" dirty="0" smtClean="0"/>
              <a:t> più </a:t>
            </a:r>
            <a:r>
              <a:rPr lang="it-IT" sz="5200" dirty="0"/>
              <a:t>vicino è quello di S. Maria alla Gruccia (a 1 Km dallo Stabilimento</a:t>
            </a:r>
            <a:r>
              <a:rPr lang="it-IT" sz="5200" dirty="0" smtClean="0"/>
              <a:t>).</a:t>
            </a:r>
            <a:endParaRPr lang="it-IT" sz="5200" dirty="0"/>
          </a:p>
          <a:p>
            <a:pPr lvl="1" fontAlgn="auto">
              <a:spcAft>
                <a:spcPts val="0"/>
              </a:spcAft>
              <a:buFont typeface="Arial" panose="020B0604020202020204" pitchFamily="34" charset="0"/>
              <a:buChar char="–"/>
              <a:defRPr/>
            </a:pPr>
            <a:r>
              <a:rPr lang="it-IT" sz="5200" dirty="0"/>
              <a:t>La </a:t>
            </a:r>
            <a:r>
              <a:rPr lang="it-IT" sz="5200" b="1" dirty="0" smtClean="0"/>
              <a:t>STAZIONE DEI VIGILI DEL FUOCO </a:t>
            </a:r>
            <a:r>
              <a:rPr lang="it-IT" sz="5200" dirty="0" smtClean="0"/>
              <a:t>più </a:t>
            </a:r>
            <a:r>
              <a:rPr lang="it-IT" sz="5200" dirty="0"/>
              <a:t>prossima è quella di Montevarchi (a 1,5 Km) che consente un tempo di intervento dalla chiamata inferiore a 10 minuti</a:t>
            </a:r>
            <a:r>
              <a:rPr lang="it-IT" sz="5200" dirty="0" smtClean="0"/>
              <a:t>.</a:t>
            </a:r>
            <a:endParaRPr lang="it-IT" sz="5200" dirty="0"/>
          </a:p>
          <a:p>
            <a:pPr fontAlgn="auto">
              <a:spcAft>
                <a:spcPts val="0"/>
              </a:spcAft>
              <a:buFont typeface="Arial" panose="020B0604020202020204" pitchFamily="34" charset="0"/>
              <a:buChar char="•"/>
              <a:defRPr/>
            </a:pPr>
            <a:endParaRPr lang="it-IT" sz="5600" b="1" dirty="0" smtClean="0"/>
          </a:p>
        </p:txBody>
      </p:sp>
      <p:pic>
        <p:nvPicPr>
          <p:cNvPr id="16387" name="Picture 2" descr="C:\Users\mpasquini\AppData\Local\Microsoft\Windows\Temporary Internet Files\Content.Outlook\WHOAALVJ\Stemmasgv.jpg"/>
          <p:cNvPicPr>
            <a:picLocks noChangeAspect="1" noChangeArrowheads="1"/>
          </p:cNvPicPr>
          <p:nvPr/>
        </p:nvPicPr>
        <p:blipFill>
          <a:blip r:embed="rId2"/>
          <a:srcRect/>
          <a:stretch>
            <a:fillRect/>
          </a:stretch>
        </p:blipFill>
        <p:spPr bwMode="auto">
          <a:xfrm>
            <a:off x="179388" y="188913"/>
            <a:ext cx="1125537" cy="14398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5"/>
          <p:cNvPicPr>
            <a:picLocks noChangeAspect="1" noChangeArrowheads="1"/>
          </p:cNvPicPr>
          <p:nvPr/>
        </p:nvPicPr>
        <p:blipFill>
          <a:blip r:embed="rId2"/>
          <a:srcRect/>
          <a:stretch>
            <a:fillRect/>
          </a:stretch>
        </p:blipFill>
        <p:spPr bwMode="auto">
          <a:xfrm>
            <a:off x="1908175" y="1255713"/>
            <a:ext cx="7127875" cy="5494337"/>
          </a:xfrm>
          <a:prstGeom prst="rect">
            <a:avLst/>
          </a:prstGeom>
          <a:noFill/>
          <a:ln w="9525">
            <a:noFill/>
            <a:miter lim="800000"/>
            <a:headEnd/>
            <a:tailEnd/>
          </a:ln>
        </p:spPr>
      </p:pic>
      <p:sp>
        <p:nvSpPr>
          <p:cNvPr id="17410" name="Titolo 1"/>
          <p:cNvSpPr>
            <a:spLocks noGrp="1"/>
          </p:cNvSpPr>
          <p:nvPr>
            <p:ph type="title"/>
          </p:nvPr>
        </p:nvSpPr>
        <p:spPr>
          <a:xfrm>
            <a:off x="741363" y="274638"/>
            <a:ext cx="8294687" cy="850900"/>
          </a:xfrm>
        </p:spPr>
        <p:txBody>
          <a:bodyPr/>
          <a:lstStyle/>
          <a:p>
            <a:r>
              <a:rPr lang="it-IT" sz="3600" smtClean="0"/>
              <a:t>VISTA AEREA DELLO STABILIMENTO</a:t>
            </a:r>
          </a:p>
        </p:txBody>
      </p:sp>
      <p:sp>
        <p:nvSpPr>
          <p:cNvPr id="4" name="CasellaDiTesto 3"/>
          <p:cNvSpPr txBox="1"/>
          <p:nvPr/>
        </p:nvSpPr>
        <p:spPr>
          <a:xfrm>
            <a:off x="3276600" y="6381750"/>
            <a:ext cx="935038" cy="368300"/>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p>
            <a:pPr fontAlgn="auto">
              <a:spcBef>
                <a:spcPts val="0"/>
              </a:spcBef>
              <a:spcAft>
                <a:spcPts val="0"/>
              </a:spcAft>
              <a:defRPr/>
            </a:pPr>
            <a:r>
              <a:rPr lang="it-IT" dirty="0"/>
              <a:t>POLYNT</a:t>
            </a:r>
            <a:endParaRPr lang="it-IT" dirty="0"/>
          </a:p>
        </p:txBody>
      </p:sp>
      <p:cxnSp>
        <p:nvCxnSpPr>
          <p:cNvPr id="7" name="Connettore 2 6"/>
          <p:cNvCxnSpPr/>
          <p:nvPr/>
        </p:nvCxnSpPr>
        <p:spPr>
          <a:xfrm flipV="1">
            <a:off x="4132263" y="6000750"/>
            <a:ext cx="358775" cy="358775"/>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6" name="CasellaDiTesto 5"/>
          <p:cNvSpPr txBox="1"/>
          <p:nvPr/>
        </p:nvSpPr>
        <p:spPr>
          <a:xfrm>
            <a:off x="87313" y="3609975"/>
            <a:ext cx="1698625" cy="246063"/>
          </a:xfrm>
          <a:prstGeom prst="rect">
            <a:avLst/>
          </a:prstGeom>
          <a:ln>
            <a:solidFill>
              <a:schemeClr val="accent6">
                <a:lumMod val="75000"/>
              </a:schemeClr>
            </a:solidFill>
          </a:ln>
        </p:spPr>
        <p:style>
          <a:lnRef idx="2">
            <a:schemeClr val="accent6"/>
          </a:lnRef>
          <a:fillRef idx="1">
            <a:schemeClr val="lt1"/>
          </a:fillRef>
          <a:effectRef idx="0">
            <a:schemeClr val="accent6"/>
          </a:effectRef>
          <a:fontRef idx="minor">
            <a:schemeClr val="dk1"/>
          </a:fontRef>
        </p:style>
        <p:txBody>
          <a:bodyPr>
            <a:spAutoFit/>
          </a:bodyPr>
          <a:lstStyle/>
          <a:p>
            <a:pPr fontAlgn="auto">
              <a:spcBef>
                <a:spcPts val="0"/>
              </a:spcBef>
              <a:spcAft>
                <a:spcPts val="0"/>
              </a:spcAft>
              <a:defRPr/>
            </a:pPr>
            <a:r>
              <a:rPr lang="it-IT" sz="1000" dirty="0"/>
              <a:t>Zona residenziale BANI</a:t>
            </a:r>
            <a:endParaRPr lang="it-IT" sz="1000" dirty="0"/>
          </a:p>
        </p:txBody>
      </p:sp>
      <p:cxnSp>
        <p:nvCxnSpPr>
          <p:cNvPr id="9" name="Connettore 2 8"/>
          <p:cNvCxnSpPr>
            <a:stCxn id="6" idx="3"/>
          </p:cNvCxnSpPr>
          <p:nvPr/>
        </p:nvCxnSpPr>
        <p:spPr>
          <a:xfrm flipV="1">
            <a:off x="1785938" y="3609975"/>
            <a:ext cx="2281237" cy="123825"/>
          </a:xfrm>
          <a:prstGeom prst="straightConnector1">
            <a:avLst/>
          </a:prstGeom>
          <a:ln>
            <a:solidFill>
              <a:schemeClr val="accent6">
                <a:lumMod val="75000"/>
              </a:schemeClr>
            </a:solidFill>
            <a:tailEnd type="arrow"/>
          </a:ln>
        </p:spPr>
        <p:style>
          <a:lnRef idx="2">
            <a:schemeClr val="accent6"/>
          </a:lnRef>
          <a:fillRef idx="0">
            <a:schemeClr val="accent6"/>
          </a:fillRef>
          <a:effectRef idx="1">
            <a:schemeClr val="accent6"/>
          </a:effectRef>
          <a:fontRef idx="minor">
            <a:schemeClr val="tx1"/>
          </a:fontRef>
        </p:style>
      </p:cxnSp>
      <p:sp>
        <p:nvSpPr>
          <p:cNvPr id="15" name="CasellaDiTesto 14"/>
          <p:cNvSpPr txBox="1"/>
          <p:nvPr/>
        </p:nvSpPr>
        <p:spPr>
          <a:xfrm>
            <a:off x="87313" y="3992563"/>
            <a:ext cx="1698625" cy="246062"/>
          </a:xfrm>
          <a:prstGeom prst="rect">
            <a:avLst/>
          </a:prstGeom>
          <a:ln>
            <a:solidFill>
              <a:srgbClr val="FF0000"/>
            </a:solidFill>
          </a:ln>
        </p:spPr>
        <p:style>
          <a:lnRef idx="2">
            <a:schemeClr val="accent6"/>
          </a:lnRef>
          <a:fillRef idx="1">
            <a:schemeClr val="lt1"/>
          </a:fillRef>
          <a:effectRef idx="0">
            <a:schemeClr val="accent6"/>
          </a:effectRef>
          <a:fontRef idx="minor">
            <a:schemeClr val="dk1"/>
          </a:fontRef>
        </p:style>
        <p:txBody>
          <a:bodyPr>
            <a:spAutoFit/>
          </a:bodyPr>
          <a:lstStyle/>
          <a:p>
            <a:pPr fontAlgn="auto">
              <a:spcBef>
                <a:spcPts val="0"/>
              </a:spcBef>
              <a:spcAft>
                <a:spcPts val="0"/>
              </a:spcAft>
              <a:defRPr/>
            </a:pPr>
            <a:r>
              <a:rPr lang="it-IT" sz="1000" dirty="0"/>
              <a:t>Zona residenziale LUCHERIA</a:t>
            </a:r>
            <a:endParaRPr lang="it-IT" sz="1000" dirty="0"/>
          </a:p>
        </p:txBody>
      </p:sp>
      <p:cxnSp>
        <p:nvCxnSpPr>
          <p:cNvPr id="18" name="Connettore 2 17"/>
          <p:cNvCxnSpPr>
            <a:stCxn id="15" idx="3"/>
          </p:cNvCxnSpPr>
          <p:nvPr/>
        </p:nvCxnSpPr>
        <p:spPr>
          <a:xfrm flipV="1">
            <a:off x="1785938" y="4070350"/>
            <a:ext cx="2930525" cy="46038"/>
          </a:xfrm>
          <a:prstGeom prst="straightConnector1">
            <a:avLst/>
          </a:prstGeom>
          <a:ln>
            <a:solidFill>
              <a:srgbClr val="FF0000"/>
            </a:solidFill>
            <a:tailEnd type="arrow"/>
          </a:ln>
        </p:spPr>
        <p:style>
          <a:lnRef idx="2">
            <a:schemeClr val="accent6"/>
          </a:lnRef>
          <a:fillRef idx="0">
            <a:schemeClr val="accent6"/>
          </a:fillRef>
          <a:effectRef idx="1">
            <a:schemeClr val="accent6"/>
          </a:effectRef>
          <a:fontRef idx="minor">
            <a:schemeClr val="tx1"/>
          </a:fontRef>
        </p:style>
      </p:cxnSp>
      <p:sp>
        <p:nvSpPr>
          <p:cNvPr id="22" name="CasellaDiTesto 21"/>
          <p:cNvSpPr txBox="1"/>
          <p:nvPr/>
        </p:nvSpPr>
        <p:spPr>
          <a:xfrm>
            <a:off x="107950" y="2606675"/>
            <a:ext cx="1698625" cy="246063"/>
          </a:xfrm>
          <a:prstGeom prst="rect">
            <a:avLst/>
          </a:prstGeom>
          <a:ln/>
        </p:spPr>
        <p:style>
          <a:lnRef idx="2">
            <a:schemeClr val="accent3"/>
          </a:lnRef>
          <a:fillRef idx="1">
            <a:schemeClr val="lt1"/>
          </a:fillRef>
          <a:effectRef idx="0">
            <a:schemeClr val="accent3"/>
          </a:effectRef>
          <a:fontRef idx="minor">
            <a:schemeClr val="dk1"/>
          </a:fontRef>
        </p:style>
        <p:txBody>
          <a:bodyPr>
            <a:spAutoFit/>
          </a:bodyPr>
          <a:lstStyle/>
          <a:p>
            <a:pPr fontAlgn="auto">
              <a:spcBef>
                <a:spcPts val="0"/>
              </a:spcBef>
              <a:spcAft>
                <a:spcPts val="0"/>
              </a:spcAft>
              <a:defRPr/>
            </a:pPr>
            <a:r>
              <a:rPr lang="it-IT" sz="1000" dirty="0"/>
              <a:t>SCUOLA ELEMENTARE BANI </a:t>
            </a:r>
            <a:endParaRPr lang="it-IT" sz="1000" dirty="0"/>
          </a:p>
        </p:txBody>
      </p:sp>
      <p:sp>
        <p:nvSpPr>
          <p:cNvPr id="23" name="CasellaDiTesto 22"/>
          <p:cNvSpPr txBox="1"/>
          <p:nvPr/>
        </p:nvSpPr>
        <p:spPr>
          <a:xfrm>
            <a:off x="107950" y="1743075"/>
            <a:ext cx="1698625" cy="246063"/>
          </a:xfrm>
          <a:prstGeom prst="rect">
            <a:avLst/>
          </a:prstGeom>
          <a:ln/>
        </p:spPr>
        <p:style>
          <a:lnRef idx="2">
            <a:schemeClr val="accent3"/>
          </a:lnRef>
          <a:fillRef idx="1">
            <a:schemeClr val="lt1"/>
          </a:fillRef>
          <a:effectRef idx="0">
            <a:schemeClr val="accent3"/>
          </a:effectRef>
          <a:fontRef idx="minor">
            <a:schemeClr val="dk1"/>
          </a:fontRef>
        </p:style>
        <p:txBody>
          <a:bodyPr>
            <a:spAutoFit/>
          </a:bodyPr>
          <a:lstStyle/>
          <a:p>
            <a:pPr fontAlgn="auto">
              <a:spcBef>
                <a:spcPts val="0"/>
              </a:spcBef>
              <a:spcAft>
                <a:spcPts val="0"/>
              </a:spcAft>
              <a:defRPr/>
            </a:pPr>
            <a:r>
              <a:rPr lang="it-IT" sz="1000" dirty="0"/>
              <a:t>SCUOLA MEDIA G.MARCONI</a:t>
            </a:r>
            <a:endParaRPr lang="it-IT" sz="1000" dirty="0"/>
          </a:p>
        </p:txBody>
      </p:sp>
      <p:sp>
        <p:nvSpPr>
          <p:cNvPr id="24" name="CasellaDiTesto 23"/>
          <p:cNvSpPr txBox="1"/>
          <p:nvPr/>
        </p:nvSpPr>
        <p:spPr>
          <a:xfrm>
            <a:off x="107950" y="2092325"/>
            <a:ext cx="1698625" cy="400050"/>
          </a:xfrm>
          <a:prstGeom prst="rect">
            <a:avLst/>
          </a:prstGeom>
          <a:ln/>
        </p:spPr>
        <p:style>
          <a:lnRef idx="2">
            <a:schemeClr val="accent3"/>
          </a:lnRef>
          <a:fillRef idx="1">
            <a:schemeClr val="lt1"/>
          </a:fillRef>
          <a:effectRef idx="0">
            <a:schemeClr val="accent3"/>
          </a:effectRef>
          <a:fontRef idx="minor">
            <a:schemeClr val="dk1"/>
          </a:fontRef>
        </p:style>
        <p:txBody>
          <a:bodyPr>
            <a:spAutoFit/>
          </a:bodyPr>
          <a:lstStyle/>
          <a:p>
            <a:pPr fontAlgn="auto">
              <a:spcBef>
                <a:spcPts val="0"/>
              </a:spcBef>
              <a:spcAft>
                <a:spcPts val="0"/>
              </a:spcAft>
              <a:defRPr/>
            </a:pPr>
            <a:r>
              <a:rPr lang="it-IT" sz="1000" dirty="0"/>
              <a:t>SCUOLA MATERNA </a:t>
            </a:r>
          </a:p>
          <a:p>
            <a:pPr fontAlgn="auto">
              <a:spcBef>
                <a:spcPts val="0"/>
              </a:spcBef>
              <a:spcAft>
                <a:spcPts val="0"/>
              </a:spcAft>
              <a:defRPr/>
            </a:pPr>
            <a:r>
              <a:rPr lang="it-IT" sz="1000" dirty="0"/>
              <a:t>ROSAI CAIANI POLVERINI</a:t>
            </a:r>
            <a:endParaRPr lang="it-IT" sz="1000" dirty="0"/>
          </a:p>
        </p:txBody>
      </p:sp>
      <p:sp>
        <p:nvSpPr>
          <p:cNvPr id="17" name="Ovale 16"/>
          <p:cNvSpPr/>
          <p:nvPr/>
        </p:nvSpPr>
        <p:spPr>
          <a:xfrm>
            <a:off x="3779838" y="2997200"/>
            <a:ext cx="215900" cy="209550"/>
          </a:xfrm>
          <a:prstGeom prst="ellipse">
            <a:avLst/>
          </a:prstGeom>
          <a:noFill/>
          <a:ln w="127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26" name="Ovale 25"/>
          <p:cNvSpPr/>
          <p:nvPr/>
        </p:nvSpPr>
        <p:spPr>
          <a:xfrm>
            <a:off x="4211638" y="2492375"/>
            <a:ext cx="215900" cy="209550"/>
          </a:xfrm>
          <a:prstGeom prst="ellipse">
            <a:avLst/>
          </a:prstGeom>
          <a:noFill/>
          <a:ln w="127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27" name="Ovale 26"/>
          <p:cNvSpPr/>
          <p:nvPr/>
        </p:nvSpPr>
        <p:spPr>
          <a:xfrm>
            <a:off x="4333875" y="2892425"/>
            <a:ext cx="215900" cy="209550"/>
          </a:xfrm>
          <a:prstGeom prst="ellipse">
            <a:avLst/>
          </a:prstGeom>
          <a:noFill/>
          <a:ln w="127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cxnSp>
        <p:nvCxnSpPr>
          <p:cNvPr id="20" name="Connettore 2 19"/>
          <p:cNvCxnSpPr>
            <a:stCxn id="22" idx="3"/>
            <a:endCxn id="17" idx="2"/>
          </p:cNvCxnSpPr>
          <p:nvPr/>
        </p:nvCxnSpPr>
        <p:spPr>
          <a:xfrm>
            <a:off x="1806575" y="2730500"/>
            <a:ext cx="1973263" cy="371475"/>
          </a:xfrm>
          <a:prstGeom prst="straightConnector1">
            <a:avLst/>
          </a:prstGeom>
          <a:ln>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30" name="Connettore 2 29"/>
          <p:cNvCxnSpPr>
            <a:stCxn id="23" idx="3"/>
            <a:endCxn id="26" idx="2"/>
          </p:cNvCxnSpPr>
          <p:nvPr/>
        </p:nvCxnSpPr>
        <p:spPr>
          <a:xfrm>
            <a:off x="1806575" y="1865313"/>
            <a:ext cx="2405063" cy="731837"/>
          </a:xfrm>
          <a:prstGeom prst="straightConnector1">
            <a:avLst/>
          </a:prstGeom>
          <a:ln>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33" name="Connettore 2 32"/>
          <p:cNvCxnSpPr>
            <a:stCxn id="24" idx="3"/>
            <a:endCxn id="27" idx="2"/>
          </p:cNvCxnSpPr>
          <p:nvPr/>
        </p:nvCxnSpPr>
        <p:spPr>
          <a:xfrm>
            <a:off x="1806575" y="2292350"/>
            <a:ext cx="2527300" cy="704850"/>
          </a:xfrm>
          <a:prstGeom prst="straightConnector1">
            <a:avLst/>
          </a:prstGeom>
          <a:ln>
            <a:solidFill>
              <a:srgbClr val="92D050"/>
            </a:solidFill>
            <a:tailEnd type="arrow"/>
          </a:ln>
        </p:spPr>
        <p:style>
          <a:lnRef idx="1">
            <a:schemeClr val="accent1"/>
          </a:lnRef>
          <a:fillRef idx="0">
            <a:schemeClr val="accent1"/>
          </a:fillRef>
          <a:effectRef idx="0">
            <a:schemeClr val="accent1"/>
          </a:effectRef>
          <a:fontRef idx="minor">
            <a:schemeClr val="tx1"/>
          </a:fontRef>
        </p:style>
      </p:cxnSp>
      <p:sp>
        <p:nvSpPr>
          <p:cNvPr id="39" name="Ovale 38"/>
          <p:cNvSpPr/>
          <p:nvPr/>
        </p:nvSpPr>
        <p:spPr>
          <a:xfrm>
            <a:off x="4132263" y="3101975"/>
            <a:ext cx="215900" cy="207963"/>
          </a:xfrm>
          <a:prstGeom prst="ellipse">
            <a:avLst/>
          </a:prstGeom>
          <a:noFill/>
          <a:ln w="12700">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41" name="CasellaDiTesto 40"/>
          <p:cNvSpPr txBox="1"/>
          <p:nvPr/>
        </p:nvSpPr>
        <p:spPr>
          <a:xfrm>
            <a:off x="96838" y="3252788"/>
            <a:ext cx="1698625" cy="246062"/>
          </a:xfrm>
          <a:prstGeom prst="rect">
            <a:avLst/>
          </a:prstGeom>
          <a:ln>
            <a:solidFill>
              <a:srgbClr val="FF66FF"/>
            </a:solidFill>
          </a:ln>
        </p:spPr>
        <p:style>
          <a:lnRef idx="2">
            <a:schemeClr val="accent3"/>
          </a:lnRef>
          <a:fillRef idx="1">
            <a:schemeClr val="lt1"/>
          </a:fillRef>
          <a:effectRef idx="0">
            <a:schemeClr val="accent3"/>
          </a:effectRef>
          <a:fontRef idx="minor">
            <a:schemeClr val="dk1"/>
          </a:fontRef>
        </p:style>
        <p:txBody>
          <a:bodyPr>
            <a:spAutoFit/>
          </a:bodyPr>
          <a:lstStyle/>
          <a:p>
            <a:pPr fontAlgn="auto">
              <a:spcBef>
                <a:spcPts val="0"/>
              </a:spcBef>
              <a:spcAft>
                <a:spcPts val="0"/>
              </a:spcAft>
              <a:defRPr/>
            </a:pPr>
            <a:r>
              <a:rPr lang="it-IT" sz="1000" dirty="0"/>
              <a:t>CHIESA </a:t>
            </a:r>
            <a:r>
              <a:rPr lang="it-IT" sz="1000" dirty="0" err="1"/>
              <a:t>S.Piero</a:t>
            </a:r>
            <a:r>
              <a:rPr lang="it-IT" sz="1000" dirty="0"/>
              <a:t> e Paolo</a:t>
            </a:r>
            <a:endParaRPr lang="it-IT" sz="1000" dirty="0"/>
          </a:p>
        </p:txBody>
      </p:sp>
      <p:cxnSp>
        <p:nvCxnSpPr>
          <p:cNvPr id="42" name="Connettore 2 41"/>
          <p:cNvCxnSpPr>
            <a:stCxn id="41" idx="3"/>
            <a:endCxn id="39" idx="2"/>
          </p:cNvCxnSpPr>
          <p:nvPr/>
        </p:nvCxnSpPr>
        <p:spPr>
          <a:xfrm flipV="1">
            <a:off x="1795463" y="3206750"/>
            <a:ext cx="2336800" cy="168275"/>
          </a:xfrm>
          <a:prstGeom prst="straightConnector1">
            <a:avLst/>
          </a:prstGeom>
          <a:ln>
            <a:solidFill>
              <a:srgbClr val="FF66FF"/>
            </a:solidFill>
            <a:tailEnd type="arrow"/>
          </a:ln>
        </p:spPr>
        <p:style>
          <a:lnRef idx="1">
            <a:schemeClr val="accent1"/>
          </a:lnRef>
          <a:fillRef idx="0">
            <a:schemeClr val="accent1"/>
          </a:fillRef>
          <a:effectRef idx="0">
            <a:schemeClr val="accent1"/>
          </a:effectRef>
          <a:fontRef idx="minor">
            <a:schemeClr val="tx1"/>
          </a:fontRef>
        </p:style>
      </p:cxnSp>
      <p:sp>
        <p:nvSpPr>
          <p:cNvPr id="45" name="Ovale 44"/>
          <p:cNvSpPr/>
          <p:nvPr/>
        </p:nvSpPr>
        <p:spPr>
          <a:xfrm>
            <a:off x="5472113" y="4221163"/>
            <a:ext cx="215900" cy="209550"/>
          </a:xfrm>
          <a:prstGeom prst="ellipse">
            <a:avLst/>
          </a:prstGeom>
          <a:noFill/>
          <a:ln w="127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46" name="Ovale 45"/>
          <p:cNvSpPr/>
          <p:nvPr/>
        </p:nvSpPr>
        <p:spPr>
          <a:xfrm>
            <a:off x="5003800" y="4830763"/>
            <a:ext cx="215900" cy="209550"/>
          </a:xfrm>
          <a:prstGeom prst="ellipse">
            <a:avLst/>
          </a:prstGeom>
          <a:noFill/>
          <a:ln w="127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47" name="Ovale 46"/>
          <p:cNvSpPr/>
          <p:nvPr/>
        </p:nvSpPr>
        <p:spPr>
          <a:xfrm>
            <a:off x="5256213" y="4797425"/>
            <a:ext cx="215900" cy="209550"/>
          </a:xfrm>
          <a:prstGeom prst="ellipse">
            <a:avLst/>
          </a:prstGeom>
          <a:noFill/>
          <a:ln w="127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48" name="Ovale 47"/>
          <p:cNvSpPr/>
          <p:nvPr/>
        </p:nvSpPr>
        <p:spPr>
          <a:xfrm>
            <a:off x="5472113" y="5516563"/>
            <a:ext cx="215900" cy="209550"/>
          </a:xfrm>
          <a:prstGeom prst="ellipse">
            <a:avLst/>
          </a:prstGeom>
          <a:noFill/>
          <a:ln w="12700">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49" name="Ovale 48"/>
          <p:cNvSpPr/>
          <p:nvPr/>
        </p:nvSpPr>
        <p:spPr>
          <a:xfrm>
            <a:off x="2901950" y="6000750"/>
            <a:ext cx="215900" cy="207963"/>
          </a:xfrm>
          <a:prstGeom prst="ellipse">
            <a:avLst/>
          </a:prstGeom>
          <a:noFill/>
          <a:ln w="12700">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50" name="CasellaDiTesto 49"/>
          <p:cNvSpPr txBox="1"/>
          <p:nvPr/>
        </p:nvSpPr>
        <p:spPr>
          <a:xfrm>
            <a:off x="101600" y="5927725"/>
            <a:ext cx="1698625" cy="246063"/>
          </a:xfrm>
          <a:prstGeom prst="rect">
            <a:avLst/>
          </a:prstGeom>
          <a:ln>
            <a:solidFill>
              <a:srgbClr val="FF66FF"/>
            </a:solidFill>
          </a:ln>
        </p:spPr>
        <p:style>
          <a:lnRef idx="2">
            <a:schemeClr val="accent3"/>
          </a:lnRef>
          <a:fillRef idx="1">
            <a:schemeClr val="lt1"/>
          </a:fillRef>
          <a:effectRef idx="0">
            <a:schemeClr val="accent3"/>
          </a:effectRef>
          <a:fontRef idx="minor">
            <a:schemeClr val="dk1"/>
          </a:fontRef>
        </p:style>
        <p:txBody>
          <a:bodyPr>
            <a:spAutoFit/>
          </a:bodyPr>
          <a:lstStyle/>
          <a:p>
            <a:pPr fontAlgn="auto">
              <a:spcBef>
                <a:spcPts val="0"/>
              </a:spcBef>
              <a:spcAft>
                <a:spcPts val="0"/>
              </a:spcAft>
              <a:defRPr/>
            </a:pPr>
            <a:r>
              <a:rPr lang="it-IT" sz="1000" dirty="0"/>
              <a:t>CHIESA Montecarlo</a:t>
            </a:r>
            <a:endParaRPr lang="it-IT" sz="1000" dirty="0"/>
          </a:p>
        </p:txBody>
      </p:sp>
      <p:cxnSp>
        <p:nvCxnSpPr>
          <p:cNvPr id="51" name="Connettore 2 50"/>
          <p:cNvCxnSpPr>
            <a:stCxn id="50" idx="3"/>
            <a:endCxn id="49" idx="2"/>
          </p:cNvCxnSpPr>
          <p:nvPr/>
        </p:nvCxnSpPr>
        <p:spPr>
          <a:xfrm>
            <a:off x="1800225" y="6049963"/>
            <a:ext cx="1101725" cy="55562"/>
          </a:xfrm>
          <a:prstGeom prst="straightConnector1">
            <a:avLst/>
          </a:prstGeom>
          <a:ln>
            <a:solidFill>
              <a:srgbClr val="FF66FF"/>
            </a:solidFill>
            <a:tailEnd type="arrow"/>
          </a:ln>
        </p:spPr>
        <p:style>
          <a:lnRef idx="1">
            <a:schemeClr val="accent1"/>
          </a:lnRef>
          <a:fillRef idx="0">
            <a:schemeClr val="accent1"/>
          </a:fillRef>
          <a:effectRef idx="0">
            <a:schemeClr val="accent1"/>
          </a:effectRef>
          <a:fontRef idx="minor">
            <a:schemeClr val="tx1"/>
          </a:fontRef>
        </p:style>
      </p:cxnSp>
      <p:sp>
        <p:nvSpPr>
          <p:cNvPr id="54" name="CasellaDiTesto 53"/>
          <p:cNvSpPr txBox="1"/>
          <p:nvPr/>
        </p:nvSpPr>
        <p:spPr>
          <a:xfrm>
            <a:off x="6588125" y="3284538"/>
            <a:ext cx="1698625" cy="246062"/>
          </a:xfrm>
          <a:prstGeom prst="rect">
            <a:avLst/>
          </a:prstGeom>
          <a:ln>
            <a:solidFill>
              <a:srgbClr val="FF66FF"/>
            </a:solidFill>
          </a:ln>
        </p:spPr>
        <p:style>
          <a:lnRef idx="2">
            <a:schemeClr val="accent3"/>
          </a:lnRef>
          <a:fillRef idx="1">
            <a:schemeClr val="lt1"/>
          </a:fillRef>
          <a:effectRef idx="0">
            <a:schemeClr val="accent3"/>
          </a:effectRef>
          <a:fontRef idx="minor">
            <a:schemeClr val="dk1"/>
          </a:fontRef>
        </p:style>
        <p:txBody>
          <a:bodyPr>
            <a:spAutoFit/>
          </a:bodyPr>
          <a:lstStyle/>
          <a:p>
            <a:pPr fontAlgn="auto">
              <a:spcBef>
                <a:spcPts val="0"/>
              </a:spcBef>
              <a:spcAft>
                <a:spcPts val="0"/>
              </a:spcAft>
              <a:defRPr/>
            </a:pPr>
            <a:r>
              <a:rPr lang="it-IT" sz="1000" dirty="0"/>
              <a:t>CHIESA </a:t>
            </a:r>
            <a:r>
              <a:rPr lang="it-IT" sz="1000" dirty="0" err="1"/>
              <a:t>S.Giuseppe</a:t>
            </a:r>
            <a:endParaRPr lang="it-IT" sz="1000" dirty="0"/>
          </a:p>
        </p:txBody>
      </p:sp>
      <p:cxnSp>
        <p:nvCxnSpPr>
          <p:cNvPr id="55" name="Connettore 2 54"/>
          <p:cNvCxnSpPr>
            <a:stCxn id="54" idx="1"/>
            <a:endCxn id="48" idx="7"/>
          </p:cNvCxnSpPr>
          <p:nvPr/>
        </p:nvCxnSpPr>
        <p:spPr>
          <a:xfrm flipH="1">
            <a:off x="5656263" y="3406775"/>
            <a:ext cx="931862" cy="2141538"/>
          </a:xfrm>
          <a:prstGeom prst="straightConnector1">
            <a:avLst/>
          </a:prstGeom>
          <a:ln>
            <a:solidFill>
              <a:srgbClr val="FF66FF"/>
            </a:solidFill>
            <a:tailEnd type="arrow"/>
          </a:ln>
        </p:spPr>
        <p:style>
          <a:lnRef idx="1">
            <a:schemeClr val="accent1"/>
          </a:lnRef>
          <a:fillRef idx="0">
            <a:schemeClr val="accent1"/>
          </a:fillRef>
          <a:effectRef idx="0">
            <a:schemeClr val="accent1"/>
          </a:effectRef>
          <a:fontRef idx="minor">
            <a:schemeClr val="tx1"/>
          </a:fontRef>
        </p:style>
      </p:cxnSp>
      <p:sp>
        <p:nvSpPr>
          <p:cNvPr id="61" name="CasellaDiTesto 60"/>
          <p:cNvSpPr txBox="1"/>
          <p:nvPr/>
        </p:nvSpPr>
        <p:spPr>
          <a:xfrm>
            <a:off x="7019925" y="3989388"/>
            <a:ext cx="1800225" cy="246062"/>
          </a:xfrm>
          <a:prstGeom prst="rect">
            <a:avLst/>
          </a:prstGeom>
          <a:ln>
            <a:solidFill>
              <a:srgbClr val="0000FF"/>
            </a:solidFill>
          </a:ln>
        </p:spPr>
        <p:style>
          <a:lnRef idx="2">
            <a:schemeClr val="accent6"/>
          </a:lnRef>
          <a:fillRef idx="1">
            <a:schemeClr val="lt1"/>
          </a:fillRef>
          <a:effectRef idx="0">
            <a:schemeClr val="accent6"/>
          </a:effectRef>
          <a:fontRef idx="minor">
            <a:schemeClr val="dk1"/>
          </a:fontRef>
        </p:style>
        <p:txBody>
          <a:bodyPr>
            <a:spAutoFit/>
          </a:bodyPr>
          <a:lstStyle/>
          <a:p>
            <a:pPr fontAlgn="auto">
              <a:spcBef>
                <a:spcPts val="0"/>
              </a:spcBef>
              <a:spcAft>
                <a:spcPts val="0"/>
              </a:spcAft>
              <a:defRPr/>
            </a:pPr>
            <a:r>
              <a:rPr lang="it-IT" sz="1000" dirty="0"/>
              <a:t>Zona residenziale IL PRUNETO</a:t>
            </a:r>
            <a:endParaRPr lang="it-IT" sz="1000" dirty="0"/>
          </a:p>
        </p:txBody>
      </p:sp>
      <p:cxnSp>
        <p:nvCxnSpPr>
          <p:cNvPr id="62" name="Connettore 2 61"/>
          <p:cNvCxnSpPr>
            <a:stCxn id="61" idx="1"/>
          </p:cNvCxnSpPr>
          <p:nvPr/>
        </p:nvCxnSpPr>
        <p:spPr>
          <a:xfrm flipH="1">
            <a:off x="5656263" y="4113213"/>
            <a:ext cx="1363662" cy="1814512"/>
          </a:xfrm>
          <a:prstGeom prst="straightConnector1">
            <a:avLst/>
          </a:prstGeom>
          <a:ln>
            <a:solidFill>
              <a:srgbClr val="0000FF"/>
            </a:solidFill>
            <a:tailEnd type="arrow"/>
          </a:ln>
        </p:spPr>
        <p:style>
          <a:lnRef idx="2">
            <a:schemeClr val="accent6"/>
          </a:lnRef>
          <a:fillRef idx="0">
            <a:schemeClr val="accent6"/>
          </a:fillRef>
          <a:effectRef idx="1">
            <a:schemeClr val="accent6"/>
          </a:effectRef>
          <a:fontRef idx="minor">
            <a:schemeClr val="tx1"/>
          </a:fontRef>
        </p:style>
      </p:cxnSp>
      <p:sp>
        <p:nvSpPr>
          <p:cNvPr id="66" name="CasellaDiTesto 65"/>
          <p:cNvSpPr txBox="1"/>
          <p:nvPr/>
        </p:nvSpPr>
        <p:spPr>
          <a:xfrm>
            <a:off x="107950" y="5270500"/>
            <a:ext cx="1698625" cy="246063"/>
          </a:xfrm>
          <a:prstGeom prst="rect">
            <a:avLst/>
          </a:prstGeom>
          <a:ln>
            <a:solidFill>
              <a:srgbClr val="FF66FF"/>
            </a:solidFill>
          </a:ln>
        </p:spPr>
        <p:style>
          <a:lnRef idx="2">
            <a:schemeClr val="accent3"/>
          </a:lnRef>
          <a:fillRef idx="1">
            <a:schemeClr val="lt1"/>
          </a:fillRef>
          <a:effectRef idx="0">
            <a:schemeClr val="accent3"/>
          </a:effectRef>
          <a:fontRef idx="minor">
            <a:schemeClr val="dk1"/>
          </a:fontRef>
        </p:style>
        <p:txBody>
          <a:bodyPr>
            <a:spAutoFit/>
          </a:bodyPr>
          <a:lstStyle/>
          <a:p>
            <a:pPr fontAlgn="auto">
              <a:spcBef>
                <a:spcPts val="0"/>
              </a:spcBef>
              <a:spcAft>
                <a:spcPts val="0"/>
              </a:spcAft>
              <a:defRPr/>
            </a:pPr>
            <a:r>
              <a:rPr lang="it-IT" sz="1000" dirty="0"/>
              <a:t>CIMITERI</a:t>
            </a:r>
            <a:endParaRPr lang="it-IT" sz="1000" dirty="0"/>
          </a:p>
        </p:txBody>
      </p:sp>
      <p:sp>
        <p:nvSpPr>
          <p:cNvPr id="67" name="Ovale 66"/>
          <p:cNvSpPr/>
          <p:nvPr/>
        </p:nvSpPr>
        <p:spPr>
          <a:xfrm>
            <a:off x="3419475" y="5986463"/>
            <a:ext cx="215900" cy="209550"/>
          </a:xfrm>
          <a:prstGeom prst="ellipse">
            <a:avLst/>
          </a:prstGeom>
          <a:noFill/>
          <a:ln w="12700">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68" name="Ovale 67"/>
          <p:cNvSpPr/>
          <p:nvPr/>
        </p:nvSpPr>
        <p:spPr>
          <a:xfrm>
            <a:off x="3697288" y="5165725"/>
            <a:ext cx="215900" cy="209550"/>
          </a:xfrm>
          <a:prstGeom prst="ellipse">
            <a:avLst/>
          </a:prstGeom>
          <a:noFill/>
          <a:ln w="12700">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cxnSp>
        <p:nvCxnSpPr>
          <p:cNvPr id="69" name="Connettore 2 68"/>
          <p:cNvCxnSpPr>
            <a:stCxn id="66" idx="3"/>
            <a:endCxn id="68" idx="2"/>
          </p:cNvCxnSpPr>
          <p:nvPr/>
        </p:nvCxnSpPr>
        <p:spPr>
          <a:xfrm flipV="1">
            <a:off x="1806575" y="5270500"/>
            <a:ext cx="1890713" cy="123825"/>
          </a:xfrm>
          <a:prstGeom prst="straightConnector1">
            <a:avLst/>
          </a:prstGeom>
          <a:ln>
            <a:solidFill>
              <a:srgbClr val="FF66FF"/>
            </a:solidFill>
            <a:tailEnd type="arrow"/>
          </a:ln>
        </p:spPr>
        <p:style>
          <a:lnRef idx="1">
            <a:schemeClr val="accent1"/>
          </a:lnRef>
          <a:fillRef idx="0">
            <a:schemeClr val="accent1"/>
          </a:fillRef>
          <a:effectRef idx="0">
            <a:schemeClr val="accent1"/>
          </a:effectRef>
          <a:fontRef idx="minor">
            <a:schemeClr val="tx1"/>
          </a:fontRef>
        </p:style>
      </p:cxnSp>
      <p:cxnSp>
        <p:nvCxnSpPr>
          <p:cNvPr id="72" name="Connettore 2 71"/>
          <p:cNvCxnSpPr>
            <a:stCxn id="66" idx="3"/>
            <a:endCxn id="67" idx="2"/>
          </p:cNvCxnSpPr>
          <p:nvPr/>
        </p:nvCxnSpPr>
        <p:spPr>
          <a:xfrm>
            <a:off x="1806575" y="5394325"/>
            <a:ext cx="1612900" cy="696913"/>
          </a:xfrm>
          <a:prstGeom prst="straightConnector1">
            <a:avLst/>
          </a:prstGeom>
          <a:ln>
            <a:solidFill>
              <a:srgbClr val="FF66FF"/>
            </a:solidFill>
            <a:tailEnd type="arrow"/>
          </a:ln>
        </p:spPr>
        <p:style>
          <a:lnRef idx="1">
            <a:schemeClr val="accent1"/>
          </a:lnRef>
          <a:fillRef idx="0">
            <a:schemeClr val="accent1"/>
          </a:fillRef>
          <a:effectRef idx="0">
            <a:schemeClr val="accent1"/>
          </a:effectRef>
          <a:fontRef idx="minor">
            <a:schemeClr val="tx1"/>
          </a:fontRef>
        </p:style>
      </p:cxnSp>
      <p:sp>
        <p:nvSpPr>
          <p:cNvPr id="79" name="CasellaDiTesto 78"/>
          <p:cNvSpPr txBox="1"/>
          <p:nvPr/>
        </p:nvSpPr>
        <p:spPr>
          <a:xfrm>
            <a:off x="5867400" y="2451100"/>
            <a:ext cx="1800225" cy="246063"/>
          </a:xfrm>
          <a:prstGeom prst="rect">
            <a:avLst/>
          </a:prstGeom>
          <a:ln>
            <a:solidFill>
              <a:srgbClr val="0000FF"/>
            </a:solidFill>
          </a:ln>
        </p:spPr>
        <p:style>
          <a:lnRef idx="2">
            <a:schemeClr val="accent6"/>
          </a:lnRef>
          <a:fillRef idx="1">
            <a:schemeClr val="lt1"/>
          </a:fillRef>
          <a:effectRef idx="0">
            <a:schemeClr val="accent6"/>
          </a:effectRef>
          <a:fontRef idx="minor">
            <a:schemeClr val="dk1"/>
          </a:fontRef>
        </p:style>
        <p:txBody>
          <a:bodyPr>
            <a:spAutoFit/>
          </a:bodyPr>
          <a:lstStyle/>
          <a:p>
            <a:pPr fontAlgn="auto">
              <a:spcBef>
                <a:spcPts val="0"/>
              </a:spcBef>
              <a:spcAft>
                <a:spcPts val="0"/>
              </a:spcAft>
              <a:defRPr/>
            </a:pPr>
            <a:r>
              <a:rPr lang="it-IT" sz="1000" dirty="0"/>
              <a:t>SUPERMERCATI</a:t>
            </a:r>
            <a:endParaRPr lang="it-IT" sz="1000" dirty="0"/>
          </a:p>
        </p:txBody>
      </p:sp>
      <p:cxnSp>
        <p:nvCxnSpPr>
          <p:cNvPr id="80" name="Connettore 2 79"/>
          <p:cNvCxnSpPr>
            <a:stCxn id="79" idx="1"/>
            <a:endCxn id="45" idx="0"/>
          </p:cNvCxnSpPr>
          <p:nvPr/>
        </p:nvCxnSpPr>
        <p:spPr>
          <a:xfrm flipH="1">
            <a:off x="5580063" y="2574925"/>
            <a:ext cx="287337" cy="1646238"/>
          </a:xfrm>
          <a:prstGeom prst="straightConnector1">
            <a:avLst/>
          </a:prstGeom>
          <a:ln>
            <a:solidFill>
              <a:srgbClr val="0000FF"/>
            </a:solidFill>
            <a:tailEnd type="arrow"/>
          </a:ln>
        </p:spPr>
        <p:style>
          <a:lnRef idx="2">
            <a:schemeClr val="accent6"/>
          </a:lnRef>
          <a:fillRef idx="0">
            <a:schemeClr val="accent6"/>
          </a:fillRef>
          <a:effectRef idx="1">
            <a:schemeClr val="accent6"/>
          </a:effectRef>
          <a:fontRef idx="minor">
            <a:schemeClr val="tx1"/>
          </a:fontRef>
        </p:style>
      </p:cxnSp>
      <p:cxnSp>
        <p:nvCxnSpPr>
          <p:cNvPr id="81" name="Connettore 2 80"/>
          <p:cNvCxnSpPr>
            <a:stCxn id="79" idx="1"/>
          </p:cNvCxnSpPr>
          <p:nvPr/>
        </p:nvCxnSpPr>
        <p:spPr>
          <a:xfrm flipH="1">
            <a:off x="5364163" y="2574925"/>
            <a:ext cx="503237" cy="2222500"/>
          </a:xfrm>
          <a:prstGeom prst="straightConnector1">
            <a:avLst/>
          </a:prstGeom>
          <a:ln>
            <a:solidFill>
              <a:srgbClr val="0000FF"/>
            </a:solidFill>
            <a:tailEnd type="arrow"/>
          </a:ln>
        </p:spPr>
        <p:style>
          <a:lnRef idx="2">
            <a:schemeClr val="accent6"/>
          </a:lnRef>
          <a:fillRef idx="0">
            <a:schemeClr val="accent6"/>
          </a:fillRef>
          <a:effectRef idx="1">
            <a:schemeClr val="accent6"/>
          </a:effectRef>
          <a:fontRef idx="minor">
            <a:schemeClr val="tx1"/>
          </a:fontRef>
        </p:style>
      </p:cxnSp>
      <p:cxnSp>
        <p:nvCxnSpPr>
          <p:cNvPr id="82" name="Connettore 2 81"/>
          <p:cNvCxnSpPr>
            <a:stCxn id="79" idx="1"/>
            <a:endCxn id="46" idx="0"/>
          </p:cNvCxnSpPr>
          <p:nvPr/>
        </p:nvCxnSpPr>
        <p:spPr>
          <a:xfrm flipH="1">
            <a:off x="5111750" y="2574925"/>
            <a:ext cx="755650" cy="2255838"/>
          </a:xfrm>
          <a:prstGeom prst="straightConnector1">
            <a:avLst/>
          </a:prstGeom>
          <a:ln>
            <a:solidFill>
              <a:srgbClr val="0000FF"/>
            </a:solidFill>
            <a:tailEnd type="arrow"/>
          </a:ln>
        </p:spPr>
        <p:style>
          <a:lnRef idx="2">
            <a:schemeClr val="accent6"/>
          </a:lnRef>
          <a:fillRef idx="0">
            <a:schemeClr val="accent6"/>
          </a:fillRef>
          <a:effectRef idx="1">
            <a:schemeClr val="accent6"/>
          </a:effectRef>
          <a:fontRef idx="minor">
            <a:schemeClr val="tx1"/>
          </a:fontRef>
        </p:style>
      </p:cxnSp>
      <p:sp>
        <p:nvSpPr>
          <p:cNvPr id="89" name="CasellaDiTesto 88"/>
          <p:cNvSpPr txBox="1"/>
          <p:nvPr/>
        </p:nvSpPr>
        <p:spPr>
          <a:xfrm>
            <a:off x="5870575" y="1711325"/>
            <a:ext cx="503238" cy="246063"/>
          </a:xfrm>
          <a:prstGeom prst="rect">
            <a:avLst/>
          </a:prstGeom>
          <a:ln>
            <a:solidFill>
              <a:srgbClr val="0000FF"/>
            </a:solidFill>
          </a:ln>
        </p:spPr>
        <p:style>
          <a:lnRef idx="2">
            <a:schemeClr val="accent6"/>
          </a:lnRef>
          <a:fillRef idx="1">
            <a:schemeClr val="lt1"/>
          </a:fillRef>
          <a:effectRef idx="0">
            <a:schemeClr val="accent6"/>
          </a:effectRef>
          <a:fontRef idx="minor">
            <a:schemeClr val="dk1"/>
          </a:fontRef>
        </p:style>
        <p:txBody>
          <a:bodyPr>
            <a:spAutoFit/>
          </a:bodyPr>
          <a:lstStyle/>
          <a:p>
            <a:pPr fontAlgn="auto">
              <a:spcBef>
                <a:spcPts val="0"/>
              </a:spcBef>
              <a:spcAft>
                <a:spcPts val="0"/>
              </a:spcAft>
              <a:defRPr/>
            </a:pPr>
            <a:r>
              <a:rPr lang="it-IT" sz="1000" dirty="0"/>
              <a:t>IVV</a:t>
            </a:r>
            <a:endParaRPr lang="it-IT" sz="1000" dirty="0"/>
          </a:p>
        </p:txBody>
      </p:sp>
      <p:sp>
        <p:nvSpPr>
          <p:cNvPr id="90" name="Ovale 89"/>
          <p:cNvSpPr/>
          <p:nvPr/>
        </p:nvSpPr>
        <p:spPr>
          <a:xfrm>
            <a:off x="5003800" y="2624138"/>
            <a:ext cx="215900" cy="209550"/>
          </a:xfrm>
          <a:prstGeom prst="ellipse">
            <a:avLst/>
          </a:prstGeom>
          <a:noFill/>
          <a:ln w="127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cxnSp>
        <p:nvCxnSpPr>
          <p:cNvPr id="91" name="Connettore 2 90"/>
          <p:cNvCxnSpPr>
            <a:stCxn id="89" idx="1"/>
            <a:endCxn id="90" idx="0"/>
          </p:cNvCxnSpPr>
          <p:nvPr/>
        </p:nvCxnSpPr>
        <p:spPr>
          <a:xfrm flipH="1">
            <a:off x="5111750" y="1833563"/>
            <a:ext cx="758825" cy="790575"/>
          </a:xfrm>
          <a:prstGeom prst="straightConnector1">
            <a:avLst/>
          </a:prstGeom>
          <a:ln>
            <a:solidFill>
              <a:srgbClr val="0000FF"/>
            </a:solidFill>
            <a:tailEnd type="arrow"/>
          </a:ln>
        </p:spPr>
        <p:style>
          <a:lnRef idx="2">
            <a:schemeClr val="accent6"/>
          </a:lnRef>
          <a:fillRef idx="0">
            <a:schemeClr val="accent6"/>
          </a:fillRef>
          <a:effectRef idx="1">
            <a:schemeClr val="accent6"/>
          </a:effectRef>
          <a:fontRef idx="minor">
            <a:schemeClr val="tx1"/>
          </a:fontRef>
        </p:style>
      </p:cxnSp>
      <p:sp>
        <p:nvSpPr>
          <p:cNvPr id="97" name="Ovale 96"/>
          <p:cNvSpPr/>
          <p:nvPr/>
        </p:nvSpPr>
        <p:spPr>
          <a:xfrm>
            <a:off x="6875463" y="5927725"/>
            <a:ext cx="1044575" cy="822325"/>
          </a:xfrm>
          <a:prstGeom prst="ellipse">
            <a:avLst/>
          </a:prstGeom>
          <a:noFill/>
          <a:ln w="28575">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pic>
        <p:nvPicPr>
          <p:cNvPr id="17453" name="Picture 2" descr="C:\Users\mpasquini\AppData\Local\Microsoft\Windows\Temporary Internet Files\Content.Outlook\WHOAALVJ\Stemmasgv.jpg"/>
          <p:cNvPicPr>
            <a:picLocks noChangeAspect="1" noChangeArrowheads="1"/>
          </p:cNvPicPr>
          <p:nvPr/>
        </p:nvPicPr>
        <p:blipFill>
          <a:blip r:embed="rId3"/>
          <a:srcRect/>
          <a:stretch>
            <a:fillRect/>
          </a:stretch>
        </p:blipFill>
        <p:spPr bwMode="auto">
          <a:xfrm>
            <a:off x="179388" y="188913"/>
            <a:ext cx="1125537" cy="14398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olo 1"/>
          <p:cNvSpPr>
            <a:spLocks noGrp="1"/>
          </p:cNvSpPr>
          <p:nvPr>
            <p:ph type="title"/>
          </p:nvPr>
        </p:nvSpPr>
        <p:spPr>
          <a:xfrm>
            <a:off x="179388" y="274638"/>
            <a:ext cx="8785225" cy="1143000"/>
          </a:xfrm>
        </p:spPr>
        <p:txBody>
          <a:bodyPr/>
          <a:lstStyle/>
          <a:p>
            <a:r>
              <a:rPr lang="it-IT" sz="3600" smtClean="0"/>
              <a:t>INQUADRAMENTO URBANISTICO</a:t>
            </a:r>
          </a:p>
        </p:txBody>
      </p:sp>
      <p:sp>
        <p:nvSpPr>
          <p:cNvPr id="3" name="Segnaposto contenuto 2"/>
          <p:cNvSpPr>
            <a:spLocks noGrp="1"/>
          </p:cNvSpPr>
          <p:nvPr>
            <p:ph idx="1"/>
          </p:nvPr>
        </p:nvSpPr>
        <p:spPr>
          <a:xfrm>
            <a:off x="107950" y="1773238"/>
            <a:ext cx="9001125" cy="4895850"/>
          </a:xfrm>
        </p:spPr>
        <p:txBody>
          <a:bodyPr rtlCol="0">
            <a:noAutofit/>
          </a:bodyPr>
          <a:lstStyle/>
          <a:p>
            <a:pPr marL="0" indent="0" fontAlgn="auto">
              <a:spcAft>
                <a:spcPts val="0"/>
              </a:spcAft>
              <a:buFont typeface="Arial" panose="020B0604020202020204" pitchFamily="34" charset="0"/>
              <a:buNone/>
              <a:defRPr/>
            </a:pPr>
            <a:r>
              <a:rPr lang="it-IT" sz="1450" dirty="0"/>
              <a:t>Lo stabilimento oggetto del presente piano, posto nell’area delimitata a </a:t>
            </a:r>
            <a:r>
              <a:rPr lang="it-IT" sz="1450" b="1" dirty="0" smtClean="0"/>
              <a:t>NORD </a:t>
            </a:r>
            <a:r>
              <a:rPr lang="it-IT" sz="1450" dirty="0" smtClean="0"/>
              <a:t>dal </a:t>
            </a:r>
            <a:r>
              <a:rPr lang="it-IT" sz="1450" dirty="0"/>
              <a:t>Borro dei Frati, ad </a:t>
            </a:r>
            <a:r>
              <a:rPr lang="it-IT" sz="1450" b="1" dirty="0" smtClean="0"/>
              <a:t>EST</a:t>
            </a:r>
            <a:r>
              <a:rPr lang="it-IT" sz="1450" dirty="0" smtClean="0"/>
              <a:t> </a:t>
            </a:r>
            <a:r>
              <a:rPr lang="it-IT" sz="1450" dirty="0"/>
              <a:t>dalla ferrovia Firenze-Roma, a </a:t>
            </a:r>
            <a:r>
              <a:rPr lang="it-IT" sz="1450" b="1" dirty="0" smtClean="0"/>
              <a:t>SUD</a:t>
            </a:r>
            <a:r>
              <a:rPr lang="it-IT" sz="1450" dirty="0" smtClean="0"/>
              <a:t> </a:t>
            </a:r>
            <a:r>
              <a:rPr lang="it-IT" sz="1450" dirty="0"/>
              <a:t>ed a </a:t>
            </a:r>
            <a:r>
              <a:rPr lang="it-IT" sz="1450" b="1" dirty="0" smtClean="0"/>
              <a:t>EST</a:t>
            </a:r>
            <a:r>
              <a:rPr lang="it-IT" sz="1450" dirty="0" smtClean="0"/>
              <a:t> </a:t>
            </a:r>
            <a:r>
              <a:rPr lang="it-IT" sz="1450" dirty="0"/>
              <a:t>dalla S.P. 12, è inserito nel Piano Strutturale, di cui è stata approvata la variante n. 2 con Delibera del Consiglio Comunale n. 3 del 08.01.2014, all’interno dell’UTOE n. 8 “</a:t>
            </a:r>
            <a:r>
              <a:rPr lang="it-IT" sz="1450" dirty="0" smtClean="0"/>
              <a:t>Fornaci-Pruneto». </a:t>
            </a:r>
            <a:endParaRPr lang="it-IT" sz="1450" dirty="0"/>
          </a:p>
          <a:p>
            <a:pPr marL="0" indent="0" fontAlgn="auto">
              <a:spcAft>
                <a:spcPts val="0"/>
              </a:spcAft>
              <a:buFont typeface="Arial" panose="020B0604020202020204" pitchFamily="34" charset="0"/>
              <a:buNone/>
              <a:defRPr/>
            </a:pPr>
            <a:r>
              <a:rPr lang="it-IT" sz="1450" dirty="0"/>
              <a:t>A seguito degli studi eseguiti sul territorio, il Piano Strutturale identifica nelle relative carte l’inquadramento dell’area dal punto di vista geologico, geomorfologico, sismico ed idraulico, dall’esame delle quali non si rilevano particolari criticità rispetto al contesto territoriale, va comunque precisato che la pericolosità sismica è classificata come elevata, mentre la pericolosità idraulica è classificata di grado moderato nelle fasce laterali dell’area e medio in quella centrale  (P.A.I. della Regione Toscana).</a:t>
            </a:r>
          </a:p>
          <a:p>
            <a:pPr marL="0" indent="0" fontAlgn="auto">
              <a:spcAft>
                <a:spcPts val="0"/>
              </a:spcAft>
              <a:buFont typeface="Arial" panose="020B0604020202020204" pitchFamily="34" charset="0"/>
              <a:buNone/>
              <a:defRPr/>
            </a:pPr>
            <a:r>
              <a:rPr lang="it-IT" sz="1450" dirty="0"/>
              <a:t>Nel Piano Strutturale soprarichiamato viene dato atto del fatto che la Polynt </a:t>
            </a:r>
            <a:r>
              <a:rPr lang="it-IT" sz="1450" dirty="0" err="1"/>
              <a:t>S.pA</a:t>
            </a:r>
            <a:r>
              <a:rPr lang="it-IT" sz="1450" dirty="0"/>
              <a:t>. è classificata come Azienda a rischio di incidente rilevante ai sensi dell’art. 6, comma 2, del D.lgs. 334/1999, e che, di conseguenza, nel 2008 è stato redatto un Piano di emergenza ai sensi dell’art. 20, comma 6 bis, dello stesso </a:t>
            </a:r>
            <a:r>
              <a:rPr lang="it-IT" sz="1450" dirty="0" err="1"/>
              <a:t>D.Lgs.</a:t>
            </a:r>
            <a:r>
              <a:rPr lang="it-IT" sz="1450" dirty="0"/>
              <a:t>, avente lo scopo di organizzare la risposta di protezione civile e di tutela ambientale per mitigare i danni di un eventuale incidente rilevante.</a:t>
            </a:r>
          </a:p>
          <a:p>
            <a:pPr marL="0" indent="0" fontAlgn="auto">
              <a:spcAft>
                <a:spcPts val="0"/>
              </a:spcAft>
              <a:buFont typeface="Arial" panose="020B0604020202020204" pitchFamily="34" charset="0"/>
              <a:buNone/>
              <a:defRPr/>
            </a:pPr>
            <a:r>
              <a:rPr lang="it-IT" sz="1450" dirty="0"/>
              <a:t>Per quanto riguarda le zone a rischio di subire effetti nocivi in caso di incidente rilevante nello stabilimento, il Piano Strutturale recepisce quanto riportato nel suddetto Piano di emergenza, e cioè che gli effetti di un eventuale incidente non avrebbero ripercussioni sulle aree esterne alla fabbrica stessa, viene comunque individuata un area di sicurezza, definita zona critica, in cui, in caso di allarme, è consigliabile chiudersi in casa per prevenire effetti non graditi, comunque non nocivi, come cattivi odori.</a:t>
            </a:r>
          </a:p>
          <a:p>
            <a:pPr marL="0" indent="0" fontAlgn="auto">
              <a:spcAft>
                <a:spcPts val="0"/>
              </a:spcAft>
              <a:buFont typeface="Arial" panose="020B0604020202020204" pitchFamily="34" charset="0"/>
              <a:buNone/>
              <a:defRPr/>
            </a:pPr>
            <a:r>
              <a:rPr lang="it-IT" sz="1450" dirty="0"/>
              <a:t>Il Piano Strutturale prevede la seguente disposizione: “Nelle UTOE 8 “Fornaci – Pruneto” e 6 “</a:t>
            </a:r>
            <a:r>
              <a:rPr lang="it-IT" sz="1450" dirty="0" err="1"/>
              <a:t>Lucheria</a:t>
            </a:r>
            <a:r>
              <a:rPr lang="it-IT" sz="1450" dirty="0"/>
              <a:t> - La Gruccia” l’insediamento di attività produttive deve essere rapportato alla presenza della Polynt e quindi non sono ammesse attività che possano interagire con questa, elevando il rischio di incidente</a:t>
            </a:r>
            <a:r>
              <a:rPr lang="it-IT" sz="1450" dirty="0" smtClean="0"/>
              <a:t>.</a:t>
            </a:r>
            <a:endParaRPr lang="it-IT" sz="1450" dirty="0"/>
          </a:p>
        </p:txBody>
      </p:sp>
      <p:pic>
        <p:nvPicPr>
          <p:cNvPr id="18435" name="Picture 2" descr="C:\Users\mpasquini\AppData\Local\Microsoft\Windows\Temporary Internet Files\Content.Outlook\WHOAALVJ\Stemmasgv.jpg"/>
          <p:cNvPicPr>
            <a:picLocks noChangeAspect="1" noChangeArrowheads="1"/>
          </p:cNvPicPr>
          <p:nvPr/>
        </p:nvPicPr>
        <p:blipFill>
          <a:blip r:embed="rId2"/>
          <a:srcRect/>
          <a:stretch>
            <a:fillRect/>
          </a:stretch>
        </p:blipFill>
        <p:spPr bwMode="auto">
          <a:xfrm>
            <a:off x="179388" y="188913"/>
            <a:ext cx="1125537" cy="14398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Titolo 1"/>
          <p:cNvSpPr>
            <a:spLocks noGrp="1"/>
          </p:cNvSpPr>
          <p:nvPr>
            <p:ph type="title"/>
          </p:nvPr>
        </p:nvSpPr>
        <p:spPr>
          <a:xfrm>
            <a:off x="179388" y="274638"/>
            <a:ext cx="8785225" cy="1143000"/>
          </a:xfrm>
        </p:spPr>
        <p:txBody>
          <a:bodyPr/>
          <a:lstStyle/>
          <a:p>
            <a:r>
              <a:rPr lang="it-IT" sz="3600" smtClean="0"/>
              <a:t>INQUADRAMENTO URBANISTICO</a:t>
            </a:r>
          </a:p>
        </p:txBody>
      </p:sp>
      <p:sp>
        <p:nvSpPr>
          <p:cNvPr id="3" name="Segnaposto contenuto 2"/>
          <p:cNvSpPr>
            <a:spLocks noGrp="1"/>
          </p:cNvSpPr>
          <p:nvPr>
            <p:ph idx="1"/>
          </p:nvPr>
        </p:nvSpPr>
        <p:spPr>
          <a:xfrm>
            <a:off x="250825" y="1628775"/>
            <a:ext cx="8713788" cy="4608513"/>
          </a:xfrm>
        </p:spPr>
        <p:txBody>
          <a:bodyPr rtlCol="0">
            <a:normAutofit fontScale="32500" lnSpcReduction="20000"/>
          </a:bodyPr>
          <a:lstStyle/>
          <a:p>
            <a:pPr marL="0" indent="0" fontAlgn="auto">
              <a:spcAft>
                <a:spcPts val="0"/>
              </a:spcAft>
              <a:buFont typeface="Arial" panose="020B0604020202020204" pitchFamily="34" charset="0"/>
              <a:buNone/>
              <a:defRPr/>
            </a:pPr>
            <a:r>
              <a:rPr lang="it-IT" sz="5400" dirty="0" smtClean="0"/>
              <a:t>Il </a:t>
            </a:r>
            <a:r>
              <a:rPr lang="it-IT" sz="5400" dirty="0"/>
              <a:t>Regolamento Urbanistico, di cui è stata approvata la variante n. 9 con Delibera del Consiglio Comunale n. 3 del 08.01.2014, prevede, nell’area in cui insiste lo stabilimento, classificata come “Aree produttive 7” (AP07), che “Ogni modifica al processo produttivo che può comportare variazione al livello di rischio, all’interno o fuori dello stabilimento, è sottoposto a preventiva autorizzazione comunale</a:t>
            </a:r>
            <a:r>
              <a:rPr lang="it-IT" sz="5400" dirty="0" smtClean="0"/>
              <a:t>”.</a:t>
            </a:r>
          </a:p>
          <a:p>
            <a:pPr marL="0" indent="0" fontAlgn="auto">
              <a:spcAft>
                <a:spcPts val="0"/>
              </a:spcAft>
              <a:buFont typeface="Arial" panose="020B0604020202020204" pitchFamily="34" charset="0"/>
              <a:buNone/>
              <a:defRPr/>
            </a:pPr>
            <a:endParaRPr lang="it-IT" sz="5400" dirty="0"/>
          </a:p>
          <a:p>
            <a:pPr marL="0" indent="0" fontAlgn="auto">
              <a:spcAft>
                <a:spcPts val="0"/>
              </a:spcAft>
              <a:buFont typeface="Arial" panose="020B0604020202020204" pitchFamily="34" charset="0"/>
              <a:buNone/>
              <a:defRPr/>
            </a:pPr>
            <a:endParaRPr lang="it-IT" sz="5400" dirty="0"/>
          </a:p>
          <a:p>
            <a:pPr marL="0" indent="0" fontAlgn="auto">
              <a:spcAft>
                <a:spcPts val="0"/>
              </a:spcAft>
              <a:buFont typeface="Arial" panose="020B0604020202020204" pitchFamily="34" charset="0"/>
              <a:buNone/>
              <a:defRPr/>
            </a:pPr>
            <a:r>
              <a:rPr lang="it-IT" sz="5400" dirty="0"/>
              <a:t> </a:t>
            </a:r>
          </a:p>
          <a:p>
            <a:pPr marL="0" indent="0" fontAlgn="auto">
              <a:spcAft>
                <a:spcPts val="0"/>
              </a:spcAft>
              <a:buFont typeface="Arial" panose="020B0604020202020204" pitchFamily="34" charset="0"/>
              <a:buNone/>
              <a:defRPr/>
            </a:pPr>
            <a:r>
              <a:rPr lang="it-IT" sz="5400" dirty="0"/>
              <a:t>L’area sede dello stabilimento risulta delimitata:</a:t>
            </a:r>
          </a:p>
          <a:p>
            <a:pPr fontAlgn="auto">
              <a:spcAft>
                <a:spcPts val="0"/>
              </a:spcAft>
              <a:buFont typeface="Arial" panose="020B0604020202020204" pitchFamily="34" charset="0"/>
              <a:buChar char="•"/>
              <a:defRPr/>
            </a:pPr>
            <a:r>
              <a:rPr lang="it-IT" sz="5400" dirty="0" smtClean="0"/>
              <a:t>sul </a:t>
            </a:r>
            <a:r>
              <a:rPr lang="it-IT" sz="5400" dirty="0"/>
              <a:t>lato a </a:t>
            </a:r>
            <a:r>
              <a:rPr lang="it-IT" sz="5400" b="1" dirty="0"/>
              <a:t>nord</a:t>
            </a:r>
            <a:r>
              <a:rPr lang="it-IT" sz="5400" dirty="0"/>
              <a:t> dal torrente “Borro dei Frati”;</a:t>
            </a:r>
          </a:p>
          <a:p>
            <a:pPr fontAlgn="auto">
              <a:spcAft>
                <a:spcPts val="0"/>
              </a:spcAft>
              <a:buFont typeface="Arial" panose="020B0604020202020204" pitchFamily="34" charset="0"/>
              <a:buChar char="•"/>
              <a:defRPr/>
            </a:pPr>
            <a:r>
              <a:rPr lang="it-IT" sz="5400" dirty="0" smtClean="0"/>
              <a:t>sul </a:t>
            </a:r>
            <a:r>
              <a:rPr lang="it-IT" sz="5400" dirty="0"/>
              <a:t>lato a </a:t>
            </a:r>
            <a:r>
              <a:rPr lang="it-IT" sz="5400" b="1" dirty="0"/>
              <a:t>ovest</a:t>
            </a:r>
            <a:r>
              <a:rPr lang="it-IT" sz="5400" dirty="0"/>
              <a:t> da aree agricole classificate come </a:t>
            </a:r>
            <a:r>
              <a:rPr lang="it-IT" sz="5400" dirty="0" smtClean="0"/>
              <a:t/>
            </a:r>
            <a:br>
              <a:rPr lang="it-IT" sz="5400" dirty="0" smtClean="0"/>
            </a:br>
            <a:r>
              <a:rPr lang="it-IT" sz="5400" dirty="0" smtClean="0"/>
              <a:t>“</a:t>
            </a:r>
            <a:r>
              <a:rPr lang="it-IT" sz="5400" dirty="0"/>
              <a:t>Zone agricole di pianura con paesaggio di </a:t>
            </a:r>
            <a:r>
              <a:rPr lang="it-IT" sz="5400" dirty="0" smtClean="0"/>
              <a:t/>
            </a:r>
            <a:br>
              <a:rPr lang="it-IT" sz="5400" dirty="0" smtClean="0"/>
            </a:br>
            <a:r>
              <a:rPr lang="it-IT" sz="5400" dirty="0" smtClean="0"/>
              <a:t>rilevante </a:t>
            </a:r>
            <a:r>
              <a:rPr lang="it-IT" sz="5400" dirty="0"/>
              <a:t>valore” (PFV);</a:t>
            </a:r>
          </a:p>
          <a:p>
            <a:pPr fontAlgn="auto">
              <a:spcAft>
                <a:spcPts val="0"/>
              </a:spcAft>
              <a:buFont typeface="Arial" panose="020B0604020202020204" pitchFamily="34" charset="0"/>
              <a:buChar char="•"/>
              <a:defRPr/>
            </a:pPr>
            <a:r>
              <a:rPr lang="it-IT" sz="5400" dirty="0" smtClean="0"/>
              <a:t>sul </a:t>
            </a:r>
            <a:r>
              <a:rPr lang="it-IT" sz="5400" dirty="0"/>
              <a:t>lato a </a:t>
            </a:r>
            <a:r>
              <a:rPr lang="it-IT" sz="5400" b="1" dirty="0"/>
              <a:t>sud </a:t>
            </a:r>
            <a:r>
              <a:rPr lang="it-IT" sz="5400" dirty="0"/>
              <a:t>dall’area a destinazione produttiva</a:t>
            </a:r>
            <a:r>
              <a:rPr lang="it-IT" sz="5400" b="1" dirty="0"/>
              <a:t> </a:t>
            </a:r>
            <a:r>
              <a:rPr lang="it-IT" sz="5400" b="1" dirty="0" smtClean="0"/>
              <a:t/>
            </a:r>
            <a:br>
              <a:rPr lang="it-IT" sz="5400" b="1" dirty="0" smtClean="0"/>
            </a:br>
            <a:r>
              <a:rPr lang="it-IT" sz="5400" dirty="0" smtClean="0"/>
              <a:t>classificata </a:t>
            </a:r>
            <a:r>
              <a:rPr lang="it-IT" sz="5400" dirty="0"/>
              <a:t>come “Aree produttive 1”</a:t>
            </a:r>
            <a:r>
              <a:rPr lang="it-IT" sz="5400" b="1" dirty="0"/>
              <a:t> </a:t>
            </a:r>
            <a:r>
              <a:rPr lang="it-IT" sz="5400" dirty="0"/>
              <a:t>(AP01) e </a:t>
            </a:r>
            <a:r>
              <a:rPr lang="it-IT" sz="5400" dirty="0" smtClean="0"/>
              <a:t/>
            </a:r>
            <a:br>
              <a:rPr lang="it-IT" sz="5400" dirty="0" smtClean="0"/>
            </a:br>
            <a:r>
              <a:rPr lang="it-IT" sz="5400" dirty="0" smtClean="0"/>
              <a:t>dall’insediamento </a:t>
            </a:r>
            <a:r>
              <a:rPr lang="it-IT" sz="5400" dirty="0"/>
              <a:t>urbano del Pruneto, classificato </a:t>
            </a:r>
            <a:r>
              <a:rPr lang="it-IT" sz="5400" dirty="0" smtClean="0"/>
              <a:t/>
            </a:r>
            <a:br>
              <a:rPr lang="it-IT" sz="5400" dirty="0" smtClean="0"/>
            </a:br>
            <a:r>
              <a:rPr lang="it-IT" sz="5400" dirty="0" smtClean="0"/>
              <a:t>come </a:t>
            </a:r>
            <a:r>
              <a:rPr lang="it-IT" sz="5400" dirty="0"/>
              <a:t>città consolidata (TC);</a:t>
            </a:r>
          </a:p>
          <a:p>
            <a:pPr fontAlgn="auto">
              <a:spcAft>
                <a:spcPts val="0"/>
              </a:spcAft>
              <a:buFont typeface="Arial" panose="020B0604020202020204" pitchFamily="34" charset="0"/>
              <a:buChar char="•"/>
              <a:defRPr/>
            </a:pPr>
            <a:r>
              <a:rPr lang="it-IT" sz="5400" dirty="0" smtClean="0"/>
              <a:t>sul </a:t>
            </a:r>
            <a:r>
              <a:rPr lang="it-IT" sz="5400" dirty="0"/>
              <a:t>lato a </a:t>
            </a:r>
            <a:r>
              <a:rPr lang="it-IT" sz="5400" b="1" dirty="0"/>
              <a:t>est</a:t>
            </a:r>
            <a:r>
              <a:rPr lang="it-IT" sz="5400" dirty="0"/>
              <a:t> dalla Ferrovia Firenze-Roma</a:t>
            </a:r>
            <a:r>
              <a:rPr lang="it-IT" sz="5400" dirty="0" smtClean="0"/>
              <a:t>.</a:t>
            </a:r>
            <a:endParaRPr lang="it-IT" sz="5100" dirty="0"/>
          </a:p>
        </p:txBody>
      </p:sp>
      <p:pic>
        <p:nvPicPr>
          <p:cNvPr id="1031" name="Picture 2" descr="C:\Users\mpasquini\AppData\Local\Microsoft\Windows\Temporary Internet Files\Content.Outlook\WHOAALVJ\Stemmasgv.jpg"/>
          <p:cNvPicPr>
            <a:picLocks noChangeAspect="1" noChangeArrowheads="1"/>
          </p:cNvPicPr>
          <p:nvPr/>
        </p:nvPicPr>
        <p:blipFill>
          <a:blip r:embed="rId2"/>
          <a:srcRect/>
          <a:stretch>
            <a:fillRect/>
          </a:stretch>
        </p:blipFill>
        <p:spPr bwMode="auto">
          <a:xfrm>
            <a:off x="179388" y="188913"/>
            <a:ext cx="1125537" cy="1439862"/>
          </a:xfrm>
          <a:prstGeom prst="rect">
            <a:avLst/>
          </a:prstGeom>
          <a:noFill/>
          <a:ln w="9525">
            <a:noFill/>
            <a:miter lim="800000"/>
            <a:headEnd/>
            <a:tailEnd/>
          </a:ln>
        </p:spPr>
      </p:pic>
      <p:pic>
        <p:nvPicPr>
          <p:cNvPr id="1032" name="Picture 2"/>
          <p:cNvPicPr>
            <a:picLocks noChangeAspect="1" noChangeArrowheads="1"/>
          </p:cNvPicPr>
          <p:nvPr/>
        </p:nvPicPr>
        <p:blipFill>
          <a:blip r:embed="rId3"/>
          <a:srcRect/>
          <a:stretch>
            <a:fillRect/>
          </a:stretch>
        </p:blipFill>
        <p:spPr bwMode="auto">
          <a:xfrm>
            <a:off x="5508625" y="2976563"/>
            <a:ext cx="3598863" cy="1974850"/>
          </a:xfrm>
          <a:prstGeom prst="rect">
            <a:avLst/>
          </a:prstGeom>
          <a:noFill/>
          <a:ln w="9525">
            <a:noFill/>
            <a:miter lim="800000"/>
            <a:headEnd/>
            <a:tailEnd/>
          </a:ln>
        </p:spPr>
      </p:pic>
      <p:pic>
        <p:nvPicPr>
          <p:cNvPr id="1033" name="Picture 3"/>
          <p:cNvPicPr>
            <a:picLocks noChangeAspect="1" noChangeArrowheads="1"/>
          </p:cNvPicPr>
          <p:nvPr/>
        </p:nvPicPr>
        <p:blipFill>
          <a:blip r:embed="rId4"/>
          <a:srcRect/>
          <a:stretch>
            <a:fillRect/>
          </a:stretch>
        </p:blipFill>
        <p:spPr bwMode="auto">
          <a:xfrm>
            <a:off x="5508625" y="4933950"/>
            <a:ext cx="3600450" cy="1303338"/>
          </a:xfrm>
          <a:prstGeom prst="rect">
            <a:avLst/>
          </a:prstGeom>
          <a:noFill/>
          <a:ln w="9525">
            <a:noFill/>
            <a:miter lim="800000"/>
            <a:headEnd/>
            <a:tailEnd/>
          </a:ln>
        </p:spPr>
      </p:pic>
      <p:sp>
        <p:nvSpPr>
          <p:cNvPr id="1034" name="Rettangolo 6"/>
          <p:cNvSpPr>
            <a:spLocks noChangeArrowheads="1"/>
          </p:cNvSpPr>
          <p:nvPr/>
        </p:nvSpPr>
        <p:spPr bwMode="auto">
          <a:xfrm>
            <a:off x="5724525" y="2535238"/>
            <a:ext cx="3005138" cy="461962"/>
          </a:xfrm>
          <a:prstGeom prst="rect">
            <a:avLst/>
          </a:prstGeom>
          <a:noFill/>
          <a:ln w="9525">
            <a:noFill/>
            <a:miter lim="800000"/>
            <a:headEnd/>
            <a:tailEnd/>
          </a:ln>
        </p:spPr>
        <p:txBody>
          <a:bodyPr>
            <a:spAutoFit/>
          </a:bodyPr>
          <a:lstStyle/>
          <a:p>
            <a:pPr algn="ctr"/>
            <a:r>
              <a:rPr lang="it-IT" sz="1200" b="1">
                <a:latin typeface="Calibri" pitchFamily="34" charset="0"/>
              </a:rPr>
              <a:t>Estratto planimetrico del R.U. relativo all’area della Polynt</a:t>
            </a:r>
          </a:p>
        </p:txBody>
      </p:sp>
      <p:sp>
        <p:nvSpPr>
          <p:cNvPr id="1028" name="AutoShape 4"/>
          <p:cNvSpPr>
            <a:spLocks noChangeAspect="1" noChangeArrowheads="1"/>
          </p:cNvSpPr>
          <p:nvPr/>
        </p:nvSpPr>
        <p:spPr bwMode="auto">
          <a:xfrm>
            <a:off x="5592763" y="2976563"/>
            <a:ext cx="3598862" cy="1974850"/>
          </a:xfrm>
          <a:prstGeom prst="rect">
            <a:avLst/>
          </a:prstGeom>
          <a:noFill/>
        </p:spPr>
        <p:txBody>
          <a:bodyPr/>
          <a:lstStyle/>
          <a:p>
            <a:endParaRPr lang="it-IT"/>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Titolo 1"/>
          <p:cNvSpPr>
            <a:spLocks noGrp="1"/>
          </p:cNvSpPr>
          <p:nvPr>
            <p:ph type="title"/>
          </p:nvPr>
        </p:nvSpPr>
        <p:spPr>
          <a:xfrm>
            <a:off x="179388" y="274638"/>
            <a:ext cx="8785225" cy="1143000"/>
          </a:xfrm>
        </p:spPr>
        <p:txBody>
          <a:bodyPr/>
          <a:lstStyle/>
          <a:p>
            <a:pPr algn="r"/>
            <a:r>
              <a:rPr lang="it-IT" sz="3600" smtClean="0"/>
              <a:t>DESCRIZIONE DELLA «ZONA CRITICA»</a:t>
            </a:r>
          </a:p>
        </p:txBody>
      </p:sp>
      <p:sp>
        <p:nvSpPr>
          <p:cNvPr id="3" name="Segnaposto contenuto 2"/>
          <p:cNvSpPr>
            <a:spLocks noGrp="1"/>
          </p:cNvSpPr>
          <p:nvPr>
            <p:ph idx="1"/>
          </p:nvPr>
        </p:nvSpPr>
        <p:spPr>
          <a:xfrm>
            <a:off x="250825" y="1628775"/>
            <a:ext cx="8713788" cy="4968875"/>
          </a:xfrm>
        </p:spPr>
        <p:txBody>
          <a:bodyPr rtlCol="0">
            <a:noAutofit/>
          </a:bodyPr>
          <a:lstStyle/>
          <a:p>
            <a:pPr marL="0" indent="0" fontAlgn="auto">
              <a:spcAft>
                <a:spcPts val="0"/>
              </a:spcAft>
              <a:buFont typeface="Arial" panose="020B0604020202020204" pitchFamily="34" charset="0"/>
              <a:buNone/>
              <a:defRPr/>
            </a:pPr>
            <a:r>
              <a:rPr lang="it-IT" sz="1600" dirty="0"/>
              <a:t>Sulla scorta dei dati e delle informazioni contenute nella Notifica e nel Rapporto di Sicurezza che il Gestore ha trasmesso anche al Prefetto ai sensi dell’art. 6 del </a:t>
            </a:r>
            <a:r>
              <a:rPr lang="it-IT" sz="1600" dirty="0" err="1"/>
              <a:t>D.lgs</a:t>
            </a:r>
            <a:r>
              <a:rPr lang="it-IT" sz="1600" dirty="0"/>
              <a:t> 334/1999, nonché sulla base delle valutazioni tecniche svolte da Arpat e Vigili del Fuoco nel corso degli incontri tecnici del Gruppo di Lavoro individuato per la redazione del Piano, si è giunti alla prudenziale individuazione di un’area denominata “</a:t>
            </a:r>
            <a:r>
              <a:rPr lang="it-IT" sz="1600" b="1" dirty="0"/>
              <a:t>Zona critica</a:t>
            </a:r>
            <a:r>
              <a:rPr lang="it-IT" sz="1600" dirty="0"/>
              <a:t>”, riportata nella planimetria seguente, individuata considerando l’area compresa nel raggio di 400 m dal centro dello stabilimento, nel cui ambito si è ritenuto opportuno adottare della cautele, ovvero la permanenza in luoghi chiusi, tese a contenere eventuali effetti secondari, quali, ad esempio, la percezione di odori.</a:t>
            </a:r>
          </a:p>
          <a:p>
            <a:pPr marL="0" indent="0" fontAlgn="auto">
              <a:spcAft>
                <a:spcPts val="0"/>
              </a:spcAft>
              <a:buFont typeface="Arial" panose="020B0604020202020204" pitchFamily="34" charset="0"/>
              <a:buNone/>
              <a:defRPr/>
            </a:pPr>
            <a:r>
              <a:rPr lang="it-IT" sz="1600" dirty="0"/>
              <a:t>Nella zona critica, che, data la notevole dimensione dell’area dello stabilimento, è di poco più grande della stessa, oltre allo stabilimento, risultano comprese le seguenti aree:</a:t>
            </a:r>
          </a:p>
          <a:p>
            <a:pPr fontAlgn="auto">
              <a:spcAft>
                <a:spcPts val="0"/>
              </a:spcAft>
              <a:buFont typeface="Arial" panose="020B0604020202020204" pitchFamily="34" charset="0"/>
              <a:buChar char="•"/>
              <a:defRPr/>
            </a:pPr>
            <a:r>
              <a:rPr lang="it-IT" sz="1600" dirty="0" smtClean="0"/>
              <a:t>sul </a:t>
            </a:r>
            <a:r>
              <a:rPr lang="it-IT" sz="1600" dirty="0"/>
              <a:t>lato a </a:t>
            </a:r>
            <a:r>
              <a:rPr lang="it-IT" sz="1600" b="1" dirty="0"/>
              <a:t>est</a:t>
            </a:r>
            <a:r>
              <a:rPr lang="it-IT" sz="1600" dirty="0"/>
              <a:t> la striscia di territorio compreso tra la ferrovia Firenze-Roma e la S.R. 69, con prevalenza di tessuto edificato a destinazione residenziale nella parte a nord, classificato nel R.U. come “Isolati deboli” (TCD), e area destinata alla produzione di beni e servizi, classificata come “area a destinazione mista” (AM), nella parte a sud;</a:t>
            </a:r>
          </a:p>
          <a:p>
            <a:pPr fontAlgn="auto">
              <a:spcAft>
                <a:spcPts val="0"/>
              </a:spcAft>
              <a:buFont typeface="Arial" panose="020B0604020202020204" pitchFamily="34" charset="0"/>
              <a:buChar char="•"/>
              <a:defRPr/>
            </a:pPr>
            <a:r>
              <a:rPr lang="it-IT" sz="1600" dirty="0" smtClean="0"/>
              <a:t>sul </a:t>
            </a:r>
            <a:r>
              <a:rPr lang="it-IT" sz="1600" dirty="0"/>
              <a:t>lato a </a:t>
            </a:r>
            <a:r>
              <a:rPr lang="it-IT" sz="1600" b="1" dirty="0"/>
              <a:t>sud</a:t>
            </a:r>
            <a:r>
              <a:rPr lang="it-IT" sz="1600" dirty="0"/>
              <a:t> l’area a destinazione produttiva classificata come “Aree produttive 1” e l’insediamento urbano del Pruneto; </a:t>
            </a:r>
          </a:p>
          <a:p>
            <a:pPr fontAlgn="auto">
              <a:spcAft>
                <a:spcPts val="0"/>
              </a:spcAft>
              <a:buFont typeface="Arial" panose="020B0604020202020204" pitchFamily="34" charset="0"/>
              <a:buChar char="•"/>
              <a:defRPr/>
            </a:pPr>
            <a:r>
              <a:rPr lang="it-IT" sz="1600" dirty="0"/>
              <a:t>s</a:t>
            </a:r>
            <a:r>
              <a:rPr lang="it-IT" sz="1600" dirty="0" smtClean="0"/>
              <a:t>ul </a:t>
            </a:r>
            <a:r>
              <a:rPr lang="it-IT" sz="1600" dirty="0"/>
              <a:t>lato a </a:t>
            </a:r>
            <a:r>
              <a:rPr lang="it-IT" sz="1600" b="1" dirty="0"/>
              <a:t>ovest</a:t>
            </a:r>
            <a:r>
              <a:rPr lang="it-IT" sz="1600" dirty="0"/>
              <a:t> a confine col lato sud, parte dell’area agricola classificata come “Zone agricole di pianura con paesaggio di rilevante valore”, con presenza di edifici di civile abitazione; </a:t>
            </a:r>
          </a:p>
          <a:p>
            <a:pPr fontAlgn="auto">
              <a:spcAft>
                <a:spcPts val="0"/>
              </a:spcAft>
              <a:buFont typeface="Arial" panose="020B0604020202020204" pitchFamily="34" charset="0"/>
              <a:buChar char="•"/>
              <a:defRPr/>
            </a:pPr>
            <a:r>
              <a:rPr lang="it-IT" sz="1600" dirty="0" smtClean="0"/>
              <a:t>sul </a:t>
            </a:r>
            <a:r>
              <a:rPr lang="it-IT" sz="1600" dirty="0"/>
              <a:t>lato a </a:t>
            </a:r>
            <a:r>
              <a:rPr lang="it-IT" sz="1600" b="1" dirty="0"/>
              <a:t>nord</a:t>
            </a:r>
            <a:r>
              <a:rPr lang="it-IT" sz="1600" dirty="0"/>
              <a:t> l’area a destinazione produttiva classificata come “Aree produttive 12”, e l’area di tipo agricolo classificata come “Paesaggio di fondovalle” (PF) con edifici di civile abitazione.  </a:t>
            </a:r>
          </a:p>
          <a:p>
            <a:pPr marL="0" indent="0" fontAlgn="auto">
              <a:spcAft>
                <a:spcPts val="0"/>
              </a:spcAft>
              <a:buFont typeface="Arial" panose="020B0604020202020204" pitchFamily="34" charset="0"/>
              <a:buNone/>
              <a:defRPr/>
            </a:pPr>
            <a:endParaRPr lang="it-IT" sz="1400" dirty="0"/>
          </a:p>
        </p:txBody>
      </p:sp>
      <p:pic>
        <p:nvPicPr>
          <p:cNvPr id="2053" name="Picture 2" descr="C:\Users\mpasquini\AppData\Local\Microsoft\Windows\Temporary Internet Files\Content.Outlook\WHOAALVJ\Stemmasgv.jpg"/>
          <p:cNvPicPr>
            <a:picLocks noChangeAspect="1" noChangeArrowheads="1"/>
          </p:cNvPicPr>
          <p:nvPr/>
        </p:nvPicPr>
        <p:blipFill>
          <a:blip r:embed="rId2"/>
          <a:srcRect/>
          <a:stretch>
            <a:fillRect/>
          </a:stretch>
        </p:blipFill>
        <p:spPr bwMode="auto">
          <a:xfrm>
            <a:off x="179388" y="188913"/>
            <a:ext cx="1125537" cy="1439862"/>
          </a:xfrm>
          <a:prstGeom prst="rect">
            <a:avLst/>
          </a:prstGeom>
          <a:noFill/>
          <a:ln w="9525">
            <a:noFill/>
            <a:miter lim="800000"/>
            <a:headEnd/>
            <a:tailEnd/>
          </a:ln>
        </p:spPr>
      </p:pic>
      <p:sp>
        <p:nvSpPr>
          <p:cNvPr id="2050" name="AutoShape 4"/>
          <p:cNvSpPr>
            <a:spLocks noChangeAspect="1" noChangeArrowheads="1"/>
          </p:cNvSpPr>
          <p:nvPr/>
        </p:nvSpPr>
        <p:spPr bwMode="auto">
          <a:xfrm>
            <a:off x="5592763" y="2976563"/>
            <a:ext cx="3598862" cy="1974850"/>
          </a:xfrm>
          <a:prstGeom prst="rect">
            <a:avLst/>
          </a:prstGeom>
          <a:noFill/>
        </p:spPr>
        <p:txBody>
          <a:bodyPr/>
          <a:lstStyle/>
          <a:p>
            <a:endParaRPr lang="it-IT"/>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79388" y="274638"/>
            <a:ext cx="4897437" cy="1143000"/>
          </a:xfrm>
        </p:spPr>
        <p:txBody>
          <a:bodyPr rtlCol="0">
            <a:normAutofit fontScale="90000"/>
          </a:bodyPr>
          <a:lstStyle/>
          <a:p>
            <a:pPr marL="1343025" algn="l" fontAlgn="auto">
              <a:spcAft>
                <a:spcPts val="0"/>
              </a:spcAft>
              <a:defRPr/>
            </a:pPr>
            <a:r>
              <a:rPr lang="it-IT" sz="3600" dirty="0"/>
              <a:t>Descrizione </a:t>
            </a:r>
            <a:r>
              <a:rPr lang="it-IT" sz="3600" dirty="0" smtClean="0"/>
              <a:t>della</a:t>
            </a:r>
            <a:br>
              <a:rPr lang="it-IT" sz="3600" dirty="0" smtClean="0"/>
            </a:br>
            <a:r>
              <a:rPr lang="it-IT" sz="3600" dirty="0" smtClean="0"/>
              <a:t>“</a:t>
            </a:r>
            <a:r>
              <a:rPr lang="it-IT" sz="3600" dirty="0"/>
              <a:t>Zona Critica”</a:t>
            </a:r>
          </a:p>
        </p:txBody>
      </p:sp>
      <p:sp>
        <p:nvSpPr>
          <p:cNvPr id="3" name="Segnaposto contenuto 2"/>
          <p:cNvSpPr>
            <a:spLocks noGrp="1"/>
          </p:cNvSpPr>
          <p:nvPr>
            <p:ph idx="1"/>
          </p:nvPr>
        </p:nvSpPr>
        <p:spPr>
          <a:xfrm>
            <a:off x="250825" y="1773238"/>
            <a:ext cx="5257800" cy="4895850"/>
          </a:xfrm>
        </p:spPr>
        <p:txBody>
          <a:bodyPr rtlCol="0">
            <a:normAutofit fontScale="47500" lnSpcReduction="20000"/>
          </a:bodyPr>
          <a:lstStyle/>
          <a:p>
            <a:pPr marL="0" indent="0" fontAlgn="auto">
              <a:spcAft>
                <a:spcPts val="0"/>
              </a:spcAft>
              <a:buFont typeface="Arial" panose="020B0604020202020204" pitchFamily="34" charset="0"/>
              <a:buNone/>
              <a:defRPr/>
            </a:pPr>
            <a:r>
              <a:rPr lang="it-IT" dirty="0" smtClean="0"/>
              <a:t>La </a:t>
            </a:r>
            <a:r>
              <a:rPr lang="it-IT" b="1" dirty="0" smtClean="0"/>
              <a:t>ZONA CRITICA</a:t>
            </a:r>
            <a:r>
              <a:rPr lang="it-IT" dirty="0" smtClean="0"/>
              <a:t> è così delimitata:</a:t>
            </a:r>
          </a:p>
          <a:p>
            <a:pPr fontAlgn="auto">
              <a:spcAft>
                <a:spcPts val="0"/>
              </a:spcAft>
              <a:buFont typeface="Arial" panose="020B0604020202020204" pitchFamily="34" charset="0"/>
              <a:buChar char="•"/>
              <a:defRPr/>
            </a:pPr>
            <a:r>
              <a:rPr lang="it-IT" dirty="0" smtClean="0"/>
              <a:t>S.R. 69, lato Sud-Ovest, da incrocio con Via Lavagnini fino incrocio con Via del Pruneto;</a:t>
            </a:r>
          </a:p>
          <a:p>
            <a:pPr fontAlgn="auto">
              <a:spcAft>
                <a:spcPts val="0"/>
              </a:spcAft>
              <a:buFont typeface="Arial" panose="020B0604020202020204" pitchFamily="34" charset="0"/>
              <a:buChar char="•"/>
              <a:defRPr/>
            </a:pPr>
            <a:r>
              <a:rPr lang="it-IT" dirty="0" smtClean="0"/>
              <a:t>Via del Pruneto, lato Nord-Ovest, da incrocio con SR69 fino sottopasso linea ferroviaria Firenze-Roma;</a:t>
            </a:r>
          </a:p>
          <a:p>
            <a:pPr fontAlgn="auto">
              <a:spcAft>
                <a:spcPts val="0"/>
              </a:spcAft>
              <a:buFont typeface="Arial" panose="020B0604020202020204" pitchFamily="34" charset="0"/>
              <a:buChar char="•"/>
              <a:defRPr/>
            </a:pPr>
            <a:r>
              <a:rPr lang="it-IT" dirty="0" smtClean="0"/>
              <a:t>ferrovia Firenze-Roma, lato Sud-Ovest, da Via del Pruneto a confine resede ultimo fabbricato Via Borro al </a:t>
            </a:r>
            <a:r>
              <a:rPr lang="it-IT" dirty="0" err="1" smtClean="0"/>
              <a:t>Quercio</a:t>
            </a:r>
            <a:r>
              <a:rPr lang="it-IT" dirty="0" smtClean="0"/>
              <a:t>;</a:t>
            </a:r>
          </a:p>
          <a:p>
            <a:pPr fontAlgn="auto">
              <a:spcAft>
                <a:spcPts val="0"/>
              </a:spcAft>
              <a:buFont typeface="Arial" panose="020B0604020202020204" pitchFamily="34" charset="0"/>
              <a:buChar char="•"/>
              <a:defRPr/>
            </a:pPr>
            <a:r>
              <a:rPr lang="it-IT" dirty="0" smtClean="0"/>
              <a:t>confine resede ultimo fabbricato Via Borro al </a:t>
            </a:r>
            <a:r>
              <a:rPr lang="it-IT" dirty="0" err="1" smtClean="0"/>
              <a:t>Quercio</a:t>
            </a:r>
            <a:r>
              <a:rPr lang="it-IT" dirty="0" smtClean="0"/>
              <a:t> lato Sud-Ovest, confine lato Nord resede fabbricati </a:t>
            </a:r>
            <a:r>
              <a:rPr lang="it-IT" dirty="0" err="1" smtClean="0"/>
              <a:t>loc</a:t>
            </a:r>
            <a:r>
              <a:rPr lang="it-IT" dirty="0" smtClean="0"/>
              <a:t>. Pruneto fino a strada poderale "Fonte Antica - Via Borro al </a:t>
            </a:r>
            <a:r>
              <a:rPr lang="it-IT" dirty="0" err="1" smtClean="0"/>
              <a:t>Quercio</a:t>
            </a:r>
            <a:r>
              <a:rPr lang="it-IT" dirty="0" smtClean="0"/>
              <a:t>;</a:t>
            </a:r>
          </a:p>
          <a:p>
            <a:pPr fontAlgn="auto">
              <a:spcAft>
                <a:spcPts val="0"/>
              </a:spcAft>
              <a:buFont typeface="Arial" panose="020B0604020202020204" pitchFamily="34" charset="0"/>
              <a:buChar char="•"/>
              <a:defRPr/>
            </a:pPr>
            <a:r>
              <a:rPr lang="it-IT" dirty="0" smtClean="0"/>
              <a:t>contorno resede fabbricati toponimo "Fonte Antica" fino alla ricongiunzione con S.P. Pruneto;</a:t>
            </a:r>
          </a:p>
          <a:p>
            <a:pPr fontAlgn="auto">
              <a:spcAft>
                <a:spcPts val="0"/>
              </a:spcAft>
              <a:buFont typeface="Arial" panose="020B0604020202020204" pitchFamily="34" charset="0"/>
              <a:buChar char="•"/>
              <a:defRPr/>
            </a:pPr>
            <a:r>
              <a:rPr lang="it-IT" dirty="0" smtClean="0"/>
              <a:t>lato Nord-Est, S.P. Pruneto fino incrocio S.P. S. Lucia;</a:t>
            </a:r>
          </a:p>
          <a:p>
            <a:pPr fontAlgn="auto">
              <a:spcAft>
                <a:spcPts val="0"/>
              </a:spcAft>
              <a:buFont typeface="Arial" panose="020B0604020202020204" pitchFamily="34" charset="0"/>
              <a:buChar char="•"/>
              <a:defRPr/>
            </a:pPr>
            <a:r>
              <a:rPr lang="it-IT" dirty="0" smtClean="0"/>
              <a:t>contorno resede "Mattatoio" fino ricongiunzione con Torrente Frati;</a:t>
            </a:r>
          </a:p>
          <a:p>
            <a:pPr fontAlgn="auto">
              <a:spcAft>
                <a:spcPts val="0"/>
              </a:spcAft>
              <a:buFont typeface="Arial" panose="020B0604020202020204" pitchFamily="34" charset="0"/>
              <a:buChar char="•"/>
              <a:defRPr/>
            </a:pPr>
            <a:r>
              <a:rPr lang="it-IT" dirty="0" smtClean="0"/>
              <a:t>Torrente Frati, lato Ovest, fino resede civile abitazione lato opposto;</a:t>
            </a:r>
          </a:p>
          <a:p>
            <a:pPr fontAlgn="auto">
              <a:spcAft>
                <a:spcPts val="0"/>
              </a:spcAft>
              <a:buFont typeface="Arial" panose="020B0604020202020204" pitchFamily="34" charset="0"/>
              <a:buChar char="•"/>
              <a:defRPr/>
            </a:pPr>
            <a:r>
              <a:rPr lang="it-IT" dirty="0" smtClean="0"/>
              <a:t>contorno resede civile abitazione su Via Marchesi in corrispondenza dell'incrocio con linea ferroviaria Firenze-Roma, lato Ovest;</a:t>
            </a:r>
          </a:p>
          <a:p>
            <a:pPr fontAlgn="auto">
              <a:spcAft>
                <a:spcPts val="0"/>
              </a:spcAft>
              <a:buFont typeface="Arial" panose="020B0604020202020204" pitchFamily="34" charset="0"/>
              <a:buChar char="•"/>
              <a:defRPr/>
            </a:pPr>
            <a:r>
              <a:rPr lang="it-IT" dirty="0" smtClean="0"/>
              <a:t>lato Nord-Est, Torrente Frati fino incrocio SR69 - Via Lavagnini.</a:t>
            </a:r>
            <a:endParaRPr lang="it-IT" dirty="0"/>
          </a:p>
        </p:txBody>
      </p:sp>
      <p:pic>
        <p:nvPicPr>
          <p:cNvPr id="23555" name="Picture 2" descr="C:\Users\mpasquini\AppData\Local\Microsoft\Windows\Temporary Internet Files\Content.Outlook\WHOAALVJ\Stemmasgv.jpg"/>
          <p:cNvPicPr>
            <a:picLocks noChangeAspect="1" noChangeArrowheads="1"/>
          </p:cNvPicPr>
          <p:nvPr/>
        </p:nvPicPr>
        <p:blipFill>
          <a:blip r:embed="rId2"/>
          <a:srcRect/>
          <a:stretch>
            <a:fillRect/>
          </a:stretch>
        </p:blipFill>
        <p:spPr bwMode="auto">
          <a:xfrm>
            <a:off x="179388" y="188913"/>
            <a:ext cx="1125537" cy="1439862"/>
          </a:xfrm>
          <a:prstGeom prst="rect">
            <a:avLst/>
          </a:prstGeom>
          <a:noFill/>
          <a:ln w="9525">
            <a:noFill/>
            <a:miter lim="800000"/>
            <a:headEnd/>
            <a:tailEnd/>
          </a:ln>
        </p:spPr>
      </p:pic>
      <p:pic>
        <p:nvPicPr>
          <p:cNvPr id="23556" name="Immagine 4"/>
          <p:cNvPicPr>
            <a:picLocks noChangeAspect="1" noChangeArrowheads="1"/>
          </p:cNvPicPr>
          <p:nvPr/>
        </p:nvPicPr>
        <p:blipFill>
          <a:blip r:embed="rId3"/>
          <a:srcRect/>
          <a:stretch>
            <a:fillRect/>
          </a:stretch>
        </p:blipFill>
        <p:spPr bwMode="auto">
          <a:xfrm>
            <a:off x="5508625" y="549275"/>
            <a:ext cx="3527425" cy="61928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olo 1"/>
          <p:cNvSpPr>
            <a:spLocks noGrp="1"/>
          </p:cNvSpPr>
          <p:nvPr>
            <p:ph type="title"/>
          </p:nvPr>
        </p:nvSpPr>
        <p:spPr>
          <a:xfrm>
            <a:off x="179388" y="274638"/>
            <a:ext cx="8496300" cy="1143000"/>
          </a:xfrm>
        </p:spPr>
        <p:txBody>
          <a:bodyPr/>
          <a:lstStyle/>
          <a:p>
            <a:pPr marL="1343025"/>
            <a:r>
              <a:rPr lang="it-IT" sz="2800" smtClean="0"/>
              <a:t>IDENTIFICAZIONE DEGLI ELEMENTI TERRITORIALI ED AMBIENTALI VULNERABILI</a:t>
            </a:r>
          </a:p>
        </p:txBody>
      </p:sp>
      <p:pic>
        <p:nvPicPr>
          <p:cNvPr id="24578" name="Picture 2" descr="C:\Users\mpasquini\AppData\Local\Microsoft\Windows\Temporary Internet Files\Content.Outlook\WHOAALVJ\Stemmasgv.jpg"/>
          <p:cNvPicPr>
            <a:picLocks noChangeAspect="1" noChangeArrowheads="1"/>
          </p:cNvPicPr>
          <p:nvPr/>
        </p:nvPicPr>
        <p:blipFill>
          <a:blip r:embed="rId2"/>
          <a:srcRect/>
          <a:stretch>
            <a:fillRect/>
          </a:stretch>
        </p:blipFill>
        <p:spPr bwMode="auto">
          <a:xfrm>
            <a:off x="179388" y="188913"/>
            <a:ext cx="1125537" cy="1439862"/>
          </a:xfrm>
          <a:prstGeom prst="rect">
            <a:avLst/>
          </a:prstGeom>
          <a:noFill/>
          <a:ln w="9525">
            <a:noFill/>
            <a:miter lim="800000"/>
            <a:headEnd/>
            <a:tailEnd/>
          </a:ln>
        </p:spPr>
      </p:pic>
      <p:sp>
        <p:nvSpPr>
          <p:cNvPr id="6" name="Segnaposto contenuto 5"/>
          <p:cNvSpPr>
            <a:spLocks noGrp="1"/>
          </p:cNvSpPr>
          <p:nvPr>
            <p:ph idx="1"/>
          </p:nvPr>
        </p:nvSpPr>
        <p:spPr>
          <a:xfrm>
            <a:off x="457200" y="1600200"/>
            <a:ext cx="8229600" cy="4924425"/>
          </a:xfrm>
        </p:spPr>
        <p:txBody>
          <a:bodyPr rtlCol="0">
            <a:noAutofit/>
          </a:bodyPr>
          <a:lstStyle/>
          <a:p>
            <a:pPr marL="0" indent="0" fontAlgn="auto">
              <a:spcAft>
                <a:spcPts val="0"/>
              </a:spcAft>
              <a:buFont typeface="Arial" panose="020B0604020202020204" pitchFamily="34" charset="0"/>
              <a:buNone/>
              <a:defRPr/>
            </a:pPr>
            <a:r>
              <a:rPr lang="it-IT" sz="1400" dirty="0"/>
              <a:t>Per ogni elemento territoriale </a:t>
            </a:r>
            <a:r>
              <a:rPr lang="it-IT" sz="1400" dirty="0" smtClean="0"/>
              <a:t>sotto indicato</a:t>
            </a:r>
            <a:r>
              <a:rPr lang="it-IT" sz="1400" dirty="0"/>
              <a:t>, il Comune ha effettuato il censimento quali/quantitativo della popolazione presente nella Zona Critica, le cui risultanze sono depositate presso il Comune medesimo che provvede al periodico aggiornamento. </a:t>
            </a:r>
          </a:p>
          <a:p>
            <a:pPr marL="0" indent="0" fontAlgn="auto">
              <a:spcAft>
                <a:spcPts val="0"/>
              </a:spcAft>
              <a:buFont typeface="Arial" panose="020B0604020202020204" pitchFamily="34" charset="0"/>
              <a:buNone/>
              <a:defRPr/>
            </a:pPr>
            <a:r>
              <a:rPr lang="it-IT" sz="1400" b="1" dirty="0"/>
              <a:t>Identificazione degli elementi territoriali vulnerabili</a:t>
            </a:r>
            <a:endParaRPr lang="it-IT" sz="1400" dirty="0"/>
          </a:p>
          <a:p>
            <a:pPr fontAlgn="auto">
              <a:spcAft>
                <a:spcPts val="0"/>
              </a:spcAft>
              <a:buFont typeface="Arial" panose="020B0604020202020204" pitchFamily="34" charset="0"/>
              <a:buChar char="•"/>
              <a:defRPr/>
            </a:pPr>
            <a:r>
              <a:rPr lang="it-IT" sz="1400" b="1" dirty="0" smtClean="0"/>
              <a:t>Centri </a:t>
            </a:r>
            <a:r>
              <a:rPr lang="it-IT" sz="1400" b="1" dirty="0"/>
              <a:t>abitati più vicini </a:t>
            </a:r>
            <a:r>
              <a:rPr lang="it-IT" sz="1400" dirty="0">
                <a:sym typeface="Wingdings"/>
              </a:rPr>
              <a:t></a:t>
            </a:r>
            <a:r>
              <a:rPr lang="it-IT" sz="1400" dirty="0"/>
              <a:t>  Lo stabilimento è localizzato a 1,5 Km. di distanza dal centro di San Giovanni Valdarno; vi sono numerose abitazioni civili all’interno della zona critica;</a:t>
            </a:r>
          </a:p>
          <a:p>
            <a:pPr fontAlgn="auto">
              <a:spcAft>
                <a:spcPts val="0"/>
              </a:spcAft>
              <a:buFont typeface="Arial" panose="020B0604020202020204" pitchFamily="34" charset="0"/>
              <a:buChar char="•"/>
              <a:defRPr/>
            </a:pPr>
            <a:r>
              <a:rPr lang="it-IT" sz="1400" b="1" dirty="0" smtClean="0"/>
              <a:t>Edifici </a:t>
            </a:r>
            <a:r>
              <a:rPr lang="it-IT" sz="1400" b="1" dirty="0"/>
              <a:t>scolastici</a:t>
            </a:r>
            <a:r>
              <a:rPr lang="it-IT" sz="1400" dirty="0"/>
              <a:t> </a:t>
            </a:r>
            <a:r>
              <a:rPr lang="it-IT" sz="1400" b="1" dirty="0"/>
              <a:t>più vicini, tutti al di fuori della zona critica</a:t>
            </a:r>
            <a:r>
              <a:rPr lang="it-IT" sz="1400" dirty="0"/>
              <a:t> </a:t>
            </a:r>
            <a:r>
              <a:rPr lang="it-IT" sz="1400" dirty="0">
                <a:sym typeface="Wingdings"/>
              </a:rPr>
              <a:t></a:t>
            </a:r>
            <a:r>
              <a:rPr lang="it-IT" sz="1400" dirty="0"/>
              <a:t>  a circa 1 km sono presenti la Scuola Elementare e Materna del Bani, la Scuola Materna “Rosai-</a:t>
            </a:r>
            <a:r>
              <a:rPr lang="it-IT" sz="1400" dirty="0" err="1"/>
              <a:t>Caiani</a:t>
            </a:r>
            <a:r>
              <a:rPr lang="it-IT" sz="1400" dirty="0"/>
              <a:t>-Polverini” e la Scuola Media “Marconi”;</a:t>
            </a:r>
          </a:p>
          <a:p>
            <a:pPr fontAlgn="auto">
              <a:spcAft>
                <a:spcPts val="0"/>
              </a:spcAft>
              <a:buFont typeface="Arial" panose="020B0604020202020204" pitchFamily="34" charset="0"/>
              <a:buChar char="•"/>
              <a:defRPr/>
            </a:pPr>
            <a:r>
              <a:rPr lang="it-IT" sz="1400" b="1" dirty="0" smtClean="0"/>
              <a:t>Luoghi </a:t>
            </a:r>
            <a:r>
              <a:rPr lang="it-IT" sz="1400" b="1" dirty="0"/>
              <a:t>di culto e affini</a:t>
            </a:r>
            <a:r>
              <a:rPr lang="it-IT" sz="1400" dirty="0"/>
              <a:t> </a:t>
            </a:r>
            <a:r>
              <a:rPr lang="it-IT" sz="1400" b="1" dirty="0"/>
              <a:t>più vicini, tutti al di fuori della zona critica</a:t>
            </a:r>
            <a:r>
              <a:rPr lang="it-IT" sz="1400" dirty="0"/>
              <a:t> </a:t>
            </a:r>
            <a:r>
              <a:rPr lang="it-IT" sz="1400" dirty="0">
                <a:sym typeface="Wingdings"/>
              </a:rPr>
              <a:t></a:t>
            </a:r>
            <a:r>
              <a:rPr lang="it-IT" sz="1400" dirty="0"/>
              <a:t>  Parrocchie di San Giuseppe e di San Pietro e Paolo, Chiesa in </a:t>
            </a:r>
            <a:r>
              <a:rPr lang="it-IT" sz="1400" dirty="0" err="1"/>
              <a:t>loc</a:t>
            </a:r>
            <a:r>
              <a:rPr lang="it-IT" sz="1400" dirty="0"/>
              <a:t>. Montecarlo, Cimitero comunale, Cimitero in </a:t>
            </a:r>
            <a:r>
              <a:rPr lang="it-IT" sz="1400" dirty="0" err="1"/>
              <a:t>loc</a:t>
            </a:r>
            <a:r>
              <a:rPr lang="it-IT" sz="1400" dirty="0"/>
              <a:t>. Montecarlo;</a:t>
            </a:r>
          </a:p>
          <a:p>
            <a:pPr fontAlgn="auto">
              <a:spcAft>
                <a:spcPts val="0"/>
              </a:spcAft>
              <a:buFont typeface="Arial" panose="020B0604020202020204" pitchFamily="34" charset="0"/>
              <a:buChar char="•"/>
              <a:defRPr/>
            </a:pPr>
            <a:r>
              <a:rPr lang="it-IT" sz="1400" b="1" dirty="0" smtClean="0"/>
              <a:t>Attività </a:t>
            </a:r>
            <a:r>
              <a:rPr lang="it-IT" sz="1400" b="1" dirty="0"/>
              <a:t>ed insediamenti produttivi più vicini, tutti all’interno della zona </a:t>
            </a:r>
            <a:r>
              <a:rPr lang="it-IT" sz="1400" b="1" dirty="0" smtClean="0"/>
              <a:t>critica</a:t>
            </a:r>
            <a:r>
              <a:rPr lang="it-IT" sz="1400" dirty="0" smtClean="0"/>
              <a:t>:</a:t>
            </a:r>
          </a:p>
          <a:p>
            <a:pPr lvl="1" fontAlgn="auto">
              <a:spcAft>
                <a:spcPts val="0"/>
              </a:spcAft>
              <a:buFont typeface="Arial" panose="020B0604020202020204" pitchFamily="34" charset="0"/>
              <a:buChar char="–"/>
              <a:defRPr/>
            </a:pPr>
            <a:r>
              <a:rPr lang="it-IT" sz="1400" dirty="0" smtClean="0"/>
              <a:t>attività artigianali, tra cui: confezioni, levigatura del vetro, carpenteria metallica, carrozzeria; marmista;</a:t>
            </a:r>
          </a:p>
          <a:p>
            <a:pPr lvl="1" fontAlgn="auto">
              <a:spcAft>
                <a:spcPts val="0"/>
              </a:spcAft>
              <a:buFont typeface="Arial" panose="020B0604020202020204" pitchFamily="34" charset="0"/>
              <a:buChar char="–"/>
              <a:defRPr/>
            </a:pPr>
            <a:r>
              <a:rPr lang="it-IT" sz="1400" dirty="0" smtClean="0"/>
              <a:t>attività </a:t>
            </a:r>
            <a:r>
              <a:rPr lang="it-IT" sz="1400" dirty="0"/>
              <a:t>di terziario, tra cui: istituto bancario, bar, rivendita autoveicoli, supermercati.</a:t>
            </a:r>
          </a:p>
          <a:p>
            <a:pPr fontAlgn="auto">
              <a:spcAft>
                <a:spcPts val="0"/>
              </a:spcAft>
              <a:buFont typeface="Arial" panose="020B0604020202020204" pitchFamily="34" charset="0"/>
              <a:buChar char="•"/>
              <a:defRPr/>
            </a:pPr>
            <a:r>
              <a:rPr lang="it-IT" sz="1400" b="1" dirty="0" smtClean="0"/>
              <a:t>Appezzamenti </a:t>
            </a:r>
            <a:r>
              <a:rPr lang="it-IT" sz="1400" b="1" dirty="0"/>
              <a:t>coltivati </a:t>
            </a:r>
            <a:r>
              <a:rPr lang="it-IT" sz="1400" dirty="0">
                <a:sym typeface="Wingdings"/>
              </a:rPr>
              <a:t></a:t>
            </a:r>
            <a:r>
              <a:rPr lang="it-IT" sz="1400" dirty="0"/>
              <a:t>  In relazione a scenari incidentali con rilascio di sostanze tossiche, il Sindaco – in caso di accertato inquinamento – emette il divieto di raccolta e consumo dei prodotti provenienti da tali appezzamenti.</a:t>
            </a:r>
          </a:p>
          <a:p>
            <a:pPr marL="0" indent="0" fontAlgn="auto">
              <a:spcAft>
                <a:spcPts val="0"/>
              </a:spcAft>
              <a:buFont typeface="Arial" panose="020B0604020202020204" pitchFamily="34" charset="0"/>
              <a:buNone/>
              <a:defRPr/>
            </a:pPr>
            <a:r>
              <a:rPr lang="it-IT" sz="1400" b="1" dirty="0"/>
              <a:t>Identificazione degli elementi ambientali vulnerabili</a:t>
            </a:r>
            <a:endParaRPr lang="it-IT" sz="1400" dirty="0"/>
          </a:p>
          <a:p>
            <a:pPr marL="0" indent="0" fontAlgn="auto">
              <a:spcAft>
                <a:spcPts val="0"/>
              </a:spcAft>
              <a:buFont typeface="Arial" panose="020B0604020202020204" pitchFamily="34" charset="0"/>
              <a:buNone/>
              <a:defRPr/>
            </a:pPr>
            <a:r>
              <a:rPr lang="it-IT" sz="1400" dirty="0"/>
              <a:t>Il Fiume Arno scorre in direzione parallela al lato est dello stabilimento, a circa 600 m di distanza, così come il Canale Battagli che si trova sul lato opposto della ex S.R. 69, ad una distanza dallo stabilimento di circa 100 m.</a:t>
            </a:r>
          </a:p>
          <a:p>
            <a:pPr marL="0" indent="0" fontAlgn="auto">
              <a:spcAft>
                <a:spcPts val="0"/>
              </a:spcAft>
              <a:buFont typeface="Arial" panose="020B0604020202020204" pitchFamily="34" charset="0"/>
              <a:buNone/>
              <a:defRPr/>
            </a:pPr>
            <a:endParaRPr lang="it-IT" sz="1400"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742</TotalTime>
  <Words>2493</Words>
  <Application>Microsoft Office PowerPoint</Application>
  <PresentationFormat>Presentazione su schermo (4:3)</PresentationFormat>
  <Paragraphs>550</Paragraphs>
  <Slides>20</Slides>
  <Notes>1</Notes>
  <HiddenSlides>0</HiddenSlides>
  <MMClips>0</MMClips>
  <ScaleCrop>false</ScaleCrop>
  <HeadingPairs>
    <vt:vector size="4" baseType="variant">
      <vt:variant>
        <vt:lpstr>Tema</vt:lpstr>
      </vt:variant>
      <vt:variant>
        <vt:i4>1</vt:i4>
      </vt:variant>
      <vt:variant>
        <vt:lpstr>Titoli diapositive</vt:lpstr>
      </vt:variant>
      <vt:variant>
        <vt:i4>20</vt:i4>
      </vt:variant>
    </vt:vector>
  </HeadingPairs>
  <TitlesOfParts>
    <vt:vector size="21" baseType="lpstr">
      <vt:lpstr>Tema di Office</vt:lpstr>
      <vt:lpstr>Comune di San Giovanni Valdarno Provincia di Arezzo</vt:lpstr>
      <vt:lpstr>VISTA SATELLITARE DELLO STABILIMENTO</vt:lpstr>
      <vt:lpstr>INQUADRAMENTO TERRITORIALE</vt:lpstr>
      <vt:lpstr>VISTA AEREA DELLO STABILIMENTO</vt:lpstr>
      <vt:lpstr>INQUADRAMENTO URBANISTICO</vt:lpstr>
      <vt:lpstr>INQUADRAMENTO URBANISTICO</vt:lpstr>
      <vt:lpstr>DESCRIZIONE DELLA «ZONA CRITICA»</vt:lpstr>
      <vt:lpstr>Descrizione della “Zona Critica”</vt:lpstr>
      <vt:lpstr>IDENTIFICAZIONE DEGLI ELEMENTI TERRITORIALI ED AMBIENTALI VULNERABILI</vt:lpstr>
      <vt:lpstr>SERVIZI PUBBLICI ESSENZIALI</vt:lpstr>
      <vt:lpstr>Presentazione standard di PowerPoint</vt:lpstr>
      <vt:lpstr>POLYNT SpA  San Giovanni Valdarno</vt:lpstr>
      <vt:lpstr>Certificazioni</vt:lpstr>
      <vt:lpstr>DESCRIZIONE DELLE ATTIVITÀ</vt:lpstr>
      <vt:lpstr>ELENCO DELLE SOSTANZE IMPIEGATE AI FINI DELLA 334/99</vt:lpstr>
      <vt:lpstr>ELENCO DELLE SOSTANZE IMPIEGATE AI FINI DELLA 334/99</vt:lpstr>
      <vt:lpstr>ELENCO DELLE SOSTANZE IMPIEGATE AI FINI DELLA 334/99</vt:lpstr>
      <vt:lpstr>ORGANIZZAZIONE INTERNA PER LA GESTIONE DELL’EMERGENZA</vt:lpstr>
      <vt:lpstr>ORGANIZZAZIONE INTERNA PER LA GESTIONE DELL’EMERGENZA</vt:lpstr>
      <vt:lpstr>Presentazione standard di PowerPoint</vt:lpstr>
    </vt:vector>
  </TitlesOfParts>
  <Company>Polynt Group</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mpasquini</dc:creator>
  <cp:lastModifiedBy>mpasquini</cp:lastModifiedBy>
  <cp:revision>42</cp:revision>
  <cp:lastPrinted>2015-03-26T17:00:23Z</cp:lastPrinted>
  <dcterms:created xsi:type="dcterms:W3CDTF">2015-03-24T12:55:50Z</dcterms:created>
  <dcterms:modified xsi:type="dcterms:W3CDTF">2015-03-27T13:59:54Z</dcterms:modified>
</cp:coreProperties>
</file>