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8"/>
  </p:notesMasterIdLst>
  <p:sldIdLst>
    <p:sldId id="256" r:id="rId2"/>
    <p:sldId id="328" r:id="rId3"/>
    <p:sldId id="329" r:id="rId4"/>
    <p:sldId id="326" r:id="rId5"/>
    <p:sldId id="325" r:id="rId6"/>
    <p:sldId id="330" r:id="rId7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FFCC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73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49BB5-9AD5-462B-B4A4-55968FC4DF28}" type="datetimeFigureOut">
              <a:rPr lang="it-IT" smtClean="0"/>
              <a:pPr/>
              <a:t>16/03/2015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F73ED-33D5-42C6-A9F2-614C748DACA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8168-10DF-49C9-9196-B54B4897C34B}" type="datetime1">
              <a:rPr lang="it-IT" smtClean="0"/>
              <a:pPr/>
              <a:t>16/03/2015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FD9C-2000-46CC-A51F-83F24B3A8021}" type="datetime1">
              <a:rPr lang="it-IT" smtClean="0"/>
              <a:pPr/>
              <a:t>16/03/2015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6DC7-10F4-46D4-8499-42E3A6F96F83}" type="datetime1">
              <a:rPr lang="it-IT" smtClean="0"/>
              <a:pPr/>
              <a:t>16/03/2015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438A-BB3F-40ED-A93F-8A764078ECA5}" type="datetime1">
              <a:rPr lang="it-IT" smtClean="0"/>
              <a:pPr/>
              <a:t>16/03/2015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tangolo arrotondat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E862-AC19-4AA2-B532-575381E3083B}" type="datetime1">
              <a:rPr lang="it-IT" smtClean="0"/>
              <a:pPr/>
              <a:t>16/03/2015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C4D9-F25E-4B85-845C-33E6424871A4}" type="datetime1">
              <a:rPr lang="it-IT" smtClean="0"/>
              <a:pPr/>
              <a:t>16/03/2015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0DAC-E6C1-43E9-8204-D494EF30D0B6}" type="datetime1">
              <a:rPr lang="it-IT" smtClean="0"/>
              <a:pPr/>
              <a:t>16/03/2015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F900-8491-4C28-B53D-4C5BE449427F}" type="datetime1">
              <a:rPr lang="it-IT" smtClean="0"/>
              <a:pPr/>
              <a:t>16/03/2015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AF41-D59A-48DF-BFAB-A1C6BD53A176}" type="datetime1">
              <a:rPr lang="it-IT" smtClean="0"/>
              <a:pPr/>
              <a:t>16/03/2015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tangolo arrotondat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7FCF-BF76-4106-A28C-3E21568803B8}" type="datetime1">
              <a:rPr lang="it-IT" smtClean="0"/>
              <a:pPr/>
              <a:t>16/03/2015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2EF3-CD12-4498-9A27-E19F3DA8A60D}" type="datetime1">
              <a:rPr lang="it-IT" smtClean="0"/>
              <a:pPr/>
              <a:t>16/03/2015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DE6DC7-10F4-46D4-8499-42E3A6F96F83}" type="datetime1">
              <a:rPr lang="it-IT" smtClean="0"/>
              <a:pPr/>
              <a:t>16/03/2015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3C19947-62B9-47DE-A5A3-0422EA22227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olynt.it/it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it/url?sa=t&amp;rct=j&amp;q=&amp;esrc=s&amp;frm=1&amp;source=web&amp;cd=11&amp;cad=rja&amp;uact=8&amp;sqi=2&amp;ved=0CHsQqB8wCg&amp;url=https://plus.google.com/114525860836622461693/photos?hl=it&amp;socfid=web:lu:kp:placepageimage&amp;socpid=1&amp;ei=wvRuVKr2O8XjaOzjgpgG&amp;usg=AFQjCNE-vHh6SPCT92o1c-rLgu9l2XjMmA&amp;sig2=ydpZavr1a0zPRCfXMDLmU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920880" cy="30738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t-IT" sz="6000" b="1" dirty="0" smtClean="0">
                <a:solidFill>
                  <a:srgbClr val="FF0000"/>
                </a:solidFill>
              </a:rPr>
              <a:t>POLYNT SpA</a:t>
            </a:r>
          </a:p>
          <a:p>
            <a:endParaRPr lang="it-IT" b="1" dirty="0" smtClean="0">
              <a:solidFill>
                <a:schemeClr val="tx1"/>
              </a:solidFill>
            </a:endParaRPr>
          </a:p>
          <a:p>
            <a:r>
              <a:rPr lang="it-IT" sz="4000" b="1" dirty="0" smtClean="0">
                <a:solidFill>
                  <a:schemeClr val="accent1"/>
                </a:solidFill>
              </a:rPr>
              <a:t>GLI SCENARI INCIDENTALI</a:t>
            </a:r>
            <a:endParaRPr lang="it-IT" sz="4000" b="1" dirty="0">
              <a:solidFill>
                <a:schemeClr val="accent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1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2339305" cy="176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6632"/>
            <a:ext cx="14286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14286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150019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Polynt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285728"/>
            <a:ext cx="253699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714380" cy="86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5720" y="1285860"/>
            <a:ext cx="8429684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1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base all’effetto che gli eventi previsti possono produrre a carico delle persone e degli edifici,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sono definite 3 zone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9001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ZONA 1 – di sicuro impatto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caratterizzata da elevata probabilità di letalità per le persone e da danni alle strutture degli edifici;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ZONA 2 – di possibile danno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zona al cui interno sono possibili danni anche gravi ed irreversibili per le persone che non seguono le procedure di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autoprotezione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e/o per coloro che sono particolarmente vulnerabili;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ZONA 3 – di attenzione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zona all’interno della quale sono possibili danni non gravi per persone particolarmente vulnerabili o, comunque, il verificarsi di reazioni fisiologiche che possono determinare situazioni di turbamento tali da richiedere provvedimenti.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olo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VIGILI DEL FUOCO – Definizione delle Zone a rischio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714380" cy="86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5720" y="1071547"/>
            <a:ext cx="8429684" cy="51398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In base alle caratteristiche delle sostanze coinvolte, si possono verificare due tipi di incidente:</a:t>
            </a:r>
          </a:p>
          <a:p>
            <a:pPr lvl="0" algn="just"/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- INCENDIO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con sviluppo di calore ed irraggiamento termico dell’area circostante;</a:t>
            </a:r>
          </a:p>
          <a:p>
            <a:pPr lvl="0" algn="just">
              <a:buFontTx/>
              <a:buChar char="-"/>
            </a:pP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RILASCIO IN ARIA </a:t>
            </a:r>
            <a:r>
              <a:rPr lang="it-IT" sz="20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SOSTANZA TOSSICA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con effetti sulla salute dovuti alla presenza nell’aria di sostanze chimiche.</a:t>
            </a:r>
          </a:p>
          <a:p>
            <a:pPr lvl="0" algn="just">
              <a:buFontTx/>
              <a:buChar char="-"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b="1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Dall’analisi dei rischi è emerso che nessuno degli scenari incidentali ipotizzati comporta l’estensione dei propri effetti al di fuori dei confini dello stabilimento in misura da essere ritenuta dannosa o pericolosa in qualche modo</a:t>
            </a:r>
            <a:endParaRPr lang="it-IT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b="1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 la popolazione e l’ambiente.</a:t>
            </a:r>
            <a:endParaRPr lang="it-IT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olo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VIGILI DEL FUOCO – Definizione delle Zone a rischio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143108" y="214290"/>
            <a:ext cx="6072230" cy="500066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VIGILI DEL FUOCO – gli incidenti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714380" cy="86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428598" y="714356"/>
          <a:ext cx="8429681" cy="5643602"/>
        </p:xfrm>
        <a:graphic>
          <a:graphicData uri="http://schemas.openxmlformats.org/drawingml/2006/table">
            <a:tbl>
              <a:tblPr/>
              <a:tblGrid>
                <a:gridCol w="714378"/>
                <a:gridCol w="2571768"/>
                <a:gridCol w="1428760"/>
                <a:gridCol w="1571636"/>
                <a:gridCol w="785818"/>
                <a:gridCol w="741562"/>
                <a:gridCol w="615759"/>
              </a:tblGrid>
              <a:tr h="25652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  <a:cs typeface="Times New Roman"/>
                        </a:rPr>
                        <a:t>EVENTI INCIDENTALI</a:t>
                      </a: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  <a:cs typeface="Times New Roman"/>
                        </a:rPr>
                        <a:t>SOSTANZA COINVOLTA</a:t>
                      </a: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  <a:cs typeface="Times New Roman"/>
                        </a:rPr>
                        <a:t>ZONE A RISCHIO</a:t>
                      </a: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695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it-IT" sz="1200" dirty="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  <a:cs typeface="Times New Roman"/>
                        </a:rPr>
                        <a:t>EVENTO INIZIALE</a:t>
                      </a: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  <a:cs typeface="Times New Roman"/>
                        </a:rPr>
                        <a:t>MODELLO SORGENTE</a:t>
                      </a: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  <a:cs typeface="Times New Roman"/>
                        </a:rPr>
                        <a:t>ZONA 1</a:t>
                      </a: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  <a:cs typeface="Times New Roman"/>
                        </a:rPr>
                        <a:t>(m)</a:t>
                      </a: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  <a:cs typeface="Times New Roman"/>
                        </a:rPr>
                        <a:t>ZONA 2</a:t>
                      </a: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  <a:cs typeface="Times New Roman"/>
                        </a:rPr>
                        <a:t>(m)</a:t>
                      </a: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  <a:cs typeface="Times New Roman"/>
                        </a:rPr>
                        <a:t>ZONA 3</a:t>
                      </a: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  <a:cs typeface="Times New Roman"/>
                        </a:rPr>
                        <a:t>(m)</a:t>
                      </a: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10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Times New Roman"/>
                          <a:ea typeface="Times New Roman"/>
                          <a:cs typeface="Times New Roman"/>
                        </a:rPr>
                        <a:t>Incendio in fase liquida</a:t>
                      </a: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  <a:cs typeface="Times New Roman"/>
                        </a:rPr>
                        <a:t>(innesco di vapori provenienti da pozza di liquido al suolo)</a:t>
                      </a: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Times New Roman"/>
                          <a:ea typeface="Times New Roman"/>
                          <a:cs typeface="Times New Roman"/>
                        </a:rPr>
                        <a:t>Incendio da pozza</a:t>
                      </a: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Times New Roman"/>
                          <a:ea typeface="Times New Roman"/>
                          <a:cs typeface="Times New Roman"/>
                        </a:rPr>
                        <a:t>(pool fire)</a:t>
                      </a: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  <a:cs typeface="Times New Roman"/>
                        </a:rPr>
                        <a:t>Stirene</a:t>
                      </a: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  <a:cs typeface="Times New Roman"/>
                        </a:rPr>
                        <a:t>o-Xilene</a:t>
                      </a: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  <a:cs typeface="Times New Roman"/>
                        </a:rPr>
                        <a:t>Alcool istobutilico</a:t>
                      </a: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  <a:cs typeface="Times New Roman"/>
                        </a:rPr>
                        <a:t>Olio diatermico</a:t>
                      </a: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2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539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it-IT" sz="1200" dirty="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  <a:cs typeface="Times New Roman"/>
                        </a:rPr>
                        <a:t>Rilascio di sostanze pericolose</a:t>
                      </a: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Times New Roman"/>
                          <a:ea typeface="Times New Roman"/>
                          <a:cs typeface="Times New Roman"/>
                        </a:rPr>
                        <a:t>(evento originato da fuoriuscita accidentale di una sostanza in fase liquida o gassosa)</a:t>
                      </a: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Times New Roman"/>
                          <a:ea typeface="Times New Roman"/>
                          <a:cs typeface="Times New Roman"/>
                        </a:rPr>
                        <a:t>Dispersione per gravità</a:t>
                      </a: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  <a:cs typeface="Times New Roman"/>
                        </a:rPr>
                        <a:t>(densità della nube superiore a quella dell’aria)</a:t>
                      </a: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  <a:cs typeface="Times New Roman"/>
                        </a:rPr>
                        <a:t>Dimetilanilina</a:t>
                      </a: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  <a:cs typeface="Times New Roman"/>
                        </a:rPr>
                        <a:t>Dietilanilina</a:t>
                      </a: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  <a:cs typeface="Times New Roman"/>
                        </a:rPr>
                        <a:t>Anidride solforosa</a:t>
                      </a: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2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1539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it-IT" sz="1200" dirty="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  <a:cs typeface="Times New Roman"/>
                        </a:rPr>
                        <a:t>Rilascio di sostanze pericolose</a:t>
                      </a: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Times New Roman"/>
                          <a:ea typeface="Times New Roman"/>
                          <a:cs typeface="Times New Roman"/>
                        </a:rPr>
                        <a:t>(evento originato da fuoriuscita accidentale di una sostanza in fase liquida o gassosa)</a:t>
                      </a: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Times New Roman"/>
                          <a:ea typeface="Times New Roman"/>
                          <a:cs typeface="Times New Roman"/>
                        </a:rPr>
                        <a:t>Dispersione per gravità</a:t>
                      </a: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  <a:cs typeface="Times New Roman"/>
                        </a:rPr>
                        <a:t>(densità della nube superiore a quella dell’aria)</a:t>
                      </a: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  <a:cs typeface="Times New Roman"/>
                        </a:rPr>
                        <a:t>Diciclopentadiene</a:t>
                      </a: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  <a:cs typeface="Times New Roman"/>
                        </a:rPr>
                        <a:t>9,5</a:t>
                      </a:r>
                      <a:endParaRPr lang="it-IT" sz="140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it-IT" sz="1400" dirty="0"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330" marR="52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07223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VIGILI DEL FUOCO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57256" cy="103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7643866" cy="534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9947-62B9-47DE-A5A3-0422EA22227C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07223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VIGILI DEL FUOCO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57256" cy="103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Q:\PROTEZIONE CIVILE\PIANI INDUSTRIE A RISCHIO\POLYNT art. 8 (dal 2011)\PEE 2015\Cartografia\Polynt zona critica e cancelli provvisor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85794"/>
            <a:ext cx="6802313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3519</TotalTime>
  <Words>382</Words>
  <Application>Microsoft Office PowerPoint</Application>
  <PresentationFormat>Presentazione su schermo (4:3)</PresentationFormat>
  <Paragraphs>71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Universo</vt:lpstr>
      <vt:lpstr>Diapositiva 1</vt:lpstr>
      <vt:lpstr>VIGILI DEL FUOCO – Definizione delle Zone a rischio</vt:lpstr>
      <vt:lpstr>VIGILI DEL FUOCO – Definizione delle Zone a rischio</vt:lpstr>
      <vt:lpstr>VIGILI DEL FUOCO – gli incidenti</vt:lpstr>
      <vt:lpstr>VIGILI DEL FUOCO</vt:lpstr>
      <vt:lpstr>VIGILI DEL FUOCO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Dragoni</dc:creator>
  <cp:lastModifiedBy>Dragoni</cp:lastModifiedBy>
  <cp:revision>311</cp:revision>
  <dcterms:created xsi:type="dcterms:W3CDTF">2011-09-26T17:17:24Z</dcterms:created>
  <dcterms:modified xsi:type="dcterms:W3CDTF">2015-03-16T09:34:53Z</dcterms:modified>
</cp:coreProperties>
</file>