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325" r:id="rId3"/>
    <p:sldId id="327" r:id="rId4"/>
    <p:sldId id="305" r:id="rId5"/>
    <p:sldId id="296" r:id="rId6"/>
    <p:sldId id="320" r:id="rId7"/>
    <p:sldId id="298" r:id="rId8"/>
    <p:sldId id="299" r:id="rId9"/>
    <p:sldId id="317" r:id="rId10"/>
    <p:sldId id="301" r:id="rId11"/>
    <p:sldId id="300" r:id="rId12"/>
    <p:sldId id="331" r:id="rId13"/>
    <p:sldId id="303" r:id="rId14"/>
    <p:sldId id="313" r:id="rId15"/>
    <p:sldId id="328" r:id="rId16"/>
    <p:sldId id="314" r:id="rId17"/>
    <p:sldId id="304" r:id="rId18"/>
    <p:sldId id="306" r:id="rId19"/>
    <p:sldId id="310" r:id="rId20"/>
    <p:sldId id="329" r:id="rId21"/>
    <p:sldId id="330" r:id="rId22"/>
    <p:sldId id="302" r:id="rId23"/>
    <p:sldId id="277" r:id="rId24"/>
    <p:sldId id="312" r:id="rId25"/>
    <p:sldId id="289" r:id="rId26"/>
    <p:sldId id="278" r:id="rId27"/>
    <p:sldId id="279" r:id="rId28"/>
    <p:sldId id="326" r:id="rId29"/>
    <p:sldId id="281" r:id="rId30"/>
    <p:sldId id="283" r:id="rId31"/>
    <p:sldId id="287" r:id="rId32"/>
    <p:sldId id="282" r:id="rId33"/>
    <p:sldId id="284" r:id="rId34"/>
    <p:sldId id="285" r:id="rId35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FF"/>
    <a:srgbClr val="FF6600"/>
    <a:srgbClr val="660033"/>
    <a:srgbClr val="FFFFCC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3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7DCFF-AB39-48D6-9C6D-020554558FEA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E907B412-525E-4E7B-8E00-CF5A7A65EC89}">
      <dgm:prSet custT="1"/>
      <dgm:spPr/>
      <dgm:t>
        <a:bodyPr/>
        <a:lstStyle/>
        <a:p>
          <a:pPr rtl="0"/>
          <a:r>
            <a:rPr lang="it-IT" sz="1500" b="1" dirty="0" smtClean="0"/>
            <a:t>RISCHIO di INCIDENTE RILEVANTE, PIANO di EMERGENZA ESTERNO, INFORMATIVA  ALLA POPOLAZIONE </a:t>
          </a:r>
          <a:r>
            <a:rPr lang="it-IT" sz="1500" b="1" dirty="0" err="1" smtClean="0"/>
            <a:t>………</a:t>
          </a:r>
          <a:r>
            <a:rPr lang="it-IT" sz="1500" b="1" dirty="0" smtClean="0"/>
            <a:t>..</a:t>
          </a:r>
          <a:endParaRPr lang="it-IT" sz="1500" dirty="0"/>
        </a:p>
      </dgm:t>
    </dgm:pt>
    <dgm:pt modelId="{71ACD8F2-4CC3-4ACB-A915-53E780EF048A}" type="parTrans" cxnId="{9375E9D2-2C97-4161-B99C-C87F4DE01813}">
      <dgm:prSet/>
      <dgm:spPr/>
      <dgm:t>
        <a:bodyPr/>
        <a:lstStyle/>
        <a:p>
          <a:endParaRPr lang="it-IT"/>
        </a:p>
      </dgm:t>
    </dgm:pt>
    <dgm:pt modelId="{1F03B589-566E-4956-BC4F-7D97069CE88F}" type="sibTrans" cxnId="{9375E9D2-2C97-4161-B99C-C87F4DE01813}">
      <dgm:prSet/>
      <dgm:spPr/>
      <dgm:t>
        <a:bodyPr/>
        <a:lstStyle/>
        <a:p>
          <a:endParaRPr lang="it-IT"/>
        </a:p>
      </dgm:t>
    </dgm:pt>
    <dgm:pt modelId="{F739F0C1-D72B-4915-9816-931A66C932E1}">
      <dgm:prSet custT="1"/>
      <dgm:spPr/>
      <dgm:t>
        <a:bodyPr/>
        <a:lstStyle/>
        <a:p>
          <a:pPr rtl="0"/>
          <a:r>
            <a:rPr lang="it-IT" sz="2400" b="1" dirty="0" smtClean="0"/>
            <a:t>DOBBIAMO PREOCCUPARCI????</a:t>
          </a:r>
          <a:endParaRPr lang="it-IT" sz="2400" b="1" dirty="0"/>
        </a:p>
      </dgm:t>
    </dgm:pt>
    <dgm:pt modelId="{F6294E24-CE42-4609-BBA8-EDBEB3D2C463}" type="parTrans" cxnId="{F6C75A81-8816-41A0-9F48-A1FA636EB825}">
      <dgm:prSet/>
      <dgm:spPr/>
      <dgm:t>
        <a:bodyPr/>
        <a:lstStyle/>
        <a:p>
          <a:endParaRPr lang="it-IT"/>
        </a:p>
      </dgm:t>
    </dgm:pt>
    <dgm:pt modelId="{88CC7657-6FB4-4EA8-B44F-18B30D946523}" type="sibTrans" cxnId="{F6C75A81-8816-41A0-9F48-A1FA636EB825}">
      <dgm:prSet/>
      <dgm:spPr/>
      <dgm:t>
        <a:bodyPr/>
        <a:lstStyle/>
        <a:p>
          <a:endParaRPr lang="it-IT"/>
        </a:p>
      </dgm:t>
    </dgm:pt>
    <dgm:pt modelId="{E7FE3852-9390-45F5-A166-5AB0D8C57105}" type="pres">
      <dgm:prSet presAssocID="{7E07DCFF-AB39-48D6-9C6D-020554558FE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016A50C-FE61-428E-9B25-9FF89118251F}" type="pres">
      <dgm:prSet presAssocID="{E907B412-525E-4E7B-8E00-CF5A7A65EC89}" presName="composite" presStyleCnt="0"/>
      <dgm:spPr/>
    </dgm:pt>
    <dgm:pt modelId="{30F2676D-1C7D-411B-9C62-F0DD485B35BB}" type="pres">
      <dgm:prSet presAssocID="{E907B412-525E-4E7B-8E00-CF5A7A65EC89}" presName="imgShp" presStyleLbl="fgImgPlace1" presStyleIdx="0" presStyleCnt="2" custLinFactNeighborX="-25000" custLinFactNeighborY="4664"/>
      <dgm:spPr/>
    </dgm:pt>
    <dgm:pt modelId="{F85FF2F8-4030-40D5-B1EC-63D00321DF3E}" type="pres">
      <dgm:prSet presAssocID="{E907B412-525E-4E7B-8E00-CF5A7A65EC89}" presName="txShp" presStyleLbl="node1" presStyleIdx="0" presStyleCnt="2" custScaleX="106949" custLinFactNeighborX="8237" custLinFactNeighborY="-7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433F73-6715-4987-A208-1652353FBAC6}" type="pres">
      <dgm:prSet presAssocID="{1F03B589-566E-4956-BC4F-7D97069CE88F}" presName="spacing" presStyleCnt="0"/>
      <dgm:spPr/>
    </dgm:pt>
    <dgm:pt modelId="{6EF07AE2-18CC-4A89-8009-D914C25E9F3C}" type="pres">
      <dgm:prSet presAssocID="{F739F0C1-D72B-4915-9816-931A66C932E1}" presName="composite" presStyleCnt="0"/>
      <dgm:spPr/>
    </dgm:pt>
    <dgm:pt modelId="{3DD1750E-F658-4992-979E-76F8A5918458}" type="pres">
      <dgm:prSet presAssocID="{F739F0C1-D72B-4915-9816-931A66C932E1}" presName="imgShp" presStyleLbl="fgImgPlace1" presStyleIdx="1" presStyleCnt="2" custLinFactNeighborX="-19659" custLinFactNeighborY="-13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2EEFE78-8234-42F9-8615-FF666627B5BA}" type="pres">
      <dgm:prSet presAssocID="{F739F0C1-D72B-4915-9816-931A66C932E1}" presName="txShp" presStyleLbl="node1" presStyleIdx="1" presStyleCnt="2" custScaleX="109836" custLinFactNeighborX="21144" custLinFactNeighborY="40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6C75A81-8816-41A0-9F48-A1FA636EB825}" srcId="{7E07DCFF-AB39-48D6-9C6D-020554558FEA}" destId="{F739F0C1-D72B-4915-9816-931A66C932E1}" srcOrd="1" destOrd="0" parTransId="{F6294E24-CE42-4609-BBA8-EDBEB3D2C463}" sibTransId="{88CC7657-6FB4-4EA8-B44F-18B30D946523}"/>
    <dgm:cxn modelId="{B9854CEC-031D-41A3-9635-CE42503EADF0}" type="presOf" srcId="{E907B412-525E-4E7B-8E00-CF5A7A65EC89}" destId="{F85FF2F8-4030-40D5-B1EC-63D00321DF3E}" srcOrd="0" destOrd="0" presId="urn:microsoft.com/office/officeart/2005/8/layout/vList3"/>
    <dgm:cxn modelId="{99786C46-EE50-4EAE-A2B4-0C5878C72C41}" type="presOf" srcId="{7E07DCFF-AB39-48D6-9C6D-020554558FEA}" destId="{E7FE3852-9390-45F5-A166-5AB0D8C57105}" srcOrd="0" destOrd="0" presId="urn:microsoft.com/office/officeart/2005/8/layout/vList3"/>
    <dgm:cxn modelId="{9375E9D2-2C97-4161-B99C-C87F4DE01813}" srcId="{7E07DCFF-AB39-48D6-9C6D-020554558FEA}" destId="{E907B412-525E-4E7B-8E00-CF5A7A65EC89}" srcOrd="0" destOrd="0" parTransId="{71ACD8F2-4CC3-4ACB-A915-53E780EF048A}" sibTransId="{1F03B589-566E-4956-BC4F-7D97069CE88F}"/>
    <dgm:cxn modelId="{780E88E3-6A35-41E2-B07B-05002F98B960}" type="presOf" srcId="{F739F0C1-D72B-4915-9816-931A66C932E1}" destId="{C2EEFE78-8234-42F9-8615-FF666627B5BA}" srcOrd="0" destOrd="0" presId="urn:microsoft.com/office/officeart/2005/8/layout/vList3"/>
    <dgm:cxn modelId="{54D8AFCC-D80C-4A2F-88DD-398D62E08656}" type="presParOf" srcId="{E7FE3852-9390-45F5-A166-5AB0D8C57105}" destId="{7016A50C-FE61-428E-9B25-9FF89118251F}" srcOrd="0" destOrd="0" presId="urn:microsoft.com/office/officeart/2005/8/layout/vList3"/>
    <dgm:cxn modelId="{43CA512A-B183-4B13-8E87-4978DD976D7C}" type="presParOf" srcId="{7016A50C-FE61-428E-9B25-9FF89118251F}" destId="{30F2676D-1C7D-411B-9C62-F0DD485B35BB}" srcOrd="0" destOrd="0" presId="urn:microsoft.com/office/officeart/2005/8/layout/vList3"/>
    <dgm:cxn modelId="{8414D31B-3067-48E9-B92C-DFACABCA58ED}" type="presParOf" srcId="{7016A50C-FE61-428E-9B25-9FF89118251F}" destId="{F85FF2F8-4030-40D5-B1EC-63D00321DF3E}" srcOrd="1" destOrd="0" presId="urn:microsoft.com/office/officeart/2005/8/layout/vList3"/>
    <dgm:cxn modelId="{DB32A282-A31B-4BB2-BE3F-94028C4EA941}" type="presParOf" srcId="{E7FE3852-9390-45F5-A166-5AB0D8C57105}" destId="{D9433F73-6715-4987-A208-1652353FBAC6}" srcOrd="1" destOrd="0" presId="urn:microsoft.com/office/officeart/2005/8/layout/vList3"/>
    <dgm:cxn modelId="{9A430A5A-59FA-4190-B43C-D53799366FBE}" type="presParOf" srcId="{E7FE3852-9390-45F5-A166-5AB0D8C57105}" destId="{6EF07AE2-18CC-4A89-8009-D914C25E9F3C}" srcOrd="2" destOrd="0" presId="urn:microsoft.com/office/officeart/2005/8/layout/vList3"/>
    <dgm:cxn modelId="{0A78E5A1-435F-49E8-8FB2-75B6113335EE}" type="presParOf" srcId="{6EF07AE2-18CC-4A89-8009-D914C25E9F3C}" destId="{3DD1750E-F658-4992-979E-76F8A5918458}" srcOrd="0" destOrd="0" presId="urn:microsoft.com/office/officeart/2005/8/layout/vList3"/>
    <dgm:cxn modelId="{E39BBC6B-9ECC-4457-B872-E873259ADCB7}" type="presParOf" srcId="{6EF07AE2-18CC-4A89-8009-D914C25E9F3C}" destId="{C2EEFE78-8234-42F9-8615-FF666627B5B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8E6B79-2898-4D8D-9059-088B8A90F04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3413995-618B-41C7-8B47-EAB76DD238CE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algn="ctr" rtl="0"/>
          <a:r>
            <a:rPr lang="it-IT" sz="1400" b="1" dirty="0" smtClean="0">
              <a:solidFill>
                <a:srgbClr val="FF0000"/>
              </a:solidFill>
            </a:rPr>
            <a:t>non essere esposti ai rischi e ai pericoli che alcune attività umane producono</a:t>
          </a:r>
          <a:r>
            <a:rPr lang="it-IT" sz="1400" dirty="0" smtClean="0"/>
            <a:t>;</a:t>
          </a:r>
        </a:p>
        <a:p>
          <a:pPr algn="ctr" rtl="0"/>
          <a:r>
            <a:rPr lang="it-IT" sz="1400" dirty="0" smtClean="0"/>
            <a:t> </a:t>
          </a:r>
          <a:r>
            <a:rPr lang="it-IT" sz="1400" b="1" dirty="0" smtClean="0">
              <a:solidFill>
                <a:srgbClr val="00B050"/>
              </a:solidFill>
            </a:rPr>
            <a:t>non essere esposti alla criminalità che si svolge negli spazi urban</a:t>
          </a:r>
          <a:r>
            <a:rPr lang="it-IT" sz="1400" dirty="0" smtClean="0">
              <a:solidFill>
                <a:srgbClr val="00B050"/>
              </a:solidFill>
            </a:rPr>
            <a:t>i; </a:t>
          </a:r>
        </a:p>
        <a:p>
          <a:pPr algn="ctr" rtl="0"/>
          <a:r>
            <a:rPr lang="it-IT" sz="1400" b="1" dirty="0" smtClean="0">
              <a:solidFill>
                <a:schemeClr val="bg2">
                  <a:lumMod val="10000"/>
                </a:schemeClr>
              </a:solidFill>
            </a:rPr>
            <a:t>spostarsi in sicurezza lungo le strade, le ferrovie, per mare o in aereo;</a:t>
          </a:r>
        </a:p>
        <a:p>
          <a:pPr algn="ctr" rtl="0"/>
          <a:r>
            <a:rPr lang="it-IT" sz="1400" b="1" dirty="0" smtClean="0"/>
            <a:t> </a:t>
          </a:r>
          <a:r>
            <a:rPr lang="it-IT" sz="1400" b="1" dirty="0" smtClean="0">
              <a:solidFill>
                <a:srgbClr val="CC00CC"/>
              </a:solidFill>
            </a:rPr>
            <a:t>convivere tranquillamente tra diversità, siano esse di cultura, di ricchezza, di salute, </a:t>
          </a:r>
          <a:r>
            <a:rPr lang="it-IT" sz="1400" dirty="0" smtClean="0">
              <a:solidFill>
                <a:srgbClr val="CC00CC"/>
              </a:solidFill>
            </a:rPr>
            <a:t>ecc</a:t>
          </a:r>
          <a:r>
            <a:rPr lang="it-IT" sz="1400" dirty="0" smtClean="0">
              <a:solidFill>
                <a:srgbClr val="660033"/>
              </a:solidFill>
            </a:rPr>
            <a:t>.;</a:t>
          </a:r>
        </a:p>
        <a:p>
          <a:pPr algn="ctr" rtl="0"/>
          <a:r>
            <a:rPr lang="it-IT" sz="1400" dirty="0" smtClean="0">
              <a:solidFill>
                <a:srgbClr val="660033"/>
              </a:solidFill>
            </a:rPr>
            <a:t> </a:t>
          </a:r>
          <a:r>
            <a:rPr lang="it-IT" sz="1400" b="1" dirty="0" smtClean="0">
              <a:solidFill>
                <a:srgbClr val="660033"/>
              </a:solidFill>
            </a:rPr>
            <a:t>riuscire ad allontanarsi velocemente dalle situazioni di pericolo;</a:t>
          </a:r>
        </a:p>
        <a:p>
          <a:pPr algn="ctr" rtl="0"/>
          <a:r>
            <a:rPr lang="it-IT" sz="1400" b="1" dirty="0" smtClean="0"/>
            <a:t> vivere in un ambiente sano, e tanto altro ancora. </a:t>
          </a:r>
          <a:endParaRPr lang="it-IT" sz="1400" b="1" dirty="0"/>
        </a:p>
      </dgm:t>
    </dgm:pt>
    <dgm:pt modelId="{75E78178-D575-467C-9D3D-D17355E3DE2F}" type="parTrans" cxnId="{8FDC241E-291E-4C97-BA3A-09B88A6E1523}">
      <dgm:prSet/>
      <dgm:spPr/>
      <dgm:t>
        <a:bodyPr/>
        <a:lstStyle/>
        <a:p>
          <a:endParaRPr lang="it-IT"/>
        </a:p>
      </dgm:t>
    </dgm:pt>
    <dgm:pt modelId="{C2F0EEA4-A03B-468A-8866-B40BA4AF1E04}" type="sibTrans" cxnId="{8FDC241E-291E-4C97-BA3A-09B88A6E1523}">
      <dgm:prSet/>
      <dgm:spPr/>
      <dgm:t>
        <a:bodyPr/>
        <a:lstStyle/>
        <a:p>
          <a:endParaRPr lang="it-IT"/>
        </a:p>
      </dgm:t>
    </dgm:pt>
    <dgm:pt modelId="{24B8E922-863C-4995-9902-CC28DA3A3A07}" type="pres">
      <dgm:prSet presAssocID="{1E8E6B79-2898-4D8D-9059-088B8A90F04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386AEFCC-5843-4987-A8AB-AABE8ADC8361}" type="pres">
      <dgm:prSet presAssocID="{1E8E6B79-2898-4D8D-9059-088B8A90F040}" presName="pyramid" presStyleLbl="node1" presStyleIdx="0" presStyleCnt="1" custScaleX="153916" custLinFactNeighborX="-1033"/>
      <dgm:spPr/>
    </dgm:pt>
    <dgm:pt modelId="{76BE97B8-C0BE-4314-B3F4-892971A58E34}" type="pres">
      <dgm:prSet presAssocID="{1E8E6B79-2898-4D8D-9059-088B8A90F040}" presName="theList" presStyleCnt="0"/>
      <dgm:spPr/>
    </dgm:pt>
    <dgm:pt modelId="{E5401026-28BC-4BE2-8354-31C5233133D5}" type="pres">
      <dgm:prSet presAssocID="{23413995-618B-41C7-8B47-EAB76DD238CE}" presName="aNode" presStyleLbl="fgAcc1" presStyleIdx="0" presStyleCnt="1" custScaleX="145714" custScaleY="140978" custLinFactNeighborX="15030" custLinFactNeighborY="-101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CFF25F-A3CD-4EB3-9A94-3E7F96685B68}" type="pres">
      <dgm:prSet presAssocID="{23413995-618B-41C7-8B47-EAB76DD238CE}" presName="aSpace" presStyleCnt="0"/>
      <dgm:spPr/>
    </dgm:pt>
  </dgm:ptLst>
  <dgm:cxnLst>
    <dgm:cxn modelId="{8FDC241E-291E-4C97-BA3A-09B88A6E1523}" srcId="{1E8E6B79-2898-4D8D-9059-088B8A90F040}" destId="{23413995-618B-41C7-8B47-EAB76DD238CE}" srcOrd="0" destOrd="0" parTransId="{75E78178-D575-467C-9D3D-D17355E3DE2F}" sibTransId="{C2F0EEA4-A03B-468A-8866-B40BA4AF1E04}"/>
    <dgm:cxn modelId="{5639C475-5330-4E17-B43C-3ED16691367C}" type="presOf" srcId="{1E8E6B79-2898-4D8D-9059-088B8A90F040}" destId="{24B8E922-863C-4995-9902-CC28DA3A3A07}" srcOrd="0" destOrd="0" presId="urn:microsoft.com/office/officeart/2005/8/layout/pyramid2"/>
    <dgm:cxn modelId="{DF52E4CA-363A-44E4-8761-2BB45ECB994D}" type="presOf" srcId="{23413995-618B-41C7-8B47-EAB76DD238CE}" destId="{E5401026-28BC-4BE2-8354-31C5233133D5}" srcOrd="0" destOrd="0" presId="urn:microsoft.com/office/officeart/2005/8/layout/pyramid2"/>
    <dgm:cxn modelId="{E5ED838C-9B3F-4B80-B0B6-7AECEDF1FE44}" type="presParOf" srcId="{24B8E922-863C-4995-9902-CC28DA3A3A07}" destId="{386AEFCC-5843-4987-A8AB-AABE8ADC8361}" srcOrd="0" destOrd="0" presId="urn:microsoft.com/office/officeart/2005/8/layout/pyramid2"/>
    <dgm:cxn modelId="{7026B42B-2A01-4BB3-9131-485C14098B81}" type="presParOf" srcId="{24B8E922-863C-4995-9902-CC28DA3A3A07}" destId="{76BE97B8-C0BE-4314-B3F4-892971A58E34}" srcOrd="1" destOrd="0" presId="urn:microsoft.com/office/officeart/2005/8/layout/pyramid2"/>
    <dgm:cxn modelId="{640132F0-460F-4CB3-B73C-161FF557AA5F}" type="presParOf" srcId="{76BE97B8-C0BE-4314-B3F4-892971A58E34}" destId="{E5401026-28BC-4BE2-8354-31C5233133D5}" srcOrd="0" destOrd="0" presId="urn:microsoft.com/office/officeart/2005/8/layout/pyramid2"/>
    <dgm:cxn modelId="{791DE5B5-980B-47D6-892C-982E2979A66C}" type="presParOf" srcId="{76BE97B8-C0BE-4314-B3F4-892971A58E34}" destId="{56CFF25F-A3CD-4EB3-9A94-3E7F96685B68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28C383-5134-4010-8029-30E06DF305F4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3475DE76-E7DE-4C40-9922-244E0E22B816}">
      <dgm:prSet phldrT="[Testo]" custT="1"/>
      <dgm:spPr/>
      <dgm:t>
        <a:bodyPr/>
        <a:lstStyle/>
        <a:p>
          <a:r>
            <a:rPr lang="it-IT" sz="2400" b="1" dirty="0" smtClean="0"/>
            <a:t>DIRETTIVA CEE n. 82/51 SEVESO 1 </a:t>
          </a:r>
          <a:endParaRPr lang="it-IT" sz="2400" b="1" dirty="0"/>
        </a:p>
      </dgm:t>
    </dgm:pt>
    <dgm:pt modelId="{E7A4B68B-8193-41CD-A2B1-8A4E4E2A1231}" type="parTrans" cxnId="{201DA571-8941-4689-BB9D-B999EC3AA046}">
      <dgm:prSet/>
      <dgm:spPr/>
      <dgm:t>
        <a:bodyPr/>
        <a:lstStyle/>
        <a:p>
          <a:endParaRPr lang="it-IT"/>
        </a:p>
      </dgm:t>
    </dgm:pt>
    <dgm:pt modelId="{9FA54C39-761B-429C-BB98-9B7070AC4860}" type="sibTrans" cxnId="{201DA571-8941-4689-BB9D-B999EC3AA046}">
      <dgm:prSet/>
      <dgm:spPr/>
      <dgm:t>
        <a:bodyPr/>
        <a:lstStyle/>
        <a:p>
          <a:endParaRPr lang="it-IT"/>
        </a:p>
      </dgm:t>
    </dgm:pt>
    <dgm:pt modelId="{93311791-59B8-4D1B-9EE6-B53D29A2CCB2}">
      <dgm:prSet phldrT="[Testo]" custT="1"/>
      <dgm:spPr/>
      <dgm:t>
        <a:bodyPr/>
        <a:lstStyle/>
        <a:p>
          <a:r>
            <a:rPr lang="it-IT" sz="2400" b="1" dirty="0" smtClean="0"/>
            <a:t>DIRETTIVA CEE n. 96/82/CE</a:t>
          </a:r>
        </a:p>
        <a:p>
          <a:r>
            <a:rPr lang="it-IT" sz="2400" b="1" dirty="0" smtClean="0"/>
            <a:t> SEVESO 2</a:t>
          </a:r>
          <a:endParaRPr lang="it-IT" sz="2400" b="1" dirty="0"/>
        </a:p>
      </dgm:t>
    </dgm:pt>
    <dgm:pt modelId="{9C115CA8-DB6A-4A97-BC2F-29879870DFD8}" type="parTrans" cxnId="{59D30D93-3F71-46EB-969E-E4B9A54A8849}">
      <dgm:prSet/>
      <dgm:spPr/>
      <dgm:t>
        <a:bodyPr/>
        <a:lstStyle/>
        <a:p>
          <a:endParaRPr lang="it-IT"/>
        </a:p>
      </dgm:t>
    </dgm:pt>
    <dgm:pt modelId="{32A088E9-B7D6-4233-8F3B-BEB34730784B}" type="sibTrans" cxnId="{59D30D93-3F71-46EB-969E-E4B9A54A8849}">
      <dgm:prSet/>
      <dgm:spPr/>
      <dgm:t>
        <a:bodyPr/>
        <a:lstStyle/>
        <a:p>
          <a:endParaRPr lang="it-IT"/>
        </a:p>
      </dgm:t>
    </dgm:pt>
    <dgm:pt modelId="{796276E1-95CC-4A3A-9A46-3AE8122A80DF}">
      <dgm:prSet phldrT="[Testo]"/>
      <dgm:spPr/>
      <dgm:t>
        <a:bodyPr/>
        <a:lstStyle/>
        <a:p>
          <a:r>
            <a:rPr lang="it-IT" b="1" dirty="0" smtClean="0">
              <a:solidFill>
                <a:srgbClr val="00B050"/>
              </a:solidFill>
            </a:rPr>
            <a:t>D. </a:t>
          </a:r>
          <a:r>
            <a:rPr lang="it-IT" b="1" dirty="0" err="1" smtClean="0">
              <a:solidFill>
                <a:srgbClr val="00B050"/>
              </a:solidFill>
            </a:rPr>
            <a:t>Lgs</a:t>
          </a:r>
          <a:r>
            <a:rPr lang="it-IT" b="1" dirty="0" smtClean="0">
              <a:solidFill>
                <a:srgbClr val="00B050"/>
              </a:solidFill>
            </a:rPr>
            <a:t> 334/1999</a:t>
          </a:r>
          <a:endParaRPr lang="it-IT" b="1" dirty="0">
            <a:solidFill>
              <a:srgbClr val="00B050"/>
            </a:solidFill>
          </a:endParaRPr>
        </a:p>
      </dgm:t>
    </dgm:pt>
    <dgm:pt modelId="{B47E9E69-A97F-4B48-9862-BA9B22AD4EBC}" type="parTrans" cxnId="{2606BEB1-54B7-4022-9AED-E4D1D3DA66AC}">
      <dgm:prSet/>
      <dgm:spPr/>
      <dgm:t>
        <a:bodyPr/>
        <a:lstStyle/>
        <a:p>
          <a:endParaRPr lang="it-IT"/>
        </a:p>
      </dgm:t>
    </dgm:pt>
    <dgm:pt modelId="{B4F9BC62-3FF7-4C24-8764-8ECEA547CDAE}" type="sibTrans" cxnId="{2606BEB1-54B7-4022-9AED-E4D1D3DA66AC}">
      <dgm:prSet/>
      <dgm:spPr/>
      <dgm:t>
        <a:bodyPr/>
        <a:lstStyle/>
        <a:p>
          <a:endParaRPr lang="it-IT"/>
        </a:p>
      </dgm:t>
    </dgm:pt>
    <dgm:pt modelId="{6769C496-8904-495F-86BC-401EF513517D}">
      <dgm:prSet phldrT="[Testo]"/>
      <dgm:spPr/>
      <dgm:t>
        <a:bodyPr/>
        <a:lstStyle/>
        <a:p>
          <a:r>
            <a:rPr lang="it-IT" dirty="0" smtClean="0"/>
            <a:t> </a:t>
          </a:r>
          <a:r>
            <a:rPr lang="it-IT" b="1" dirty="0" smtClean="0"/>
            <a:t>DIRETTIVA 2003/105/CE</a:t>
          </a:r>
        </a:p>
        <a:p>
          <a:r>
            <a:rPr lang="it-IT" b="1" dirty="0" smtClean="0"/>
            <a:t>SEVESOIII”</a:t>
          </a:r>
          <a:endParaRPr lang="it-IT" b="1" dirty="0"/>
        </a:p>
      </dgm:t>
    </dgm:pt>
    <dgm:pt modelId="{A314F1C4-8308-4471-96FB-0AA3D13AC59F}" type="parTrans" cxnId="{A6CFAAAA-06B4-4A98-9917-65CC3A257C79}">
      <dgm:prSet/>
      <dgm:spPr/>
      <dgm:t>
        <a:bodyPr/>
        <a:lstStyle/>
        <a:p>
          <a:endParaRPr lang="it-IT"/>
        </a:p>
      </dgm:t>
    </dgm:pt>
    <dgm:pt modelId="{025E0A68-ACEF-4F67-B357-B718D8556D8F}" type="sibTrans" cxnId="{A6CFAAAA-06B4-4A98-9917-65CC3A257C79}">
      <dgm:prSet/>
      <dgm:spPr/>
      <dgm:t>
        <a:bodyPr/>
        <a:lstStyle/>
        <a:p>
          <a:endParaRPr lang="it-IT"/>
        </a:p>
      </dgm:t>
    </dgm:pt>
    <dgm:pt modelId="{00EEBDCF-3589-4CF6-A7DB-886EE7975DD1}">
      <dgm:prSet phldrT="[Testo]"/>
      <dgm:spPr/>
      <dgm:t>
        <a:bodyPr/>
        <a:lstStyle/>
        <a:p>
          <a:r>
            <a:rPr lang="it-IT" b="1" dirty="0" smtClean="0">
              <a:solidFill>
                <a:srgbClr val="FF6600"/>
              </a:solidFill>
            </a:rPr>
            <a:t>D. </a:t>
          </a:r>
          <a:r>
            <a:rPr lang="it-IT" b="1" dirty="0" err="1" smtClean="0">
              <a:solidFill>
                <a:srgbClr val="FF6600"/>
              </a:solidFill>
            </a:rPr>
            <a:t>Lgs</a:t>
          </a:r>
          <a:r>
            <a:rPr lang="it-IT" b="1" dirty="0" smtClean="0">
              <a:solidFill>
                <a:srgbClr val="FF6600"/>
              </a:solidFill>
            </a:rPr>
            <a:t> 238/2005</a:t>
          </a:r>
          <a:endParaRPr lang="it-IT" b="1" dirty="0">
            <a:solidFill>
              <a:srgbClr val="FF6600"/>
            </a:solidFill>
          </a:endParaRPr>
        </a:p>
      </dgm:t>
    </dgm:pt>
    <dgm:pt modelId="{0C0EBB15-AF2D-4EE1-9B7C-52C6E41412C6}" type="parTrans" cxnId="{5E6D4A77-5754-434D-87CB-06FBDBF91764}">
      <dgm:prSet/>
      <dgm:spPr/>
      <dgm:t>
        <a:bodyPr/>
        <a:lstStyle/>
        <a:p>
          <a:endParaRPr lang="it-IT"/>
        </a:p>
      </dgm:t>
    </dgm:pt>
    <dgm:pt modelId="{A95DE509-C638-472D-87CB-B326F03F606E}" type="sibTrans" cxnId="{5E6D4A77-5754-434D-87CB-06FBDBF91764}">
      <dgm:prSet/>
      <dgm:spPr/>
      <dgm:t>
        <a:bodyPr/>
        <a:lstStyle/>
        <a:p>
          <a:endParaRPr lang="it-IT"/>
        </a:p>
      </dgm:t>
    </dgm:pt>
    <dgm:pt modelId="{1006EDCA-F76A-4CAE-BF40-F8F740A1DF80}">
      <dgm:prSet/>
      <dgm:spPr/>
      <dgm:t>
        <a:bodyPr/>
        <a:lstStyle/>
        <a:p>
          <a:r>
            <a:rPr lang="it-IT" b="1" dirty="0" smtClean="0">
              <a:solidFill>
                <a:srgbClr val="FF0000"/>
              </a:solidFill>
            </a:rPr>
            <a:t>DPR 175/88</a:t>
          </a:r>
        </a:p>
      </dgm:t>
    </dgm:pt>
    <dgm:pt modelId="{17A760F2-69C0-486A-A4A0-F9ACBCD1F0E0}" type="parTrans" cxnId="{611F72D8-6980-4F8E-ADAC-4A0F41215CC6}">
      <dgm:prSet/>
      <dgm:spPr/>
      <dgm:t>
        <a:bodyPr/>
        <a:lstStyle/>
        <a:p>
          <a:endParaRPr lang="it-IT"/>
        </a:p>
      </dgm:t>
    </dgm:pt>
    <dgm:pt modelId="{AE181101-ED98-4BDC-B7CA-841D75B31259}" type="sibTrans" cxnId="{611F72D8-6980-4F8E-ADAC-4A0F41215CC6}">
      <dgm:prSet/>
      <dgm:spPr/>
      <dgm:t>
        <a:bodyPr/>
        <a:lstStyle/>
        <a:p>
          <a:endParaRPr lang="it-IT"/>
        </a:p>
      </dgm:t>
    </dgm:pt>
    <dgm:pt modelId="{296F5AE2-B015-4EB1-9176-FD9CC0123046}">
      <dgm:prSet phldrT="[Testo]"/>
      <dgm:spPr/>
      <dgm:t>
        <a:bodyPr/>
        <a:lstStyle/>
        <a:p>
          <a:endParaRPr lang="it-IT" dirty="0"/>
        </a:p>
      </dgm:t>
    </dgm:pt>
    <dgm:pt modelId="{684A32E0-9C41-4910-A9AC-5CDA08FA89EF}" type="sibTrans" cxnId="{A15C2097-1496-4C90-98F0-AAD5C79D0601}">
      <dgm:prSet/>
      <dgm:spPr/>
      <dgm:t>
        <a:bodyPr/>
        <a:lstStyle/>
        <a:p>
          <a:endParaRPr lang="it-IT"/>
        </a:p>
      </dgm:t>
    </dgm:pt>
    <dgm:pt modelId="{A7ADC445-2D67-4DE9-9B06-EF7C59F8FFFE}" type="parTrans" cxnId="{A15C2097-1496-4C90-98F0-AAD5C79D0601}">
      <dgm:prSet/>
      <dgm:spPr/>
      <dgm:t>
        <a:bodyPr/>
        <a:lstStyle/>
        <a:p>
          <a:endParaRPr lang="it-IT"/>
        </a:p>
      </dgm:t>
    </dgm:pt>
    <dgm:pt modelId="{FCAF7C31-649D-4CB3-A32B-BFB21E1CE408}" type="pres">
      <dgm:prSet presAssocID="{1D28C383-5134-4010-8029-30E06DF305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C989F53-06C1-4D46-B362-FBC9E7BE907A}" type="pres">
      <dgm:prSet presAssocID="{3475DE76-E7DE-4C40-9922-244E0E22B816}" presName="linNode" presStyleCnt="0"/>
      <dgm:spPr/>
    </dgm:pt>
    <dgm:pt modelId="{75D3E539-E1BE-4F1F-B8AF-E32BAC5CC1D3}" type="pres">
      <dgm:prSet presAssocID="{3475DE76-E7DE-4C40-9922-244E0E22B81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71B9FA-71F4-4582-BC5E-1D74CA24913F}" type="pres">
      <dgm:prSet presAssocID="{3475DE76-E7DE-4C40-9922-244E0E22B81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AC0066-5437-4151-A1B5-410DD183E4F2}" type="pres">
      <dgm:prSet presAssocID="{9FA54C39-761B-429C-BB98-9B7070AC4860}" presName="sp" presStyleCnt="0"/>
      <dgm:spPr/>
    </dgm:pt>
    <dgm:pt modelId="{915C2EFC-B133-4427-8169-9F48A4386496}" type="pres">
      <dgm:prSet presAssocID="{93311791-59B8-4D1B-9EE6-B53D29A2CCB2}" presName="linNode" presStyleCnt="0"/>
      <dgm:spPr/>
    </dgm:pt>
    <dgm:pt modelId="{08C3EC1F-9634-446D-B6A4-A9F09B3ABC19}" type="pres">
      <dgm:prSet presAssocID="{93311791-59B8-4D1B-9EE6-B53D29A2CCB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FC4F81-BC9D-4432-861A-A1F80782DDF0}" type="pres">
      <dgm:prSet presAssocID="{93311791-59B8-4D1B-9EE6-B53D29A2CCB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C79B97-1179-4AD1-B239-B66A46F98D3B}" type="pres">
      <dgm:prSet presAssocID="{32A088E9-B7D6-4233-8F3B-BEB34730784B}" presName="sp" presStyleCnt="0"/>
      <dgm:spPr/>
    </dgm:pt>
    <dgm:pt modelId="{9FAA29C3-8802-4A58-8B4A-A93D5ECB3D95}" type="pres">
      <dgm:prSet presAssocID="{6769C496-8904-495F-86BC-401EF513517D}" presName="linNode" presStyleCnt="0"/>
      <dgm:spPr/>
    </dgm:pt>
    <dgm:pt modelId="{BBA337CE-14F6-4EAE-9EE0-FCD6B91F7FF5}" type="pres">
      <dgm:prSet presAssocID="{6769C496-8904-495F-86BC-401EF513517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F3B15B-030F-4760-9B6E-67839C5139D9}" type="pres">
      <dgm:prSet presAssocID="{6769C496-8904-495F-86BC-401EF513517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9D30D93-3F71-46EB-969E-E4B9A54A8849}" srcId="{1D28C383-5134-4010-8029-30E06DF305F4}" destId="{93311791-59B8-4D1B-9EE6-B53D29A2CCB2}" srcOrd="1" destOrd="0" parTransId="{9C115CA8-DB6A-4A97-BC2F-29879870DFD8}" sibTransId="{32A088E9-B7D6-4233-8F3B-BEB34730784B}"/>
    <dgm:cxn modelId="{2606BEB1-54B7-4022-9AED-E4D1D3DA66AC}" srcId="{93311791-59B8-4D1B-9EE6-B53D29A2CCB2}" destId="{796276E1-95CC-4A3A-9A46-3AE8122A80DF}" srcOrd="0" destOrd="0" parTransId="{B47E9E69-A97F-4B48-9862-BA9B22AD4EBC}" sibTransId="{B4F9BC62-3FF7-4C24-8764-8ECEA547CDAE}"/>
    <dgm:cxn modelId="{7CFB0560-4553-4168-B837-B8431947791D}" type="presOf" srcId="{93311791-59B8-4D1B-9EE6-B53D29A2CCB2}" destId="{08C3EC1F-9634-446D-B6A4-A9F09B3ABC19}" srcOrd="0" destOrd="0" presId="urn:microsoft.com/office/officeart/2005/8/layout/vList5"/>
    <dgm:cxn modelId="{201DA571-8941-4689-BB9D-B999EC3AA046}" srcId="{1D28C383-5134-4010-8029-30E06DF305F4}" destId="{3475DE76-E7DE-4C40-9922-244E0E22B816}" srcOrd="0" destOrd="0" parTransId="{E7A4B68B-8193-41CD-A2B1-8A4E4E2A1231}" sibTransId="{9FA54C39-761B-429C-BB98-9B7070AC4860}"/>
    <dgm:cxn modelId="{A6CFAAAA-06B4-4A98-9917-65CC3A257C79}" srcId="{1D28C383-5134-4010-8029-30E06DF305F4}" destId="{6769C496-8904-495F-86BC-401EF513517D}" srcOrd="2" destOrd="0" parTransId="{A314F1C4-8308-4471-96FB-0AA3D13AC59F}" sibTransId="{025E0A68-ACEF-4F67-B357-B718D8556D8F}"/>
    <dgm:cxn modelId="{6C27E863-C1D0-454E-BA4C-884E15FDDDBB}" type="presOf" srcId="{296F5AE2-B015-4EB1-9176-FD9CC0123046}" destId="{5771B9FA-71F4-4582-BC5E-1D74CA24913F}" srcOrd="0" destOrd="0" presId="urn:microsoft.com/office/officeart/2005/8/layout/vList5"/>
    <dgm:cxn modelId="{23940B00-E4E0-4E63-9AFF-562EEAF96A93}" type="presOf" srcId="{796276E1-95CC-4A3A-9A46-3AE8122A80DF}" destId="{BEFC4F81-BC9D-4432-861A-A1F80782DDF0}" srcOrd="0" destOrd="0" presId="urn:microsoft.com/office/officeart/2005/8/layout/vList5"/>
    <dgm:cxn modelId="{A398AABD-95A6-4F39-8138-355984F5568A}" type="presOf" srcId="{3475DE76-E7DE-4C40-9922-244E0E22B816}" destId="{75D3E539-E1BE-4F1F-B8AF-E32BAC5CC1D3}" srcOrd="0" destOrd="0" presId="urn:microsoft.com/office/officeart/2005/8/layout/vList5"/>
    <dgm:cxn modelId="{55ABB4B0-7309-4D00-A71D-92E892DC216C}" type="presOf" srcId="{00EEBDCF-3589-4CF6-A7DB-886EE7975DD1}" destId="{9BF3B15B-030F-4760-9B6E-67839C5139D9}" srcOrd="0" destOrd="0" presId="urn:microsoft.com/office/officeart/2005/8/layout/vList5"/>
    <dgm:cxn modelId="{5E6D4A77-5754-434D-87CB-06FBDBF91764}" srcId="{6769C496-8904-495F-86BC-401EF513517D}" destId="{00EEBDCF-3589-4CF6-A7DB-886EE7975DD1}" srcOrd="0" destOrd="0" parTransId="{0C0EBB15-AF2D-4EE1-9B7C-52C6E41412C6}" sibTransId="{A95DE509-C638-472D-87CB-B326F03F606E}"/>
    <dgm:cxn modelId="{611F72D8-6980-4F8E-ADAC-4A0F41215CC6}" srcId="{3475DE76-E7DE-4C40-9922-244E0E22B816}" destId="{1006EDCA-F76A-4CAE-BF40-F8F740A1DF80}" srcOrd="1" destOrd="0" parTransId="{17A760F2-69C0-486A-A4A0-F9ACBCD1F0E0}" sibTransId="{AE181101-ED98-4BDC-B7CA-841D75B31259}"/>
    <dgm:cxn modelId="{6BE5DAAA-FD5A-42C9-9D02-9427859257F4}" type="presOf" srcId="{1D28C383-5134-4010-8029-30E06DF305F4}" destId="{FCAF7C31-649D-4CB3-A32B-BFB21E1CE408}" srcOrd="0" destOrd="0" presId="urn:microsoft.com/office/officeart/2005/8/layout/vList5"/>
    <dgm:cxn modelId="{A8131B5A-625D-4EC9-9BEB-577654AA8989}" type="presOf" srcId="{1006EDCA-F76A-4CAE-BF40-F8F740A1DF80}" destId="{5771B9FA-71F4-4582-BC5E-1D74CA24913F}" srcOrd="0" destOrd="1" presId="urn:microsoft.com/office/officeart/2005/8/layout/vList5"/>
    <dgm:cxn modelId="{A15C2097-1496-4C90-98F0-AAD5C79D0601}" srcId="{3475DE76-E7DE-4C40-9922-244E0E22B816}" destId="{296F5AE2-B015-4EB1-9176-FD9CC0123046}" srcOrd="0" destOrd="0" parTransId="{A7ADC445-2D67-4DE9-9B06-EF7C59F8FFFE}" sibTransId="{684A32E0-9C41-4910-A9AC-5CDA08FA89EF}"/>
    <dgm:cxn modelId="{5E82660C-F4D6-441B-8218-E232A5DA8F47}" type="presOf" srcId="{6769C496-8904-495F-86BC-401EF513517D}" destId="{BBA337CE-14F6-4EAE-9EE0-FCD6B91F7FF5}" srcOrd="0" destOrd="0" presId="urn:microsoft.com/office/officeart/2005/8/layout/vList5"/>
    <dgm:cxn modelId="{163D8E68-AA8E-4F22-888D-CDC39668F950}" type="presParOf" srcId="{FCAF7C31-649D-4CB3-A32B-BFB21E1CE408}" destId="{3C989F53-06C1-4D46-B362-FBC9E7BE907A}" srcOrd="0" destOrd="0" presId="urn:microsoft.com/office/officeart/2005/8/layout/vList5"/>
    <dgm:cxn modelId="{05365772-86B8-4863-8CC8-F030243A2B8B}" type="presParOf" srcId="{3C989F53-06C1-4D46-B362-FBC9E7BE907A}" destId="{75D3E539-E1BE-4F1F-B8AF-E32BAC5CC1D3}" srcOrd="0" destOrd="0" presId="urn:microsoft.com/office/officeart/2005/8/layout/vList5"/>
    <dgm:cxn modelId="{7FBA5FAE-F76C-4919-96F9-CF7B7D598D27}" type="presParOf" srcId="{3C989F53-06C1-4D46-B362-FBC9E7BE907A}" destId="{5771B9FA-71F4-4582-BC5E-1D74CA24913F}" srcOrd="1" destOrd="0" presId="urn:microsoft.com/office/officeart/2005/8/layout/vList5"/>
    <dgm:cxn modelId="{0B746C7E-94DE-4706-A4CE-CA6E89446402}" type="presParOf" srcId="{FCAF7C31-649D-4CB3-A32B-BFB21E1CE408}" destId="{5CAC0066-5437-4151-A1B5-410DD183E4F2}" srcOrd="1" destOrd="0" presId="urn:microsoft.com/office/officeart/2005/8/layout/vList5"/>
    <dgm:cxn modelId="{27E54B14-AF27-4BD9-BA6D-C030BBF63DC1}" type="presParOf" srcId="{FCAF7C31-649D-4CB3-A32B-BFB21E1CE408}" destId="{915C2EFC-B133-4427-8169-9F48A4386496}" srcOrd="2" destOrd="0" presId="urn:microsoft.com/office/officeart/2005/8/layout/vList5"/>
    <dgm:cxn modelId="{28B70112-BCAB-4228-85A4-23BFA8ACBC10}" type="presParOf" srcId="{915C2EFC-B133-4427-8169-9F48A4386496}" destId="{08C3EC1F-9634-446D-B6A4-A9F09B3ABC19}" srcOrd="0" destOrd="0" presId="urn:microsoft.com/office/officeart/2005/8/layout/vList5"/>
    <dgm:cxn modelId="{C4A05B9F-D221-4C0D-B630-DE39673CEDD0}" type="presParOf" srcId="{915C2EFC-B133-4427-8169-9F48A4386496}" destId="{BEFC4F81-BC9D-4432-861A-A1F80782DDF0}" srcOrd="1" destOrd="0" presId="urn:microsoft.com/office/officeart/2005/8/layout/vList5"/>
    <dgm:cxn modelId="{40095C32-50A3-4BCD-B38D-98113CD93506}" type="presParOf" srcId="{FCAF7C31-649D-4CB3-A32B-BFB21E1CE408}" destId="{E5C79B97-1179-4AD1-B239-B66A46F98D3B}" srcOrd="3" destOrd="0" presId="urn:microsoft.com/office/officeart/2005/8/layout/vList5"/>
    <dgm:cxn modelId="{1BF5991C-27F1-4781-9467-83E7590434BD}" type="presParOf" srcId="{FCAF7C31-649D-4CB3-A32B-BFB21E1CE408}" destId="{9FAA29C3-8802-4A58-8B4A-A93D5ECB3D95}" srcOrd="4" destOrd="0" presId="urn:microsoft.com/office/officeart/2005/8/layout/vList5"/>
    <dgm:cxn modelId="{9146BB8C-25AB-458B-87C8-2DF3BDDB90A3}" type="presParOf" srcId="{9FAA29C3-8802-4A58-8B4A-A93D5ECB3D95}" destId="{BBA337CE-14F6-4EAE-9EE0-FCD6B91F7FF5}" srcOrd="0" destOrd="0" presId="urn:microsoft.com/office/officeart/2005/8/layout/vList5"/>
    <dgm:cxn modelId="{46D28036-B85C-4860-9F26-757893A6F61C}" type="presParOf" srcId="{9FAA29C3-8802-4A58-8B4A-A93D5ECB3D95}" destId="{9BF3B15B-030F-4760-9B6E-67839C5139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39D6D1-9723-47DF-A756-97289316B84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F920630-656F-4662-A1EA-85D66C81F479}">
      <dgm:prSet phldrT="[Testo]"/>
      <dgm:spPr/>
      <dgm:t>
        <a:bodyPr/>
        <a:lstStyle/>
        <a:p>
          <a:r>
            <a:rPr lang="it-IT" dirty="0" smtClean="0"/>
            <a:t>DUE STRUMENTI PER GESTIONE RISCHI ASSOCIATI INDUSTRIE A RISCHIO </a:t>
          </a:r>
          <a:r>
            <a:rPr lang="it-IT" dirty="0" err="1" smtClean="0"/>
            <a:t>DI</a:t>
          </a:r>
          <a:r>
            <a:rPr lang="it-IT" dirty="0" smtClean="0"/>
            <a:t> INCIDENTE RILEVANTE</a:t>
          </a:r>
          <a:endParaRPr lang="it-IT" dirty="0"/>
        </a:p>
      </dgm:t>
    </dgm:pt>
    <dgm:pt modelId="{48BB0616-197F-465E-A6F1-9A1E3ABF2DFC}" type="parTrans" cxnId="{F43B19ED-D0AC-4575-86BF-88365F31F614}">
      <dgm:prSet/>
      <dgm:spPr/>
      <dgm:t>
        <a:bodyPr/>
        <a:lstStyle/>
        <a:p>
          <a:endParaRPr lang="it-IT"/>
        </a:p>
      </dgm:t>
    </dgm:pt>
    <dgm:pt modelId="{616D24D2-CF7E-48F5-A94A-B20A34788398}" type="sibTrans" cxnId="{F43B19ED-D0AC-4575-86BF-88365F31F614}">
      <dgm:prSet/>
      <dgm:spPr/>
      <dgm:t>
        <a:bodyPr/>
        <a:lstStyle/>
        <a:p>
          <a:endParaRPr lang="it-IT"/>
        </a:p>
      </dgm:t>
    </dgm:pt>
    <dgm:pt modelId="{7AA37699-5F95-44A3-878B-FD072E6424FC}">
      <dgm:prSet phldrT="[Testo]"/>
      <dgm:spPr/>
      <dgm:t>
        <a:bodyPr/>
        <a:lstStyle/>
        <a:p>
          <a:r>
            <a:rPr lang="it-IT" dirty="0" smtClean="0"/>
            <a:t>VALUTAZIONE COMPATIBILITA’ STABILIMENTI CON PIANIFICAZIONE TERRITORIALE</a:t>
          </a:r>
          <a:endParaRPr lang="it-IT" dirty="0"/>
        </a:p>
      </dgm:t>
    </dgm:pt>
    <dgm:pt modelId="{6151A462-317C-430B-A61A-D50EA7486CCC}" type="parTrans" cxnId="{DD63BC11-3D13-4A7A-8B26-4B665D6FA1CA}">
      <dgm:prSet/>
      <dgm:spPr/>
      <dgm:t>
        <a:bodyPr/>
        <a:lstStyle/>
        <a:p>
          <a:endParaRPr lang="it-IT"/>
        </a:p>
      </dgm:t>
    </dgm:pt>
    <dgm:pt modelId="{F5EC1F28-D580-438B-9502-7E93183E2313}" type="sibTrans" cxnId="{DD63BC11-3D13-4A7A-8B26-4B665D6FA1CA}">
      <dgm:prSet/>
      <dgm:spPr/>
      <dgm:t>
        <a:bodyPr/>
        <a:lstStyle/>
        <a:p>
          <a:endParaRPr lang="it-IT"/>
        </a:p>
      </dgm:t>
    </dgm:pt>
    <dgm:pt modelId="{E0689B21-724F-476C-996C-1225EAB33691}">
      <dgm:prSet phldrT="[Testo]"/>
      <dgm:spPr/>
      <dgm:t>
        <a:bodyPr/>
        <a:lstStyle/>
        <a:p>
          <a:r>
            <a:rPr lang="it-IT" dirty="0" smtClean="0"/>
            <a:t>PIANO </a:t>
          </a:r>
          <a:r>
            <a:rPr lang="it-IT" dirty="0" err="1" smtClean="0"/>
            <a:t>DI</a:t>
          </a:r>
          <a:r>
            <a:rPr lang="it-IT" dirty="0" smtClean="0"/>
            <a:t> EMERGENZA ESTERNA (PEE9</a:t>
          </a:r>
          <a:endParaRPr lang="it-IT" dirty="0"/>
        </a:p>
      </dgm:t>
    </dgm:pt>
    <dgm:pt modelId="{BEBD0924-ABB9-4260-9AF3-919FF6E40B13}" type="parTrans" cxnId="{FF840097-C6E2-47B2-94DF-172CFEF28E10}">
      <dgm:prSet/>
      <dgm:spPr/>
      <dgm:t>
        <a:bodyPr/>
        <a:lstStyle/>
        <a:p>
          <a:endParaRPr lang="it-IT"/>
        </a:p>
      </dgm:t>
    </dgm:pt>
    <dgm:pt modelId="{194DBA60-E025-4889-89F0-415B0C3C8EE4}" type="sibTrans" cxnId="{FF840097-C6E2-47B2-94DF-172CFEF28E10}">
      <dgm:prSet/>
      <dgm:spPr/>
      <dgm:t>
        <a:bodyPr/>
        <a:lstStyle/>
        <a:p>
          <a:endParaRPr lang="it-IT"/>
        </a:p>
      </dgm:t>
    </dgm:pt>
    <dgm:pt modelId="{6ECEB3BD-39A9-48FC-8257-330911B5E213}" type="pres">
      <dgm:prSet presAssocID="{7839D6D1-9723-47DF-A756-97289316B840}" presName="Name0" presStyleCnt="0">
        <dgm:presLayoutVars>
          <dgm:dir/>
          <dgm:resizeHandles val="exact"/>
        </dgm:presLayoutVars>
      </dgm:prSet>
      <dgm:spPr/>
    </dgm:pt>
    <dgm:pt modelId="{DC0F5612-A232-49F7-8DA8-A4174A0A1179}" type="pres">
      <dgm:prSet presAssocID="{5F920630-656F-4662-A1EA-85D66C81F47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29FC78-57BD-45C1-A432-2BD31599AF1A}" type="pres">
      <dgm:prSet presAssocID="{616D24D2-CF7E-48F5-A94A-B20A34788398}" presName="sibTrans" presStyleLbl="sibTrans2D1" presStyleIdx="0" presStyleCnt="3"/>
      <dgm:spPr/>
    </dgm:pt>
    <dgm:pt modelId="{0D5B98CA-E747-4AE2-A522-0EE1CBF7FCF1}" type="pres">
      <dgm:prSet presAssocID="{616D24D2-CF7E-48F5-A94A-B20A34788398}" presName="connectorText" presStyleLbl="sibTrans2D1" presStyleIdx="0" presStyleCnt="3"/>
      <dgm:spPr/>
    </dgm:pt>
    <dgm:pt modelId="{B1EB38DE-0EF5-4DA5-BE57-9C3F5D0D51CA}" type="pres">
      <dgm:prSet presAssocID="{7AA37699-5F95-44A3-878B-FD072E6424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52EFA7-5F39-4EA6-B953-9779AE6FDF5E}" type="pres">
      <dgm:prSet presAssocID="{F5EC1F28-D580-438B-9502-7E93183E2313}" presName="sibTrans" presStyleLbl="sibTrans2D1" presStyleIdx="1" presStyleCnt="3"/>
      <dgm:spPr/>
    </dgm:pt>
    <dgm:pt modelId="{A8220149-C298-4CB1-B365-FF7CFFC4F336}" type="pres">
      <dgm:prSet presAssocID="{F5EC1F28-D580-438B-9502-7E93183E2313}" presName="connectorText" presStyleLbl="sibTrans2D1" presStyleIdx="1" presStyleCnt="3"/>
      <dgm:spPr/>
    </dgm:pt>
    <dgm:pt modelId="{15872A95-B377-4022-B627-A9CFBBCD2078}" type="pres">
      <dgm:prSet presAssocID="{E0689B21-724F-476C-996C-1225EAB3369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509108-D6FE-457E-B24B-FC1D5AF4E1EF}" type="pres">
      <dgm:prSet presAssocID="{194DBA60-E025-4889-89F0-415B0C3C8EE4}" presName="sibTrans" presStyleLbl="sibTrans2D1" presStyleIdx="2" presStyleCnt="3"/>
      <dgm:spPr/>
    </dgm:pt>
    <dgm:pt modelId="{FC389D6F-D698-407E-A425-1CFE28ED7D80}" type="pres">
      <dgm:prSet presAssocID="{194DBA60-E025-4889-89F0-415B0C3C8EE4}" presName="connectorText" presStyleLbl="sibTrans2D1" presStyleIdx="2" presStyleCnt="3"/>
      <dgm:spPr/>
    </dgm:pt>
  </dgm:ptLst>
  <dgm:cxnLst>
    <dgm:cxn modelId="{F43B19ED-D0AC-4575-86BF-88365F31F614}" srcId="{7839D6D1-9723-47DF-A756-97289316B840}" destId="{5F920630-656F-4662-A1EA-85D66C81F479}" srcOrd="0" destOrd="0" parTransId="{48BB0616-197F-465E-A6F1-9A1E3ABF2DFC}" sibTransId="{616D24D2-CF7E-48F5-A94A-B20A34788398}"/>
    <dgm:cxn modelId="{95072851-C04D-4775-BA20-65A442FCE876}" type="presOf" srcId="{5F920630-656F-4662-A1EA-85D66C81F479}" destId="{DC0F5612-A232-49F7-8DA8-A4174A0A1179}" srcOrd="0" destOrd="0" presId="urn:microsoft.com/office/officeart/2005/8/layout/cycle7"/>
    <dgm:cxn modelId="{B0604772-372D-4847-809C-D83B71131316}" type="presOf" srcId="{F5EC1F28-D580-438B-9502-7E93183E2313}" destId="{EE52EFA7-5F39-4EA6-B953-9779AE6FDF5E}" srcOrd="0" destOrd="0" presId="urn:microsoft.com/office/officeart/2005/8/layout/cycle7"/>
    <dgm:cxn modelId="{DD63BC11-3D13-4A7A-8B26-4B665D6FA1CA}" srcId="{7839D6D1-9723-47DF-A756-97289316B840}" destId="{7AA37699-5F95-44A3-878B-FD072E6424FC}" srcOrd="1" destOrd="0" parTransId="{6151A462-317C-430B-A61A-D50EA7486CCC}" sibTransId="{F5EC1F28-D580-438B-9502-7E93183E2313}"/>
    <dgm:cxn modelId="{B7BB091E-CD1D-4DC6-BDA5-70A3F2094805}" type="presOf" srcId="{F5EC1F28-D580-438B-9502-7E93183E2313}" destId="{A8220149-C298-4CB1-B365-FF7CFFC4F336}" srcOrd="1" destOrd="0" presId="urn:microsoft.com/office/officeart/2005/8/layout/cycle7"/>
    <dgm:cxn modelId="{AFF9C852-BBE6-429B-A95B-D6DD6D7CFCEC}" type="presOf" srcId="{E0689B21-724F-476C-996C-1225EAB33691}" destId="{15872A95-B377-4022-B627-A9CFBBCD2078}" srcOrd="0" destOrd="0" presId="urn:microsoft.com/office/officeart/2005/8/layout/cycle7"/>
    <dgm:cxn modelId="{FF840097-C6E2-47B2-94DF-172CFEF28E10}" srcId="{7839D6D1-9723-47DF-A756-97289316B840}" destId="{E0689B21-724F-476C-996C-1225EAB33691}" srcOrd="2" destOrd="0" parTransId="{BEBD0924-ABB9-4260-9AF3-919FF6E40B13}" sibTransId="{194DBA60-E025-4889-89F0-415B0C3C8EE4}"/>
    <dgm:cxn modelId="{DDF52213-6033-46E7-A878-5679C75D669A}" type="presOf" srcId="{7839D6D1-9723-47DF-A756-97289316B840}" destId="{6ECEB3BD-39A9-48FC-8257-330911B5E213}" srcOrd="0" destOrd="0" presId="urn:microsoft.com/office/officeart/2005/8/layout/cycle7"/>
    <dgm:cxn modelId="{70C3D5A5-6303-4C68-9832-5D5ED7315E27}" type="presOf" srcId="{616D24D2-CF7E-48F5-A94A-B20A34788398}" destId="{0D5B98CA-E747-4AE2-A522-0EE1CBF7FCF1}" srcOrd="1" destOrd="0" presId="urn:microsoft.com/office/officeart/2005/8/layout/cycle7"/>
    <dgm:cxn modelId="{1FC1CE1A-8E95-4929-AAD1-532861A3707B}" type="presOf" srcId="{194DBA60-E025-4889-89F0-415B0C3C8EE4}" destId="{FC389D6F-D698-407E-A425-1CFE28ED7D80}" srcOrd="1" destOrd="0" presId="urn:microsoft.com/office/officeart/2005/8/layout/cycle7"/>
    <dgm:cxn modelId="{5523599E-0116-409A-812A-9AF2D6FBD1F1}" type="presOf" srcId="{616D24D2-CF7E-48F5-A94A-B20A34788398}" destId="{0A29FC78-57BD-45C1-A432-2BD31599AF1A}" srcOrd="0" destOrd="0" presId="urn:microsoft.com/office/officeart/2005/8/layout/cycle7"/>
    <dgm:cxn modelId="{8F5E72C2-14A8-4584-987A-CCC35B72A1A1}" type="presOf" srcId="{194DBA60-E025-4889-89F0-415B0C3C8EE4}" destId="{1E509108-D6FE-457E-B24B-FC1D5AF4E1EF}" srcOrd="0" destOrd="0" presId="urn:microsoft.com/office/officeart/2005/8/layout/cycle7"/>
    <dgm:cxn modelId="{DCFD203A-300D-451C-BD9A-66CDD0F5C4F6}" type="presOf" srcId="{7AA37699-5F95-44A3-878B-FD072E6424FC}" destId="{B1EB38DE-0EF5-4DA5-BE57-9C3F5D0D51CA}" srcOrd="0" destOrd="0" presId="urn:microsoft.com/office/officeart/2005/8/layout/cycle7"/>
    <dgm:cxn modelId="{1B7896EB-8FD2-43C1-A476-4F178FF8304D}" type="presParOf" srcId="{6ECEB3BD-39A9-48FC-8257-330911B5E213}" destId="{DC0F5612-A232-49F7-8DA8-A4174A0A1179}" srcOrd="0" destOrd="0" presId="urn:microsoft.com/office/officeart/2005/8/layout/cycle7"/>
    <dgm:cxn modelId="{BBB3A6EC-FB8A-4C31-AE8B-2B3690A74527}" type="presParOf" srcId="{6ECEB3BD-39A9-48FC-8257-330911B5E213}" destId="{0A29FC78-57BD-45C1-A432-2BD31599AF1A}" srcOrd="1" destOrd="0" presId="urn:microsoft.com/office/officeart/2005/8/layout/cycle7"/>
    <dgm:cxn modelId="{00E78780-0526-443A-8481-747BE06DEF93}" type="presParOf" srcId="{0A29FC78-57BD-45C1-A432-2BD31599AF1A}" destId="{0D5B98CA-E747-4AE2-A522-0EE1CBF7FCF1}" srcOrd="0" destOrd="0" presId="urn:microsoft.com/office/officeart/2005/8/layout/cycle7"/>
    <dgm:cxn modelId="{B919E866-3394-4530-9928-59C53B4C7D8E}" type="presParOf" srcId="{6ECEB3BD-39A9-48FC-8257-330911B5E213}" destId="{B1EB38DE-0EF5-4DA5-BE57-9C3F5D0D51CA}" srcOrd="2" destOrd="0" presId="urn:microsoft.com/office/officeart/2005/8/layout/cycle7"/>
    <dgm:cxn modelId="{91E9B099-C0EB-425A-A13D-C409C2878690}" type="presParOf" srcId="{6ECEB3BD-39A9-48FC-8257-330911B5E213}" destId="{EE52EFA7-5F39-4EA6-B953-9779AE6FDF5E}" srcOrd="3" destOrd="0" presId="urn:microsoft.com/office/officeart/2005/8/layout/cycle7"/>
    <dgm:cxn modelId="{945AB37D-6248-4638-AECA-7712DC02B406}" type="presParOf" srcId="{EE52EFA7-5F39-4EA6-B953-9779AE6FDF5E}" destId="{A8220149-C298-4CB1-B365-FF7CFFC4F336}" srcOrd="0" destOrd="0" presId="urn:microsoft.com/office/officeart/2005/8/layout/cycle7"/>
    <dgm:cxn modelId="{370D9871-E4D7-4ECA-BCD3-3DE5F5F4406E}" type="presParOf" srcId="{6ECEB3BD-39A9-48FC-8257-330911B5E213}" destId="{15872A95-B377-4022-B627-A9CFBBCD2078}" srcOrd="4" destOrd="0" presId="urn:microsoft.com/office/officeart/2005/8/layout/cycle7"/>
    <dgm:cxn modelId="{4C3E45EC-42C3-4633-A129-1786E6AB9374}" type="presParOf" srcId="{6ECEB3BD-39A9-48FC-8257-330911B5E213}" destId="{1E509108-D6FE-457E-B24B-FC1D5AF4E1EF}" srcOrd="5" destOrd="0" presId="urn:microsoft.com/office/officeart/2005/8/layout/cycle7"/>
    <dgm:cxn modelId="{C16125CF-C635-48E6-9065-008B97124488}" type="presParOf" srcId="{1E509108-D6FE-457E-B24B-FC1D5AF4E1EF}" destId="{FC389D6F-D698-407E-A425-1CFE28ED7D80}" srcOrd="0" destOrd="0" presId="urn:microsoft.com/office/officeart/2005/8/layout/cycle7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  <a:tileRect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B7F170-07FD-4C03-A819-2A338F11426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041E095-58DF-413A-A1EB-1746CD1C09AB}">
      <dgm:prSet phldrT="[Testo]"/>
      <dgm:spPr/>
      <dgm:t>
        <a:bodyPr/>
        <a:lstStyle/>
        <a:p>
          <a:r>
            <a:rPr lang="it-IT" dirty="0" smtClean="0"/>
            <a:t>GESTIONE DELL’ASSETTO TERRITORIALE</a:t>
          </a:r>
          <a:endParaRPr lang="it-IT" dirty="0"/>
        </a:p>
      </dgm:t>
    </dgm:pt>
    <dgm:pt modelId="{C3098FF9-48CD-41C4-B284-E5B5FDEEC1B8}" type="parTrans" cxnId="{BA645F15-F920-4FC4-8988-26D72C282023}">
      <dgm:prSet/>
      <dgm:spPr/>
      <dgm:t>
        <a:bodyPr/>
        <a:lstStyle/>
        <a:p>
          <a:endParaRPr lang="it-IT"/>
        </a:p>
      </dgm:t>
    </dgm:pt>
    <dgm:pt modelId="{C27EA712-997D-4BAC-B12E-E080DA5C3B87}" type="sibTrans" cxnId="{BA645F15-F920-4FC4-8988-26D72C282023}">
      <dgm:prSet/>
      <dgm:spPr/>
      <dgm:t>
        <a:bodyPr/>
        <a:lstStyle/>
        <a:p>
          <a:endParaRPr lang="it-IT"/>
        </a:p>
      </dgm:t>
    </dgm:pt>
    <dgm:pt modelId="{DEA65EEB-145B-4F5A-9A79-64FC301FF715}">
      <dgm:prSet phldrT="[Testo]" custT="1"/>
      <dgm:spPr/>
      <dgm:t>
        <a:bodyPr/>
        <a:lstStyle/>
        <a:p>
          <a:r>
            <a:rPr lang="it-IT" sz="2000" b="1" dirty="0" smtClean="0"/>
            <a:t>Art. 14 .</a:t>
          </a:r>
          <a:endParaRPr lang="it-IT" sz="2000" b="1" dirty="0" smtClean="0"/>
        </a:p>
        <a:p>
          <a:r>
            <a:rPr lang="it-IT" sz="2000" b="1" dirty="0" smtClean="0"/>
            <a:t>334/1999</a:t>
          </a:r>
          <a:endParaRPr lang="it-IT" sz="2000" b="1" dirty="0"/>
        </a:p>
      </dgm:t>
    </dgm:pt>
    <dgm:pt modelId="{1041072E-54F8-4EDE-8771-FA151B33140F}" type="parTrans" cxnId="{845B35A3-883A-4E8C-AE6F-D9C1730C500F}">
      <dgm:prSet/>
      <dgm:spPr/>
      <dgm:t>
        <a:bodyPr/>
        <a:lstStyle/>
        <a:p>
          <a:endParaRPr lang="it-IT"/>
        </a:p>
      </dgm:t>
    </dgm:pt>
    <dgm:pt modelId="{7E573FAA-13AB-487C-88E9-839E85A01BB3}" type="sibTrans" cxnId="{845B35A3-883A-4E8C-AE6F-D9C1730C500F}">
      <dgm:prSet/>
      <dgm:spPr/>
      <dgm:t>
        <a:bodyPr/>
        <a:lstStyle/>
        <a:p>
          <a:endParaRPr lang="it-IT"/>
        </a:p>
      </dgm:t>
    </dgm:pt>
    <dgm:pt modelId="{AEA81822-4216-4A3F-BBEB-C8CE12FD5A86}">
      <dgm:prSet phldrT="[Testo]" custT="1"/>
      <dgm:spPr/>
      <dgm:t>
        <a:bodyPr/>
        <a:lstStyle/>
        <a:p>
          <a:r>
            <a:rPr lang="it-IT" sz="2000" b="1" dirty="0" smtClean="0"/>
            <a:t>Decreto ministro dei  Lavori Pubblici</a:t>
          </a:r>
        </a:p>
        <a:p>
          <a:r>
            <a:rPr lang="it-IT" sz="2000" b="1" dirty="0" smtClean="0"/>
            <a:t>501/2001</a:t>
          </a:r>
          <a:endParaRPr lang="it-IT" sz="2000" b="1" dirty="0"/>
        </a:p>
      </dgm:t>
    </dgm:pt>
    <dgm:pt modelId="{2F1D618A-1000-449E-B67C-4B131B73CD1F}" type="parTrans" cxnId="{C60268B7-F3F1-4022-8756-8E6395A66144}">
      <dgm:prSet/>
      <dgm:spPr/>
      <dgm:t>
        <a:bodyPr/>
        <a:lstStyle/>
        <a:p>
          <a:endParaRPr lang="it-IT"/>
        </a:p>
      </dgm:t>
    </dgm:pt>
    <dgm:pt modelId="{777BEF80-3CCA-477D-9061-150375A3A247}" type="sibTrans" cxnId="{C60268B7-F3F1-4022-8756-8E6395A66144}">
      <dgm:prSet/>
      <dgm:spPr/>
      <dgm:t>
        <a:bodyPr/>
        <a:lstStyle/>
        <a:p>
          <a:endParaRPr lang="it-IT"/>
        </a:p>
      </dgm:t>
    </dgm:pt>
    <dgm:pt modelId="{DD4EBFA9-9C38-4F53-9646-EE16AAD27F1E}">
      <dgm:prSet phldrT="[Testo]"/>
      <dgm:spPr/>
      <dgm:t>
        <a:bodyPr/>
        <a:lstStyle/>
        <a:p>
          <a:r>
            <a:rPr lang="it-IT" dirty="0" smtClean="0"/>
            <a:t>PIANIFICAZIONE</a:t>
          </a:r>
          <a:endParaRPr lang="it-IT" dirty="0"/>
        </a:p>
      </dgm:t>
    </dgm:pt>
    <dgm:pt modelId="{E61A3BF9-E27F-450E-A24C-9A6BA70C18CE}" type="parTrans" cxnId="{CB1B182C-4829-4CB9-94DA-DA2042A6A527}">
      <dgm:prSet/>
      <dgm:spPr/>
      <dgm:t>
        <a:bodyPr/>
        <a:lstStyle/>
        <a:p>
          <a:endParaRPr lang="it-IT"/>
        </a:p>
      </dgm:t>
    </dgm:pt>
    <dgm:pt modelId="{BF28189B-D2A3-46FD-BAB3-7F41A766D784}" type="sibTrans" cxnId="{CB1B182C-4829-4CB9-94DA-DA2042A6A527}">
      <dgm:prSet/>
      <dgm:spPr/>
      <dgm:t>
        <a:bodyPr/>
        <a:lstStyle/>
        <a:p>
          <a:endParaRPr lang="it-IT"/>
        </a:p>
      </dgm:t>
    </dgm:pt>
    <dgm:pt modelId="{61BE8294-28BB-4AF4-A837-BBF973DB16D3}">
      <dgm:prSet phldrT="[Testo]" custT="1"/>
      <dgm:spPr/>
      <dgm:t>
        <a:bodyPr/>
        <a:lstStyle/>
        <a:p>
          <a:r>
            <a:rPr lang="it-IT" sz="2000" b="1" dirty="0" smtClean="0"/>
            <a:t>PEI</a:t>
          </a:r>
        </a:p>
        <a:p>
          <a:r>
            <a:rPr lang="it-IT" sz="2000" b="1" dirty="0" smtClean="0"/>
            <a:t>a cura del gestore</a:t>
          </a:r>
          <a:endParaRPr lang="it-IT" sz="2000" b="1" dirty="0"/>
        </a:p>
      </dgm:t>
    </dgm:pt>
    <dgm:pt modelId="{A7C640B0-CC34-41DD-99B2-1ECDCFB53281}" type="sibTrans" cxnId="{F7136D84-A09B-4647-A745-C51BF8157A98}">
      <dgm:prSet/>
      <dgm:spPr/>
      <dgm:t>
        <a:bodyPr/>
        <a:lstStyle/>
        <a:p>
          <a:endParaRPr lang="it-IT"/>
        </a:p>
      </dgm:t>
    </dgm:pt>
    <dgm:pt modelId="{030AB7C5-83DD-4332-8ECE-670DD22811EB}" type="parTrans" cxnId="{F7136D84-A09B-4647-A745-C51BF8157A98}">
      <dgm:prSet/>
      <dgm:spPr/>
      <dgm:t>
        <a:bodyPr/>
        <a:lstStyle/>
        <a:p>
          <a:endParaRPr lang="it-IT"/>
        </a:p>
      </dgm:t>
    </dgm:pt>
    <dgm:pt modelId="{1702C025-1039-4BF7-B340-7977C335F3F8}">
      <dgm:prSet phldrT="[Testo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it-IT" sz="17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it-IT" sz="2000" b="1" dirty="0" smtClean="0"/>
            <a:t>PEE di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t-IT" sz="2000" b="1" dirty="0" smtClean="0"/>
            <a:t>competenza del Prefetto</a:t>
          </a:r>
          <a:endParaRPr lang="it-IT" sz="2000" b="1" dirty="0"/>
        </a:p>
      </dgm:t>
    </dgm:pt>
    <dgm:pt modelId="{54E0297C-23FF-4BF6-9FE7-1518DEB25C92}" type="sibTrans" cxnId="{FEA439D1-B913-4F3B-818A-817639217F90}">
      <dgm:prSet/>
      <dgm:spPr/>
      <dgm:t>
        <a:bodyPr/>
        <a:lstStyle/>
        <a:p>
          <a:endParaRPr lang="it-IT"/>
        </a:p>
      </dgm:t>
    </dgm:pt>
    <dgm:pt modelId="{1C68CC5F-52F3-4D92-9E37-345CAA61B884}" type="parTrans" cxnId="{FEA439D1-B913-4F3B-818A-817639217F90}">
      <dgm:prSet/>
      <dgm:spPr/>
      <dgm:t>
        <a:bodyPr/>
        <a:lstStyle/>
        <a:p>
          <a:endParaRPr lang="it-IT"/>
        </a:p>
      </dgm:t>
    </dgm:pt>
    <dgm:pt modelId="{A7CF5CBC-44D2-4D05-A87E-AB37C30547E6}" type="pres">
      <dgm:prSet presAssocID="{DDB7F170-07FD-4C03-A819-2A338F1142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3E9AF51-FC7D-4FEC-A93E-3E472FC90581}" type="pres">
      <dgm:prSet presAssocID="{E041E095-58DF-413A-A1EB-1746CD1C09AB}" presName="root" presStyleCnt="0"/>
      <dgm:spPr/>
    </dgm:pt>
    <dgm:pt modelId="{32A3A025-093F-4D25-8963-23C900C2EC0F}" type="pres">
      <dgm:prSet presAssocID="{E041E095-58DF-413A-A1EB-1746CD1C09AB}" presName="rootComposite" presStyleCnt="0"/>
      <dgm:spPr/>
    </dgm:pt>
    <dgm:pt modelId="{47196303-22D0-47B5-BD69-0B6C6BDCE7C3}" type="pres">
      <dgm:prSet presAssocID="{E041E095-58DF-413A-A1EB-1746CD1C09AB}" presName="rootText" presStyleLbl="node1" presStyleIdx="0" presStyleCnt="2" custScaleX="102519"/>
      <dgm:spPr/>
      <dgm:t>
        <a:bodyPr/>
        <a:lstStyle/>
        <a:p>
          <a:endParaRPr lang="it-IT"/>
        </a:p>
      </dgm:t>
    </dgm:pt>
    <dgm:pt modelId="{87936976-A26E-4962-B02B-F49895774D6E}" type="pres">
      <dgm:prSet presAssocID="{E041E095-58DF-413A-A1EB-1746CD1C09AB}" presName="rootConnector" presStyleLbl="node1" presStyleIdx="0" presStyleCnt="2"/>
      <dgm:spPr/>
      <dgm:t>
        <a:bodyPr/>
        <a:lstStyle/>
        <a:p>
          <a:endParaRPr lang="it-IT"/>
        </a:p>
      </dgm:t>
    </dgm:pt>
    <dgm:pt modelId="{2C5C5695-B13A-4D88-9C43-70B9D59368A5}" type="pres">
      <dgm:prSet presAssocID="{E041E095-58DF-413A-A1EB-1746CD1C09AB}" presName="childShape" presStyleCnt="0"/>
      <dgm:spPr/>
    </dgm:pt>
    <dgm:pt modelId="{A352789F-21E5-40D0-9572-8B24123E4E93}" type="pres">
      <dgm:prSet presAssocID="{1041072E-54F8-4EDE-8771-FA151B33140F}" presName="Name13" presStyleLbl="parChTrans1D2" presStyleIdx="0" presStyleCnt="4"/>
      <dgm:spPr/>
      <dgm:t>
        <a:bodyPr/>
        <a:lstStyle/>
        <a:p>
          <a:endParaRPr lang="it-IT"/>
        </a:p>
      </dgm:t>
    </dgm:pt>
    <dgm:pt modelId="{52070FAE-73EA-425F-A5B2-6A87984D427B}" type="pres">
      <dgm:prSet presAssocID="{DEA65EEB-145B-4F5A-9A79-64FC301FF715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4670E3-C87B-41D8-98E2-9B3CAC671739}" type="pres">
      <dgm:prSet presAssocID="{2F1D618A-1000-449E-B67C-4B131B73CD1F}" presName="Name13" presStyleLbl="parChTrans1D2" presStyleIdx="1" presStyleCnt="4"/>
      <dgm:spPr/>
      <dgm:t>
        <a:bodyPr/>
        <a:lstStyle/>
        <a:p>
          <a:endParaRPr lang="it-IT"/>
        </a:p>
      </dgm:t>
    </dgm:pt>
    <dgm:pt modelId="{FE83E01A-F5E1-44AF-BF8D-F2D64435965B}" type="pres">
      <dgm:prSet presAssocID="{AEA81822-4216-4A3F-BBEB-C8CE12FD5A86}" presName="childText" presStyleLbl="bgAcc1" presStyleIdx="1" presStyleCnt="4" custLinFactNeighborX="253" custLinFactNeighborY="32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BE6726-B88B-46F5-ABCE-041F4DA1CCEA}" type="pres">
      <dgm:prSet presAssocID="{DD4EBFA9-9C38-4F53-9646-EE16AAD27F1E}" presName="root" presStyleCnt="0"/>
      <dgm:spPr/>
    </dgm:pt>
    <dgm:pt modelId="{151470E2-200C-4A8D-99D6-7506E8974E0F}" type="pres">
      <dgm:prSet presAssocID="{DD4EBFA9-9C38-4F53-9646-EE16AAD27F1E}" presName="rootComposite" presStyleCnt="0"/>
      <dgm:spPr/>
    </dgm:pt>
    <dgm:pt modelId="{F40537D9-6B0E-4040-932D-9A1E088BA216}" type="pres">
      <dgm:prSet presAssocID="{DD4EBFA9-9C38-4F53-9646-EE16AAD27F1E}" presName="rootText" presStyleLbl="node1" presStyleIdx="1" presStyleCnt="2"/>
      <dgm:spPr/>
      <dgm:t>
        <a:bodyPr/>
        <a:lstStyle/>
        <a:p>
          <a:endParaRPr lang="it-IT"/>
        </a:p>
      </dgm:t>
    </dgm:pt>
    <dgm:pt modelId="{E4BA1782-9C9A-4E04-AEF9-429E9C578827}" type="pres">
      <dgm:prSet presAssocID="{DD4EBFA9-9C38-4F53-9646-EE16AAD27F1E}" presName="rootConnector" presStyleLbl="node1" presStyleIdx="1" presStyleCnt="2"/>
      <dgm:spPr/>
      <dgm:t>
        <a:bodyPr/>
        <a:lstStyle/>
        <a:p>
          <a:endParaRPr lang="it-IT"/>
        </a:p>
      </dgm:t>
    </dgm:pt>
    <dgm:pt modelId="{3D4E05E8-8B11-42D4-AFD6-88B0F8910C5C}" type="pres">
      <dgm:prSet presAssocID="{DD4EBFA9-9C38-4F53-9646-EE16AAD27F1E}" presName="childShape" presStyleCnt="0"/>
      <dgm:spPr/>
    </dgm:pt>
    <dgm:pt modelId="{9D5A062F-3B0E-453E-B645-AD00210EA51F}" type="pres">
      <dgm:prSet presAssocID="{030AB7C5-83DD-4332-8ECE-670DD22811EB}" presName="Name13" presStyleLbl="parChTrans1D2" presStyleIdx="2" presStyleCnt="4"/>
      <dgm:spPr/>
      <dgm:t>
        <a:bodyPr/>
        <a:lstStyle/>
        <a:p>
          <a:endParaRPr lang="it-IT"/>
        </a:p>
      </dgm:t>
    </dgm:pt>
    <dgm:pt modelId="{4D437F96-5921-4F78-82C4-957FF40749D6}" type="pres">
      <dgm:prSet presAssocID="{61BE8294-28BB-4AF4-A837-BBF973DB16D3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C185F5-967C-4B34-8D09-568738720884}" type="pres">
      <dgm:prSet presAssocID="{1C68CC5F-52F3-4D92-9E37-345CAA61B884}" presName="Name13" presStyleLbl="parChTrans1D2" presStyleIdx="3" presStyleCnt="4"/>
      <dgm:spPr/>
      <dgm:t>
        <a:bodyPr/>
        <a:lstStyle/>
        <a:p>
          <a:endParaRPr lang="it-IT"/>
        </a:p>
      </dgm:t>
    </dgm:pt>
    <dgm:pt modelId="{93A88F27-AE3A-495D-942D-9128FBA00E9C}" type="pres">
      <dgm:prSet presAssocID="{1702C025-1039-4BF7-B340-7977C335F3F8}" presName="childText" presStyleLbl="bgAcc1" presStyleIdx="3" presStyleCnt="4" custScaleX="85015" custScaleY="10446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B1B182C-4829-4CB9-94DA-DA2042A6A527}" srcId="{DDB7F170-07FD-4C03-A819-2A338F114265}" destId="{DD4EBFA9-9C38-4F53-9646-EE16AAD27F1E}" srcOrd="1" destOrd="0" parTransId="{E61A3BF9-E27F-450E-A24C-9A6BA70C18CE}" sibTransId="{BF28189B-D2A3-46FD-BAB3-7F41A766D784}"/>
    <dgm:cxn modelId="{FEA439D1-B913-4F3B-818A-817639217F90}" srcId="{DD4EBFA9-9C38-4F53-9646-EE16AAD27F1E}" destId="{1702C025-1039-4BF7-B340-7977C335F3F8}" srcOrd="1" destOrd="0" parTransId="{1C68CC5F-52F3-4D92-9E37-345CAA61B884}" sibTransId="{54E0297C-23FF-4BF6-9FE7-1518DEB25C92}"/>
    <dgm:cxn modelId="{BA645F15-F920-4FC4-8988-26D72C282023}" srcId="{DDB7F170-07FD-4C03-A819-2A338F114265}" destId="{E041E095-58DF-413A-A1EB-1746CD1C09AB}" srcOrd="0" destOrd="0" parTransId="{C3098FF9-48CD-41C4-B284-E5B5FDEEC1B8}" sibTransId="{C27EA712-997D-4BAC-B12E-E080DA5C3B87}"/>
    <dgm:cxn modelId="{AA6007CC-397F-470F-BF7D-B144FB1FAFA9}" type="presOf" srcId="{DDB7F170-07FD-4C03-A819-2A338F114265}" destId="{A7CF5CBC-44D2-4D05-A87E-AB37C30547E6}" srcOrd="0" destOrd="0" presId="urn:microsoft.com/office/officeart/2005/8/layout/hierarchy3"/>
    <dgm:cxn modelId="{7ED520C0-9121-4A07-8E80-455D177D4B02}" type="presOf" srcId="{2F1D618A-1000-449E-B67C-4B131B73CD1F}" destId="{F14670E3-C87B-41D8-98E2-9B3CAC671739}" srcOrd="0" destOrd="0" presId="urn:microsoft.com/office/officeart/2005/8/layout/hierarchy3"/>
    <dgm:cxn modelId="{845B35A3-883A-4E8C-AE6F-D9C1730C500F}" srcId="{E041E095-58DF-413A-A1EB-1746CD1C09AB}" destId="{DEA65EEB-145B-4F5A-9A79-64FC301FF715}" srcOrd="0" destOrd="0" parTransId="{1041072E-54F8-4EDE-8771-FA151B33140F}" sibTransId="{7E573FAA-13AB-487C-88E9-839E85A01BB3}"/>
    <dgm:cxn modelId="{964159E8-768B-4F41-85C0-D3084F734EAE}" type="presOf" srcId="{61BE8294-28BB-4AF4-A837-BBF973DB16D3}" destId="{4D437F96-5921-4F78-82C4-957FF40749D6}" srcOrd="0" destOrd="0" presId="urn:microsoft.com/office/officeart/2005/8/layout/hierarchy3"/>
    <dgm:cxn modelId="{F82DFE00-4290-4923-9351-22708AAFF1F4}" type="presOf" srcId="{E041E095-58DF-413A-A1EB-1746CD1C09AB}" destId="{87936976-A26E-4962-B02B-F49895774D6E}" srcOrd="1" destOrd="0" presId="urn:microsoft.com/office/officeart/2005/8/layout/hierarchy3"/>
    <dgm:cxn modelId="{AC652672-40D8-4A93-896C-3E8704D8E71D}" type="presOf" srcId="{030AB7C5-83DD-4332-8ECE-670DD22811EB}" destId="{9D5A062F-3B0E-453E-B645-AD00210EA51F}" srcOrd="0" destOrd="0" presId="urn:microsoft.com/office/officeart/2005/8/layout/hierarchy3"/>
    <dgm:cxn modelId="{F7136D84-A09B-4647-A745-C51BF8157A98}" srcId="{DD4EBFA9-9C38-4F53-9646-EE16AAD27F1E}" destId="{61BE8294-28BB-4AF4-A837-BBF973DB16D3}" srcOrd="0" destOrd="0" parTransId="{030AB7C5-83DD-4332-8ECE-670DD22811EB}" sibTransId="{A7C640B0-CC34-41DD-99B2-1ECDCFB53281}"/>
    <dgm:cxn modelId="{8AAC2B98-62A7-4784-A5D2-9198552D2E37}" type="presOf" srcId="{DD4EBFA9-9C38-4F53-9646-EE16AAD27F1E}" destId="{F40537D9-6B0E-4040-932D-9A1E088BA216}" srcOrd="0" destOrd="0" presId="urn:microsoft.com/office/officeart/2005/8/layout/hierarchy3"/>
    <dgm:cxn modelId="{3DE7E84A-9BF5-4608-BF31-D9E1D88AC175}" type="presOf" srcId="{1702C025-1039-4BF7-B340-7977C335F3F8}" destId="{93A88F27-AE3A-495D-942D-9128FBA00E9C}" srcOrd="0" destOrd="0" presId="urn:microsoft.com/office/officeart/2005/8/layout/hierarchy3"/>
    <dgm:cxn modelId="{B58F2F73-DD2B-4205-9BF6-91BB3B7543C2}" type="presOf" srcId="{1C68CC5F-52F3-4D92-9E37-345CAA61B884}" destId="{39C185F5-967C-4B34-8D09-568738720884}" srcOrd="0" destOrd="0" presId="urn:microsoft.com/office/officeart/2005/8/layout/hierarchy3"/>
    <dgm:cxn modelId="{117CA3A0-A2D8-4F52-A5BD-56B6E5C97400}" type="presOf" srcId="{DD4EBFA9-9C38-4F53-9646-EE16AAD27F1E}" destId="{E4BA1782-9C9A-4E04-AEF9-429E9C578827}" srcOrd="1" destOrd="0" presId="urn:microsoft.com/office/officeart/2005/8/layout/hierarchy3"/>
    <dgm:cxn modelId="{CA94E317-BA8F-47A0-97A0-A4E06B220F9B}" type="presOf" srcId="{DEA65EEB-145B-4F5A-9A79-64FC301FF715}" destId="{52070FAE-73EA-425F-A5B2-6A87984D427B}" srcOrd="0" destOrd="0" presId="urn:microsoft.com/office/officeart/2005/8/layout/hierarchy3"/>
    <dgm:cxn modelId="{6BAB3CDA-F3AD-4A1E-AB87-8A0855D06395}" type="presOf" srcId="{1041072E-54F8-4EDE-8771-FA151B33140F}" destId="{A352789F-21E5-40D0-9572-8B24123E4E93}" srcOrd="0" destOrd="0" presId="urn:microsoft.com/office/officeart/2005/8/layout/hierarchy3"/>
    <dgm:cxn modelId="{3449475A-74E4-4C7C-B570-EE627272D732}" type="presOf" srcId="{AEA81822-4216-4A3F-BBEB-C8CE12FD5A86}" destId="{FE83E01A-F5E1-44AF-BF8D-F2D64435965B}" srcOrd="0" destOrd="0" presId="urn:microsoft.com/office/officeart/2005/8/layout/hierarchy3"/>
    <dgm:cxn modelId="{48EFD929-42D3-42D0-812B-00C9604F8C09}" type="presOf" srcId="{E041E095-58DF-413A-A1EB-1746CD1C09AB}" destId="{47196303-22D0-47B5-BD69-0B6C6BDCE7C3}" srcOrd="0" destOrd="0" presId="urn:microsoft.com/office/officeart/2005/8/layout/hierarchy3"/>
    <dgm:cxn modelId="{C60268B7-F3F1-4022-8756-8E6395A66144}" srcId="{E041E095-58DF-413A-A1EB-1746CD1C09AB}" destId="{AEA81822-4216-4A3F-BBEB-C8CE12FD5A86}" srcOrd="1" destOrd="0" parTransId="{2F1D618A-1000-449E-B67C-4B131B73CD1F}" sibTransId="{777BEF80-3CCA-477D-9061-150375A3A247}"/>
    <dgm:cxn modelId="{16FE68C4-AF07-42DA-8EE1-845296C9561B}" type="presParOf" srcId="{A7CF5CBC-44D2-4D05-A87E-AB37C30547E6}" destId="{23E9AF51-FC7D-4FEC-A93E-3E472FC90581}" srcOrd="0" destOrd="0" presId="urn:microsoft.com/office/officeart/2005/8/layout/hierarchy3"/>
    <dgm:cxn modelId="{4443F1A4-D8A9-47C7-8F1B-D1682E2A1A05}" type="presParOf" srcId="{23E9AF51-FC7D-4FEC-A93E-3E472FC90581}" destId="{32A3A025-093F-4D25-8963-23C900C2EC0F}" srcOrd="0" destOrd="0" presId="urn:microsoft.com/office/officeart/2005/8/layout/hierarchy3"/>
    <dgm:cxn modelId="{CE0A5A41-48B6-4E6F-B1B1-45AAC9CCA48E}" type="presParOf" srcId="{32A3A025-093F-4D25-8963-23C900C2EC0F}" destId="{47196303-22D0-47B5-BD69-0B6C6BDCE7C3}" srcOrd="0" destOrd="0" presId="urn:microsoft.com/office/officeart/2005/8/layout/hierarchy3"/>
    <dgm:cxn modelId="{FB60564A-931C-4883-8C85-E9C071925413}" type="presParOf" srcId="{32A3A025-093F-4D25-8963-23C900C2EC0F}" destId="{87936976-A26E-4962-B02B-F49895774D6E}" srcOrd="1" destOrd="0" presId="urn:microsoft.com/office/officeart/2005/8/layout/hierarchy3"/>
    <dgm:cxn modelId="{69AB6733-116F-4480-8CAB-3B835FB5CDB3}" type="presParOf" srcId="{23E9AF51-FC7D-4FEC-A93E-3E472FC90581}" destId="{2C5C5695-B13A-4D88-9C43-70B9D59368A5}" srcOrd="1" destOrd="0" presId="urn:microsoft.com/office/officeart/2005/8/layout/hierarchy3"/>
    <dgm:cxn modelId="{7CCA9274-6303-4C4B-B434-422FA51AACFF}" type="presParOf" srcId="{2C5C5695-B13A-4D88-9C43-70B9D59368A5}" destId="{A352789F-21E5-40D0-9572-8B24123E4E93}" srcOrd="0" destOrd="0" presId="urn:microsoft.com/office/officeart/2005/8/layout/hierarchy3"/>
    <dgm:cxn modelId="{F5F47CD3-6DCA-4F42-8E6F-DA48EB4E03C1}" type="presParOf" srcId="{2C5C5695-B13A-4D88-9C43-70B9D59368A5}" destId="{52070FAE-73EA-425F-A5B2-6A87984D427B}" srcOrd="1" destOrd="0" presId="urn:microsoft.com/office/officeart/2005/8/layout/hierarchy3"/>
    <dgm:cxn modelId="{8339A426-7A8F-4A56-8153-13E0D65F2436}" type="presParOf" srcId="{2C5C5695-B13A-4D88-9C43-70B9D59368A5}" destId="{F14670E3-C87B-41D8-98E2-9B3CAC671739}" srcOrd="2" destOrd="0" presId="urn:microsoft.com/office/officeart/2005/8/layout/hierarchy3"/>
    <dgm:cxn modelId="{E1343EE7-6498-4784-867B-049EADEBD90A}" type="presParOf" srcId="{2C5C5695-B13A-4D88-9C43-70B9D59368A5}" destId="{FE83E01A-F5E1-44AF-BF8D-F2D64435965B}" srcOrd="3" destOrd="0" presId="urn:microsoft.com/office/officeart/2005/8/layout/hierarchy3"/>
    <dgm:cxn modelId="{C2473CC3-1BDA-40F2-9016-4415C58E839D}" type="presParOf" srcId="{A7CF5CBC-44D2-4D05-A87E-AB37C30547E6}" destId="{C2BE6726-B88B-46F5-ABCE-041F4DA1CCEA}" srcOrd="1" destOrd="0" presId="urn:microsoft.com/office/officeart/2005/8/layout/hierarchy3"/>
    <dgm:cxn modelId="{31DFAF20-819C-47A3-A0C8-39E1CB16D350}" type="presParOf" srcId="{C2BE6726-B88B-46F5-ABCE-041F4DA1CCEA}" destId="{151470E2-200C-4A8D-99D6-7506E8974E0F}" srcOrd="0" destOrd="0" presId="urn:microsoft.com/office/officeart/2005/8/layout/hierarchy3"/>
    <dgm:cxn modelId="{8E52B32A-6D97-4F28-8428-6F35E5484206}" type="presParOf" srcId="{151470E2-200C-4A8D-99D6-7506E8974E0F}" destId="{F40537D9-6B0E-4040-932D-9A1E088BA216}" srcOrd="0" destOrd="0" presId="urn:microsoft.com/office/officeart/2005/8/layout/hierarchy3"/>
    <dgm:cxn modelId="{79F1B898-B6C9-449F-B079-DC7631853CDA}" type="presParOf" srcId="{151470E2-200C-4A8D-99D6-7506E8974E0F}" destId="{E4BA1782-9C9A-4E04-AEF9-429E9C578827}" srcOrd="1" destOrd="0" presId="urn:microsoft.com/office/officeart/2005/8/layout/hierarchy3"/>
    <dgm:cxn modelId="{DD588B80-AE2F-40DC-AA70-C40462EC4F52}" type="presParOf" srcId="{C2BE6726-B88B-46F5-ABCE-041F4DA1CCEA}" destId="{3D4E05E8-8B11-42D4-AFD6-88B0F8910C5C}" srcOrd="1" destOrd="0" presId="urn:microsoft.com/office/officeart/2005/8/layout/hierarchy3"/>
    <dgm:cxn modelId="{CF352118-9673-4AF6-933D-AABDA8AB6F7D}" type="presParOf" srcId="{3D4E05E8-8B11-42D4-AFD6-88B0F8910C5C}" destId="{9D5A062F-3B0E-453E-B645-AD00210EA51F}" srcOrd="0" destOrd="0" presId="urn:microsoft.com/office/officeart/2005/8/layout/hierarchy3"/>
    <dgm:cxn modelId="{5603E916-B15B-403E-8B4E-DC8DB4D01DEF}" type="presParOf" srcId="{3D4E05E8-8B11-42D4-AFD6-88B0F8910C5C}" destId="{4D437F96-5921-4F78-82C4-957FF40749D6}" srcOrd="1" destOrd="0" presId="urn:microsoft.com/office/officeart/2005/8/layout/hierarchy3"/>
    <dgm:cxn modelId="{AD8511F3-39E8-4D7B-933B-18EA6BD7F272}" type="presParOf" srcId="{3D4E05E8-8B11-42D4-AFD6-88B0F8910C5C}" destId="{39C185F5-967C-4B34-8D09-568738720884}" srcOrd="2" destOrd="0" presId="urn:microsoft.com/office/officeart/2005/8/layout/hierarchy3"/>
    <dgm:cxn modelId="{A4ED7853-7201-4F81-9658-83D96C87E952}" type="presParOf" srcId="{3D4E05E8-8B11-42D4-AFD6-88B0F8910C5C}" destId="{93A88F27-AE3A-495D-942D-9128FBA00E9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9B5714-831A-4AAD-B280-AA83CACF1FA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2F603FF-AB37-4AD4-AFFE-D64C88FF4DE6}">
      <dgm:prSet phldrT="[Testo]"/>
      <dgm:spPr/>
      <dgm:t>
        <a:bodyPr/>
        <a:lstStyle/>
        <a:p>
          <a:r>
            <a:rPr lang="it-IT" dirty="0" smtClean="0"/>
            <a:t>ATTIVITA’ PERICOLOSA</a:t>
          </a:r>
          <a:endParaRPr lang="it-IT" dirty="0"/>
        </a:p>
      </dgm:t>
    </dgm:pt>
    <dgm:pt modelId="{D8914A02-4FAB-4F85-9F4C-C32387E4E589}" type="parTrans" cxnId="{BF68B1FE-6C20-4176-8C10-0B1EA991BEF0}">
      <dgm:prSet/>
      <dgm:spPr/>
      <dgm:t>
        <a:bodyPr/>
        <a:lstStyle/>
        <a:p>
          <a:endParaRPr lang="it-IT"/>
        </a:p>
      </dgm:t>
    </dgm:pt>
    <dgm:pt modelId="{81596F5D-526C-4D66-98AD-B3C4DD174EF7}" type="sibTrans" cxnId="{BF68B1FE-6C20-4176-8C10-0B1EA991BEF0}">
      <dgm:prSet/>
      <dgm:spPr/>
      <dgm:t>
        <a:bodyPr/>
        <a:lstStyle/>
        <a:p>
          <a:endParaRPr lang="it-IT"/>
        </a:p>
      </dgm:t>
    </dgm:pt>
    <dgm:pt modelId="{7B2E11DF-E1DE-49C8-B75A-EA34E194C337}">
      <dgm:prSet phldrT="[Testo]"/>
      <dgm:spPr/>
      <dgm:t>
        <a:bodyPr/>
        <a:lstStyle/>
        <a:p>
          <a:r>
            <a:rPr lang="it-IT" dirty="0" smtClean="0"/>
            <a:t>POPOLAZIONE</a:t>
          </a:r>
          <a:endParaRPr lang="it-IT" dirty="0"/>
        </a:p>
      </dgm:t>
    </dgm:pt>
    <dgm:pt modelId="{F4C53439-DBD4-469A-A582-302548ED5F77}" type="parTrans" cxnId="{D38F1961-46D1-40A5-B3D9-6431E380DFA4}">
      <dgm:prSet/>
      <dgm:spPr/>
      <dgm:t>
        <a:bodyPr/>
        <a:lstStyle/>
        <a:p>
          <a:endParaRPr lang="it-IT"/>
        </a:p>
      </dgm:t>
    </dgm:pt>
    <dgm:pt modelId="{6E9AF1AF-DE3A-4117-80B5-4BAB84FDF9BA}" type="sibTrans" cxnId="{D38F1961-46D1-40A5-B3D9-6431E380DFA4}">
      <dgm:prSet/>
      <dgm:spPr/>
      <dgm:t>
        <a:bodyPr/>
        <a:lstStyle/>
        <a:p>
          <a:endParaRPr lang="it-IT"/>
        </a:p>
      </dgm:t>
    </dgm:pt>
    <dgm:pt modelId="{1C9A72FE-9C37-4CAA-BA3D-BB6360626667}">
      <dgm:prSet phldrT="[Testo]"/>
      <dgm:spPr/>
      <dgm:t>
        <a:bodyPr/>
        <a:lstStyle/>
        <a:p>
          <a:r>
            <a:rPr lang="it-IT" dirty="0" smtClean="0"/>
            <a:t>TERRITORIO</a:t>
          </a:r>
          <a:endParaRPr lang="it-IT" dirty="0"/>
        </a:p>
      </dgm:t>
    </dgm:pt>
    <dgm:pt modelId="{9F56F57C-D876-44B2-8EA1-3D3F3DF95AB5}" type="parTrans" cxnId="{1A1161C0-26A3-4C3B-AB76-46EEF94C2BEB}">
      <dgm:prSet/>
      <dgm:spPr/>
      <dgm:t>
        <a:bodyPr/>
        <a:lstStyle/>
        <a:p>
          <a:endParaRPr lang="it-IT"/>
        </a:p>
      </dgm:t>
    </dgm:pt>
    <dgm:pt modelId="{06B2FA1B-23F7-4EF5-8BF9-8F7FC0C8B82B}" type="sibTrans" cxnId="{1A1161C0-26A3-4C3B-AB76-46EEF94C2BEB}">
      <dgm:prSet/>
      <dgm:spPr/>
      <dgm:t>
        <a:bodyPr/>
        <a:lstStyle/>
        <a:p>
          <a:endParaRPr lang="it-IT"/>
        </a:p>
      </dgm:t>
    </dgm:pt>
    <dgm:pt modelId="{7DA8692D-D925-43A2-9AC3-6484A3760F0B}" type="pres">
      <dgm:prSet presAssocID="{7B9B5714-831A-4AAD-B280-AA83CACF1FA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8C77A81-8867-443B-A182-F0C3AA3732F5}" type="pres">
      <dgm:prSet presAssocID="{12F603FF-AB37-4AD4-AFFE-D64C88FF4DE6}" presName="root1" presStyleCnt="0"/>
      <dgm:spPr/>
    </dgm:pt>
    <dgm:pt modelId="{75AC9A1C-F17A-4B8B-9C6B-A10EE08B223E}" type="pres">
      <dgm:prSet presAssocID="{12F603FF-AB37-4AD4-AFFE-D64C88FF4DE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84214C5-C08A-475B-8395-8601D82EAE58}" type="pres">
      <dgm:prSet presAssocID="{12F603FF-AB37-4AD4-AFFE-D64C88FF4DE6}" presName="level2hierChild" presStyleCnt="0"/>
      <dgm:spPr/>
    </dgm:pt>
    <dgm:pt modelId="{7C34BFAA-7ACA-4CAB-88D0-D4F9081EAE58}" type="pres">
      <dgm:prSet presAssocID="{F4C53439-DBD4-469A-A582-302548ED5F77}" presName="conn2-1" presStyleLbl="parChTrans1D2" presStyleIdx="0" presStyleCnt="2"/>
      <dgm:spPr/>
      <dgm:t>
        <a:bodyPr/>
        <a:lstStyle/>
        <a:p>
          <a:endParaRPr lang="it-IT"/>
        </a:p>
      </dgm:t>
    </dgm:pt>
    <dgm:pt modelId="{AFEB2529-A0E7-43B2-BCA8-9C7533263801}" type="pres">
      <dgm:prSet presAssocID="{F4C53439-DBD4-469A-A582-302548ED5F77}" presName="connTx" presStyleLbl="parChTrans1D2" presStyleIdx="0" presStyleCnt="2"/>
      <dgm:spPr/>
      <dgm:t>
        <a:bodyPr/>
        <a:lstStyle/>
        <a:p>
          <a:endParaRPr lang="it-IT"/>
        </a:p>
      </dgm:t>
    </dgm:pt>
    <dgm:pt modelId="{4B462E0A-9F5B-4BAB-A912-D5E002A1C822}" type="pres">
      <dgm:prSet presAssocID="{7B2E11DF-E1DE-49C8-B75A-EA34E194C337}" presName="root2" presStyleCnt="0"/>
      <dgm:spPr/>
    </dgm:pt>
    <dgm:pt modelId="{2B656FAC-3118-48ED-BEC2-07028CF5560D}" type="pres">
      <dgm:prSet presAssocID="{7B2E11DF-E1DE-49C8-B75A-EA34E194C33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B1073B2-0F15-4C42-B7A8-81DA6D2DA626}" type="pres">
      <dgm:prSet presAssocID="{7B2E11DF-E1DE-49C8-B75A-EA34E194C337}" presName="level3hierChild" presStyleCnt="0"/>
      <dgm:spPr/>
    </dgm:pt>
    <dgm:pt modelId="{BC1F1FF0-8FC8-4770-9E75-225723D1A367}" type="pres">
      <dgm:prSet presAssocID="{9F56F57C-D876-44B2-8EA1-3D3F3DF95AB5}" presName="conn2-1" presStyleLbl="parChTrans1D2" presStyleIdx="1" presStyleCnt="2"/>
      <dgm:spPr/>
      <dgm:t>
        <a:bodyPr/>
        <a:lstStyle/>
        <a:p>
          <a:endParaRPr lang="it-IT"/>
        </a:p>
      </dgm:t>
    </dgm:pt>
    <dgm:pt modelId="{A5483069-0A30-4C75-917E-F01735D787D8}" type="pres">
      <dgm:prSet presAssocID="{9F56F57C-D876-44B2-8EA1-3D3F3DF95AB5}" presName="connTx" presStyleLbl="parChTrans1D2" presStyleIdx="1" presStyleCnt="2"/>
      <dgm:spPr/>
      <dgm:t>
        <a:bodyPr/>
        <a:lstStyle/>
        <a:p>
          <a:endParaRPr lang="it-IT"/>
        </a:p>
      </dgm:t>
    </dgm:pt>
    <dgm:pt modelId="{661577C6-BA10-42B9-9DBF-D1FA79B47C97}" type="pres">
      <dgm:prSet presAssocID="{1C9A72FE-9C37-4CAA-BA3D-BB6360626667}" presName="root2" presStyleCnt="0"/>
      <dgm:spPr/>
    </dgm:pt>
    <dgm:pt modelId="{BB39BCA1-DF43-46DD-953C-FDB8F3BD4683}" type="pres">
      <dgm:prSet presAssocID="{1C9A72FE-9C37-4CAA-BA3D-BB636062666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48C916B-0581-471C-8505-96B08227EF68}" type="pres">
      <dgm:prSet presAssocID="{1C9A72FE-9C37-4CAA-BA3D-BB6360626667}" presName="level3hierChild" presStyleCnt="0"/>
      <dgm:spPr/>
    </dgm:pt>
  </dgm:ptLst>
  <dgm:cxnLst>
    <dgm:cxn modelId="{AA33D536-3CEB-4FEE-AB1E-3C12EE813C5A}" type="presOf" srcId="{F4C53439-DBD4-469A-A582-302548ED5F77}" destId="{7C34BFAA-7ACA-4CAB-88D0-D4F9081EAE58}" srcOrd="0" destOrd="0" presId="urn:microsoft.com/office/officeart/2005/8/layout/hierarchy2"/>
    <dgm:cxn modelId="{3B472B3D-7465-4A99-8D48-B74B318971EA}" type="presOf" srcId="{F4C53439-DBD4-469A-A582-302548ED5F77}" destId="{AFEB2529-A0E7-43B2-BCA8-9C7533263801}" srcOrd="1" destOrd="0" presId="urn:microsoft.com/office/officeart/2005/8/layout/hierarchy2"/>
    <dgm:cxn modelId="{EBC049E3-5072-4EE8-9490-977DA3F757E0}" type="presOf" srcId="{1C9A72FE-9C37-4CAA-BA3D-BB6360626667}" destId="{BB39BCA1-DF43-46DD-953C-FDB8F3BD4683}" srcOrd="0" destOrd="0" presId="urn:microsoft.com/office/officeart/2005/8/layout/hierarchy2"/>
    <dgm:cxn modelId="{55BE70BC-97F9-477B-B1BF-EBB08840AB41}" type="presOf" srcId="{9F56F57C-D876-44B2-8EA1-3D3F3DF95AB5}" destId="{BC1F1FF0-8FC8-4770-9E75-225723D1A367}" srcOrd="0" destOrd="0" presId="urn:microsoft.com/office/officeart/2005/8/layout/hierarchy2"/>
    <dgm:cxn modelId="{BF68B1FE-6C20-4176-8C10-0B1EA991BEF0}" srcId="{7B9B5714-831A-4AAD-B280-AA83CACF1FA7}" destId="{12F603FF-AB37-4AD4-AFFE-D64C88FF4DE6}" srcOrd="0" destOrd="0" parTransId="{D8914A02-4FAB-4F85-9F4C-C32387E4E589}" sibTransId="{81596F5D-526C-4D66-98AD-B3C4DD174EF7}"/>
    <dgm:cxn modelId="{D38F1961-46D1-40A5-B3D9-6431E380DFA4}" srcId="{12F603FF-AB37-4AD4-AFFE-D64C88FF4DE6}" destId="{7B2E11DF-E1DE-49C8-B75A-EA34E194C337}" srcOrd="0" destOrd="0" parTransId="{F4C53439-DBD4-469A-A582-302548ED5F77}" sibTransId="{6E9AF1AF-DE3A-4117-80B5-4BAB84FDF9BA}"/>
    <dgm:cxn modelId="{3DB72542-23E6-4412-B8DD-3574CC45CCB7}" type="presOf" srcId="{7B9B5714-831A-4AAD-B280-AA83CACF1FA7}" destId="{7DA8692D-D925-43A2-9AC3-6484A3760F0B}" srcOrd="0" destOrd="0" presId="urn:microsoft.com/office/officeart/2005/8/layout/hierarchy2"/>
    <dgm:cxn modelId="{29EF8C1E-2060-432A-BB30-1536863B5816}" type="presOf" srcId="{9F56F57C-D876-44B2-8EA1-3D3F3DF95AB5}" destId="{A5483069-0A30-4C75-917E-F01735D787D8}" srcOrd="1" destOrd="0" presId="urn:microsoft.com/office/officeart/2005/8/layout/hierarchy2"/>
    <dgm:cxn modelId="{03E6692C-67D8-4D52-BC12-84F1BCE5C064}" type="presOf" srcId="{12F603FF-AB37-4AD4-AFFE-D64C88FF4DE6}" destId="{75AC9A1C-F17A-4B8B-9C6B-A10EE08B223E}" srcOrd="0" destOrd="0" presId="urn:microsoft.com/office/officeart/2005/8/layout/hierarchy2"/>
    <dgm:cxn modelId="{EAF3C525-CB4B-4C67-97B8-62F421123BCA}" type="presOf" srcId="{7B2E11DF-E1DE-49C8-B75A-EA34E194C337}" destId="{2B656FAC-3118-48ED-BEC2-07028CF5560D}" srcOrd="0" destOrd="0" presId="urn:microsoft.com/office/officeart/2005/8/layout/hierarchy2"/>
    <dgm:cxn modelId="{1A1161C0-26A3-4C3B-AB76-46EEF94C2BEB}" srcId="{12F603FF-AB37-4AD4-AFFE-D64C88FF4DE6}" destId="{1C9A72FE-9C37-4CAA-BA3D-BB6360626667}" srcOrd="1" destOrd="0" parTransId="{9F56F57C-D876-44B2-8EA1-3D3F3DF95AB5}" sibTransId="{06B2FA1B-23F7-4EF5-8BF9-8F7FC0C8B82B}"/>
    <dgm:cxn modelId="{A3ABCBBF-DF2A-4120-8337-11A89B069F1B}" type="presParOf" srcId="{7DA8692D-D925-43A2-9AC3-6484A3760F0B}" destId="{08C77A81-8867-443B-A182-F0C3AA3732F5}" srcOrd="0" destOrd="0" presId="urn:microsoft.com/office/officeart/2005/8/layout/hierarchy2"/>
    <dgm:cxn modelId="{EF73962D-23FD-44D5-AA63-30223BDB2001}" type="presParOf" srcId="{08C77A81-8867-443B-A182-F0C3AA3732F5}" destId="{75AC9A1C-F17A-4B8B-9C6B-A10EE08B223E}" srcOrd="0" destOrd="0" presId="urn:microsoft.com/office/officeart/2005/8/layout/hierarchy2"/>
    <dgm:cxn modelId="{4044C4CF-260B-46F3-942F-CFB9413796AF}" type="presParOf" srcId="{08C77A81-8867-443B-A182-F0C3AA3732F5}" destId="{A84214C5-C08A-475B-8395-8601D82EAE58}" srcOrd="1" destOrd="0" presId="urn:microsoft.com/office/officeart/2005/8/layout/hierarchy2"/>
    <dgm:cxn modelId="{ECF0824F-891E-4782-99D4-E68415775D75}" type="presParOf" srcId="{A84214C5-C08A-475B-8395-8601D82EAE58}" destId="{7C34BFAA-7ACA-4CAB-88D0-D4F9081EAE58}" srcOrd="0" destOrd="0" presId="urn:microsoft.com/office/officeart/2005/8/layout/hierarchy2"/>
    <dgm:cxn modelId="{DED82844-7263-46FB-8B7C-B2DE8CB22BB3}" type="presParOf" srcId="{7C34BFAA-7ACA-4CAB-88D0-D4F9081EAE58}" destId="{AFEB2529-A0E7-43B2-BCA8-9C7533263801}" srcOrd="0" destOrd="0" presId="urn:microsoft.com/office/officeart/2005/8/layout/hierarchy2"/>
    <dgm:cxn modelId="{7728F700-E00E-46E7-87C8-2DDEE2EC385D}" type="presParOf" srcId="{A84214C5-C08A-475B-8395-8601D82EAE58}" destId="{4B462E0A-9F5B-4BAB-A912-D5E002A1C822}" srcOrd="1" destOrd="0" presId="urn:microsoft.com/office/officeart/2005/8/layout/hierarchy2"/>
    <dgm:cxn modelId="{EE8D1065-DBEC-498C-8134-3B00C18DD6DC}" type="presParOf" srcId="{4B462E0A-9F5B-4BAB-A912-D5E002A1C822}" destId="{2B656FAC-3118-48ED-BEC2-07028CF5560D}" srcOrd="0" destOrd="0" presId="urn:microsoft.com/office/officeart/2005/8/layout/hierarchy2"/>
    <dgm:cxn modelId="{1C50A281-11A1-4B69-934C-2B27168DC378}" type="presParOf" srcId="{4B462E0A-9F5B-4BAB-A912-D5E002A1C822}" destId="{CB1073B2-0F15-4C42-B7A8-81DA6D2DA626}" srcOrd="1" destOrd="0" presId="urn:microsoft.com/office/officeart/2005/8/layout/hierarchy2"/>
    <dgm:cxn modelId="{91B182C8-4124-4239-BB08-0DEE64980C84}" type="presParOf" srcId="{A84214C5-C08A-475B-8395-8601D82EAE58}" destId="{BC1F1FF0-8FC8-4770-9E75-225723D1A367}" srcOrd="2" destOrd="0" presId="urn:microsoft.com/office/officeart/2005/8/layout/hierarchy2"/>
    <dgm:cxn modelId="{E2708116-FED0-4BCE-AB62-1B52F0D75673}" type="presParOf" srcId="{BC1F1FF0-8FC8-4770-9E75-225723D1A367}" destId="{A5483069-0A30-4C75-917E-F01735D787D8}" srcOrd="0" destOrd="0" presId="urn:microsoft.com/office/officeart/2005/8/layout/hierarchy2"/>
    <dgm:cxn modelId="{30CC408D-1DB3-4AC3-B3A8-5D1FCD72BC9A}" type="presParOf" srcId="{A84214C5-C08A-475B-8395-8601D82EAE58}" destId="{661577C6-BA10-42B9-9DBF-D1FA79B47C97}" srcOrd="3" destOrd="0" presId="urn:microsoft.com/office/officeart/2005/8/layout/hierarchy2"/>
    <dgm:cxn modelId="{02733BCC-601A-4721-8799-D8D9FA380020}" type="presParOf" srcId="{661577C6-BA10-42B9-9DBF-D1FA79B47C97}" destId="{BB39BCA1-DF43-46DD-953C-FDB8F3BD4683}" srcOrd="0" destOrd="0" presId="urn:microsoft.com/office/officeart/2005/8/layout/hierarchy2"/>
    <dgm:cxn modelId="{75C0D4AB-D7E2-442A-AD32-5A8C16DC265B}" type="presParOf" srcId="{661577C6-BA10-42B9-9DBF-D1FA79B47C97}" destId="{F48C916B-0581-471C-8505-96B08227EF6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7E84BB-4A3C-44AF-96F2-EE05BF2E003F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83F548C6-AD34-41BB-A734-19D501BF1D8F}">
      <dgm:prSet phldrT="[Testo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GLI STRUMENTI CHE RIDUCONO GLI EFFETTI di UN INCIDENTE INDUSTRIALE</a:t>
          </a:r>
          <a:endParaRPr lang="it-IT" dirty="0"/>
        </a:p>
      </dgm:t>
    </dgm:pt>
    <dgm:pt modelId="{2350112E-A7C3-4C72-9754-E533AF9098F8}" type="parTrans" cxnId="{4B044D41-B12A-40D2-A96D-5B322F1E4584}">
      <dgm:prSet/>
      <dgm:spPr/>
      <dgm:t>
        <a:bodyPr/>
        <a:lstStyle/>
        <a:p>
          <a:endParaRPr lang="it-IT"/>
        </a:p>
      </dgm:t>
    </dgm:pt>
    <dgm:pt modelId="{F3A996C0-2428-465D-821B-355FABDDAAF4}" type="sibTrans" cxnId="{4B044D41-B12A-40D2-A96D-5B322F1E4584}">
      <dgm:prSet/>
      <dgm:spPr/>
      <dgm:t>
        <a:bodyPr/>
        <a:lstStyle/>
        <a:p>
          <a:endParaRPr lang="it-IT"/>
        </a:p>
      </dgm:t>
    </dgm:pt>
    <dgm:pt modelId="{2BAD8592-E18F-469A-BE90-7B1E1EBB1417}">
      <dgm:prSet phldrT="[Testo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dirty="0" smtClean="0"/>
            <a:t>PIANO di EMERGENZA INTERNO (PEI)</a:t>
          </a:r>
          <a:endParaRPr lang="it-IT" dirty="0"/>
        </a:p>
      </dgm:t>
    </dgm:pt>
    <dgm:pt modelId="{3A417CC6-D629-4D53-AF23-8D7C6F050438}" type="parTrans" cxnId="{346FCAE6-5FF4-42BC-A28D-801942D0B9E2}">
      <dgm:prSet/>
      <dgm:spPr/>
      <dgm:t>
        <a:bodyPr/>
        <a:lstStyle/>
        <a:p>
          <a:endParaRPr lang="it-IT"/>
        </a:p>
      </dgm:t>
    </dgm:pt>
    <dgm:pt modelId="{4387291C-D4D6-409B-963D-08420BA9C3A8}" type="sibTrans" cxnId="{346FCAE6-5FF4-42BC-A28D-801942D0B9E2}">
      <dgm:prSet/>
      <dgm:spPr/>
      <dgm:t>
        <a:bodyPr/>
        <a:lstStyle/>
        <a:p>
          <a:endParaRPr lang="it-IT"/>
        </a:p>
      </dgm:t>
    </dgm:pt>
    <dgm:pt modelId="{9AA0576A-8367-4BFF-ADAF-0437ABA96A23}">
      <dgm:prSet phldrT="[Testo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it-IT" dirty="0" smtClean="0"/>
            <a:t>PIANO di EMERGENZA ESTERNO</a:t>
          </a:r>
        </a:p>
        <a:p>
          <a:r>
            <a:rPr lang="it-IT" dirty="0" smtClean="0"/>
            <a:t>(PEE)</a:t>
          </a:r>
          <a:endParaRPr lang="it-IT" dirty="0"/>
        </a:p>
      </dgm:t>
    </dgm:pt>
    <dgm:pt modelId="{57182898-0E29-469B-8581-83EC8BC6825A}" type="parTrans" cxnId="{55F95294-77C5-45D8-A21B-025D29194692}">
      <dgm:prSet/>
      <dgm:spPr/>
      <dgm:t>
        <a:bodyPr/>
        <a:lstStyle/>
        <a:p>
          <a:endParaRPr lang="it-IT"/>
        </a:p>
      </dgm:t>
    </dgm:pt>
    <dgm:pt modelId="{9BEDCA6A-A5C1-44A9-97D2-065D43335452}" type="sibTrans" cxnId="{55F95294-77C5-45D8-A21B-025D29194692}">
      <dgm:prSet/>
      <dgm:spPr/>
      <dgm:t>
        <a:bodyPr/>
        <a:lstStyle/>
        <a:p>
          <a:endParaRPr lang="it-IT"/>
        </a:p>
      </dgm:t>
    </dgm:pt>
    <dgm:pt modelId="{74FA9FDF-39BB-48F9-8471-83237CF51CE7}" type="pres">
      <dgm:prSet presAssocID="{D37E84BB-4A3C-44AF-96F2-EE05BF2E00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C4BF4DB9-8F6D-4462-B9EF-DC34993F30B8}" type="pres">
      <dgm:prSet presAssocID="{83F548C6-AD34-41BB-A734-19D501BF1D8F}" presName="hierRoot1" presStyleCnt="0"/>
      <dgm:spPr/>
      <dgm:t>
        <a:bodyPr/>
        <a:lstStyle/>
        <a:p>
          <a:endParaRPr lang="it-IT"/>
        </a:p>
      </dgm:t>
    </dgm:pt>
    <dgm:pt modelId="{B18284DB-9ACA-4639-90EF-F6A62062D1BE}" type="pres">
      <dgm:prSet presAssocID="{83F548C6-AD34-41BB-A734-19D501BF1D8F}" presName="composite" presStyleCnt="0"/>
      <dgm:spPr/>
      <dgm:t>
        <a:bodyPr/>
        <a:lstStyle/>
        <a:p>
          <a:endParaRPr lang="it-IT"/>
        </a:p>
      </dgm:t>
    </dgm:pt>
    <dgm:pt modelId="{B8C06799-4353-41ED-82E1-5841DA9821C8}" type="pres">
      <dgm:prSet presAssocID="{83F548C6-AD34-41BB-A734-19D501BF1D8F}" presName="background" presStyleLbl="node0" presStyleIdx="0" presStyleCnt="1"/>
      <dgm:spPr/>
      <dgm:t>
        <a:bodyPr/>
        <a:lstStyle/>
        <a:p>
          <a:endParaRPr lang="it-IT"/>
        </a:p>
      </dgm:t>
    </dgm:pt>
    <dgm:pt modelId="{205C51E4-FB5E-46CE-9045-B088333A914C}" type="pres">
      <dgm:prSet presAssocID="{83F548C6-AD34-41BB-A734-19D501BF1D8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8FC86AB-222D-4A7C-991A-11ECEE2FD07F}" type="pres">
      <dgm:prSet presAssocID="{83F548C6-AD34-41BB-A734-19D501BF1D8F}" presName="hierChild2" presStyleCnt="0"/>
      <dgm:spPr/>
      <dgm:t>
        <a:bodyPr/>
        <a:lstStyle/>
        <a:p>
          <a:endParaRPr lang="it-IT"/>
        </a:p>
      </dgm:t>
    </dgm:pt>
    <dgm:pt modelId="{E8464C5B-5DF0-4E6C-9862-A21B6B3BF090}" type="pres">
      <dgm:prSet presAssocID="{3A417CC6-D629-4D53-AF23-8D7C6F050438}" presName="Name10" presStyleLbl="parChTrans1D2" presStyleIdx="0" presStyleCnt="2"/>
      <dgm:spPr/>
      <dgm:t>
        <a:bodyPr/>
        <a:lstStyle/>
        <a:p>
          <a:endParaRPr lang="it-IT"/>
        </a:p>
      </dgm:t>
    </dgm:pt>
    <dgm:pt modelId="{84630F51-516F-4E9B-B209-79251AC0C9EA}" type="pres">
      <dgm:prSet presAssocID="{2BAD8592-E18F-469A-BE90-7B1E1EBB1417}" presName="hierRoot2" presStyleCnt="0"/>
      <dgm:spPr/>
      <dgm:t>
        <a:bodyPr/>
        <a:lstStyle/>
        <a:p>
          <a:endParaRPr lang="it-IT"/>
        </a:p>
      </dgm:t>
    </dgm:pt>
    <dgm:pt modelId="{32672E77-CF2B-4762-BADE-1F1C1D020AF2}" type="pres">
      <dgm:prSet presAssocID="{2BAD8592-E18F-469A-BE90-7B1E1EBB1417}" presName="composite2" presStyleCnt="0"/>
      <dgm:spPr/>
      <dgm:t>
        <a:bodyPr/>
        <a:lstStyle/>
        <a:p>
          <a:endParaRPr lang="it-IT"/>
        </a:p>
      </dgm:t>
    </dgm:pt>
    <dgm:pt modelId="{13FA5514-B8F5-4E90-AE47-269F2AB0DA5E}" type="pres">
      <dgm:prSet presAssocID="{2BAD8592-E18F-469A-BE90-7B1E1EBB1417}" presName="background2" presStyleLbl="node2" presStyleIdx="0" presStyleCnt="2"/>
      <dgm:spPr/>
      <dgm:t>
        <a:bodyPr/>
        <a:lstStyle/>
        <a:p>
          <a:endParaRPr lang="it-IT"/>
        </a:p>
      </dgm:t>
    </dgm:pt>
    <dgm:pt modelId="{26C7F780-C66A-462E-99C4-F50C5E82F43C}" type="pres">
      <dgm:prSet presAssocID="{2BAD8592-E18F-469A-BE90-7B1E1EBB141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4FCE714-4373-45A1-92A6-AE66EAC008E1}" type="pres">
      <dgm:prSet presAssocID="{2BAD8592-E18F-469A-BE90-7B1E1EBB1417}" presName="hierChild3" presStyleCnt="0"/>
      <dgm:spPr/>
      <dgm:t>
        <a:bodyPr/>
        <a:lstStyle/>
        <a:p>
          <a:endParaRPr lang="it-IT"/>
        </a:p>
      </dgm:t>
    </dgm:pt>
    <dgm:pt modelId="{DB216F9E-50E2-4AFF-9186-966ED7476EAB}" type="pres">
      <dgm:prSet presAssocID="{57182898-0E29-469B-8581-83EC8BC6825A}" presName="Name10" presStyleLbl="parChTrans1D2" presStyleIdx="1" presStyleCnt="2"/>
      <dgm:spPr/>
      <dgm:t>
        <a:bodyPr/>
        <a:lstStyle/>
        <a:p>
          <a:endParaRPr lang="it-IT"/>
        </a:p>
      </dgm:t>
    </dgm:pt>
    <dgm:pt modelId="{01C07740-612D-459A-9A31-451FD2FE712F}" type="pres">
      <dgm:prSet presAssocID="{9AA0576A-8367-4BFF-ADAF-0437ABA96A23}" presName="hierRoot2" presStyleCnt="0"/>
      <dgm:spPr/>
      <dgm:t>
        <a:bodyPr/>
        <a:lstStyle/>
        <a:p>
          <a:endParaRPr lang="it-IT"/>
        </a:p>
      </dgm:t>
    </dgm:pt>
    <dgm:pt modelId="{5412CF52-7715-4D5E-8B6E-F6100F41D7C5}" type="pres">
      <dgm:prSet presAssocID="{9AA0576A-8367-4BFF-ADAF-0437ABA96A23}" presName="composite2" presStyleCnt="0"/>
      <dgm:spPr/>
      <dgm:t>
        <a:bodyPr/>
        <a:lstStyle/>
        <a:p>
          <a:endParaRPr lang="it-IT"/>
        </a:p>
      </dgm:t>
    </dgm:pt>
    <dgm:pt modelId="{F469C955-4E50-43AF-9D57-ADBB917561B8}" type="pres">
      <dgm:prSet presAssocID="{9AA0576A-8367-4BFF-ADAF-0437ABA96A23}" presName="background2" presStyleLbl="node2" presStyleIdx="1" presStyleCnt="2"/>
      <dgm:spPr/>
      <dgm:t>
        <a:bodyPr/>
        <a:lstStyle/>
        <a:p>
          <a:endParaRPr lang="it-IT"/>
        </a:p>
      </dgm:t>
    </dgm:pt>
    <dgm:pt modelId="{E724077A-850B-45C9-955F-8819BE588149}" type="pres">
      <dgm:prSet presAssocID="{9AA0576A-8367-4BFF-ADAF-0437ABA96A2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77FDEAB-0188-43FD-A00A-32FEF5F6CF46}" type="pres">
      <dgm:prSet presAssocID="{9AA0576A-8367-4BFF-ADAF-0437ABA96A23}" presName="hierChild3" presStyleCnt="0"/>
      <dgm:spPr/>
      <dgm:t>
        <a:bodyPr/>
        <a:lstStyle/>
        <a:p>
          <a:endParaRPr lang="it-IT"/>
        </a:p>
      </dgm:t>
    </dgm:pt>
  </dgm:ptLst>
  <dgm:cxnLst>
    <dgm:cxn modelId="{BD88C3C4-CAEF-4488-8B03-77C3B31517C8}" type="presOf" srcId="{3A417CC6-D629-4D53-AF23-8D7C6F050438}" destId="{E8464C5B-5DF0-4E6C-9862-A21B6B3BF090}" srcOrd="0" destOrd="0" presId="urn:microsoft.com/office/officeart/2005/8/layout/hierarchy1"/>
    <dgm:cxn modelId="{DD4E86FA-5FEA-41FC-92ED-F5BC85BEA7DF}" type="presOf" srcId="{83F548C6-AD34-41BB-A734-19D501BF1D8F}" destId="{205C51E4-FB5E-46CE-9045-B088333A914C}" srcOrd="0" destOrd="0" presId="urn:microsoft.com/office/officeart/2005/8/layout/hierarchy1"/>
    <dgm:cxn modelId="{55F95294-77C5-45D8-A21B-025D29194692}" srcId="{83F548C6-AD34-41BB-A734-19D501BF1D8F}" destId="{9AA0576A-8367-4BFF-ADAF-0437ABA96A23}" srcOrd="1" destOrd="0" parTransId="{57182898-0E29-469B-8581-83EC8BC6825A}" sibTransId="{9BEDCA6A-A5C1-44A9-97D2-065D43335452}"/>
    <dgm:cxn modelId="{3CEA5F2F-5C71-481D-B638-62101C8C7FD9}" type="presOf" srcId="{2BAD8592-E18F-469A-BE90-7B1E1EBB1417}" destId="{26C7F780-C66A-462E-99C4-F50C5E82F43C}" srcOrd="0" destOrd="0" presId="urn:microsoft.com/office/officeart/2005/8/layout/hierarchy1"/>
    <dgm:cxn modelId="{4BCBD34F-9EE8-42CF-BC64-AA082A2CE01E}" type="presOf" srcId="{D37E84BB-4A3C-44AF-96F2-EE05BF2E003F}" destId="{74FA9FDF-39BB-48F9-8471-83237CF51CE7}" srcOrd="0" destOrd="0" presId="urn:microsoft.com/office/officeart/2005/8/layout/hierarchy1"/>
    <dgm:cxn modelId="{4B044D41-B12A-40D2-A96D-5B322F1E4584}" srcId="{D37E84BB-4A3C-44AF-96F2-EE05BF2E003F}" destId="{83F548C6-AD34-41BB-A734-19D501BF1D8F}" srcOrd="0" destOrd="0" parTransId="{2350112E-A7C3-4C72-9754-E533AF9098F8}" sibTransId="{F3A996C0-2428-465D-821B-355FABDDAAF4}"/>
    <dgm:cxn modelId="{368F21E2-77FF-4556-8656-0445819ABE5B}" type="presOf" srcId="{57182898-0E29-469B-8581-83EC8BC6825A}" destId="{DB216F9E-50E2-4AFF-9186-966ED7476EAB}" srcOrd="0" destOrd="0" presId="urn:microsoft.com/office/officeart/2005/8/layout/hierarchy1"/>
    <dgm:cxn modelId="{346FCAE6-5FF4-42BC-A28D-801942D0B9E2}" srcId="{83F548C6-AD34-41BB-A734-19D501BF1D8F}" destId="{2BAD8592-E18F-469A-BE90-7B1E1EBB1417}" srcOrd="0" destOrd="0" parTransId="{3A417CC6-D629-4D53-AF23-8D7C6F050438}" sibTransId="{4387291C-D4D6-409B-963D-08420BA9C3A8}"/>
    <dgm:cxn modelId="{A9D25E31-4BA7-4750-B994-BBE29B246B3A}" type="presOf" srcId="{9AA0576A-8367-4BFF-ADAF-0437ABA96A23}" destId="{E724077A-850B-45C9-955F-8819BE588149}" srcOrd="0" destOrd="0" presId="urn:microsoft.com/office/officeart/2005/8/layout/hierarchy1"/>
    <dgm:cxn modelId="{200ECC09-D8CB-45B5-A16B-9F228B735FA5}" type="presParOf" srcId="{74FA9FDF-39BB-48F9-8471-83237CF51CE7}" destId="{C4BF4DB9-8F6D-4462-B9EF-DC34993F30B8}" srcOrd="0" destOrd="0" presId="urn:microsoft.com/office/officeart/2005/8/layout/hierarchy1"/>
    <dgm:cxn modelId="{D980C41B-4531-4392-9668-AF47110D02DE}" type="presParOf" srcId="{C4BF4DB9-8F6D-4462-B9EF-DC34993F30B8}" destId="{B18284DB-9ACA-4639-90EF-F6A62062D1BE}" srcOrd="0" destOrd="0" presId="urn:microsoft.com/office/officeart/2005/8/layout/hierarchy1"/>
    <dgm:cxn modelId="{E69BE80C-EAEA-4901-81C6-BF6B712E5663}" type="presParOf" srcId="{B18284DB-9ACA-4639-90EF-F6A62062D1BE}" destId="{B8C06799-4353-41ED-82E1-5841DA9821C8}" srcOrd="0" destOrd="0" presId="urn:microsoft.com/office/officeart/2005/8/layout/hierarchy1"/>
    <dgm:cxn modelId="{9EF753BB-9C14-40A4-B4B9-8EFD3C1FDCE0}" type="presParOf" srcId="{B18284DB-9ACA-4639-90EF-F6A62062D1BE}" destId="{205C51E4-FB5E-46CE-9045-B088333A914C}" srcOrd="1" destOrd="0" presId="urn:microsoft.com/office/officeart/2005/8/layout/hierarchy1"/>
    <dgm:cxn modelId="{726D0F3F-8F92-49EA-8315-576935C281A6}" type="presParOf" srcId="{C4BF4DB9-8F6D-4462-B9EF-DC34993F30B8}" destId="{F8FC86AB-222D-4A7C-991A-11ECEE2FD07F}" srcOrd="1" destOrd="0" presId="urn:microsoft.com/office/officeart/2005/8/layout/hierarchy1"/>
    <dgm:cxn modelId="{C47B7171-C2E1-46F6-9244-E22DFA481D22}" type="presParOf" srcId="{F8FC86AB-222D-4A7C-991A-11ECEE2FD07F}" destId="{E8464C5B-5DF0-4E6C-9862-A21B6B3BF090}" srcOrd="0" destOrd="0" presId="urn:microsoft.com/office/officeart/2005/8/layout/hierarchy1"/>
    <dgm:cxn modelId="{E7F18E4D-2A5F-4B31-9894-D563EFF4C007}" type="presParOf" srcId="{F8FC86AB-222D-4A7C-991A-11ECEE2FD07F}" destId="{84630F51-516F-4E9B-B209-79251AC0C9EA}" srcOrd="1" destOrd="0" presId="urn:microsoft.com/office/officeart/2005/8/layout/hierarchy1"/>
    <dgm:cxn modelId="{C3BA7582-45E1-4248-BFBD-08FB23BB43CF}" type="presParOf" srcId="{84630F51-516F-4E9B-B209-79251AC0C9EA}" destId="{32672E77-CF2B-4762-BADE-1F1C1D020AF2}" srcOrd="0" destOrd="0" presId="urn:microsoft.com/office/officeart/2005/8/layout/hierarchy1"/>
    <dgm:cxn modelId="{F26BE07B-37E8-4A77-B00C-85AEF4629381}" type="presParOf" srcId="{32672E77-CF2B-4762-BADE-1F1C1D020AF2}" destId="{13FA5514-B8F5-4E90-AE47-269F2AB0DA5E}" srcOrd="0" destOrd="0" presId="urn:microsoft.com/office/officeart/2005/8/layout/hierarchy1"/>
    <dgm:cxn modelId="{FD175AB0-E5CB-4D4D-AFC3-9CA031067934}" type="presParOf" srcId="{32672E77-CF2B-4762-BADE-1F1C1D020AF2}" destId="{26C7F780-C66A-462E-99C4-F50C5E82F43C}" srcOrd="1" destOrd="0" presId="urn:microsoft.com/office/officeart/2005/8/layout/hierarchy1"/>
    <dgm:cxn modelId="{60A74C7A-2CC7-4E4E-9B15-D2E7B19D772B}" type="presParOf" srcId="{84630F51-516F-4E9B-B209-79251AC0C9EA}" destId="{44FCE714-4373-45A1-92A6-AE66EAC008E1}" srcOrd="1" destOrd="0" presId="urn:microsoft.com/office/officeart/2005/8/layout/hierarchy1"/>
    <dgm:cxn modelId="{FE54B283-1D8E-4721-8D36-C75AFC4E6241}" type="presParOf" srcId="{F8FC86AB-222D-4A7C-991A-11ECEE2FD07F}" destId="{DB216F9E-50E2-4AFF-9186-966ED7476EAB}" srcOrd="2" destOrd="0" presId="urn:microsoft.com/office/officeart/2005/8/layout/hierarchy1"/>
    <dgm:cxn modelId="{9120C69D-7863-487B-B4BC-A8AE894D050F}" type="presParOf" srcId="{F8FC86AB-222D-4A7C-991A-11ECEE2FD07F}" destId="{01C07740-612D-459A-9A31-451FD2FE712F}" srcOrd="3" destOrd="0" presId="urn:microsoft.com/office/officeart/2005/8/layout/hierarchy1"/>
    <dgm:cxn modelId="{1CF51A04-5830-4EE3-9FDD-BC75A9FB7BCC}" type="presParOf" srcId="{01C07740-612D-459A-9A31-451FD2FE712F}" destId="{5412CF52-7715-4D5E-8B6E-F6100F41D7C5}" srcOrd="0" destOrd="0" presId="urn:microsoft.com/office/officeart/2005/8/layout/hierarchy1"/>
    <dgm:cxn modelId="{01E0562F-CD61-4061-80FF-CD03FF23FFC9}" type="presParOf" srcId="{5412CF52-7715-4D5E-8B6E-F6100F41D7C5}" destId="{F469C955-4E50-43AF-9D57-ADBB917561B8}" srcOrd="0" destOrd="0" presId="urn:microsoft.com/office/officeart/2005/8/layout/hierarchy1"/>
    <dgm:cxn modelId="{83292A53-8E38-46C9-83A7-7EDDA8430DAB}" type="presParOf" srcId="{5412CF52-7715-4D5E-8B6E-F6100F41D7C5}" destId="{E724077A-850B-45C9-955F-8819BE588149}" srcOrd="1" destOrd="0" presId="urn:microsoft.com/office/officeart/2005/8/layout/hierarchy1"/>
    <dgm:cxn modelId="{AAE1FAFD-214E-4275-9FD9-B5770295C74F}" type="presParOf" srcId="{01C07740-612D-459A-9A31-451FD2FE712F}" destId="{A77FDEAB-0188-43FD-A00A-32FEF5F6CF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5FF2F8-4030-40D5-B1EC-63D00321DF3E}">
      <dsp:nvSpPr>
        <dsp:cNvPr id="0" name=""/>
        <dsp:cNvSpPr/>
      </dsp:nvSpPr>
      <dsp:spPr>
        <a:xfrm rot="10800000">
          <a:off x="1155458" y="0"/>
          <a:ext cx="3099256" cy="1351488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2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5969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RISCHIO di INCIDENTE RILEVANTE, PIANO di EMERGENZA ESTERNO, INFORMATIVA  ALLA POPOLAZIONE </a:t>
          </a:r>
          <a:r>
            <a:rPr lang="it-IT" sz="1500" b="1" kern="1200" dirty="0" err="1" smtClean="0"/>
            <a:t>………</a:t>
          </a:r>
          <a:r>
            <a:rPr lang="it-IT" sz="1500" b="1" kern="1200" dirty="0" smtClean="0"/>
            <a:t>..</a:t>
          </a:r>
          <a:endParaRPr lang="it-IT" sz="1500" kern="1200" dirty="0"/>
        </a:p>
      </dsp:txBody>
      <dsp:txXfrm rot="10800000">
        <a:off x="1155458" y="0"/>
        <a:ext cx="3099256" cy="1351488"/>
      </dsp:txXfrm>
    </dsp:sp>
    <dsp:sp modelId="{30F2676D-1C7D-411B-9C62-F0DD485B35BB}">
      <dsp:nvSpPr>
        <dsp:cNvPr id="0" name=""/>
        <dsp:cNvSpPr/>
      </dsp:nvSpPr>
      <dsp:spPr>
        <a:xfrm>
          <a:off x="3830" y="64101"/>
          <a:ext cx="1351488" cy="135148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2">
              <a:tint val="5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2EEFE78-8234-42F9-8615-FF666627B5BA}">
      <dsp:nvSpPr>
        <dsp:cNvPr id="0" name=""/>
        <dsp:cNvSpPr/>
      </dsp:nvSpPr>
      <dsp:spPr>
        <a:xfrm rot="10800000">
          <a:off x="1174799" y="1757054"/>
          <a:ext cx="3182918" cy="1351488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3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596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DOBBIAMO PREOCCUPARCI????</a:t>
          </a:r>
          <a:endParaRPr lang="it-IT" sz="2400" b="1" kern="1200" dirty="0"/>
        </a:p>
      </dsp:txBody>
      <dsp:txXfrm rot="10800000">
        <a:off x="1174799" y="1757054"/>
        <a:ext cx="3182918" cy="1351488"/>
      </dsp:txXfrm>
    </dsp:sp>
    <dsp:sp modelId="{3DD1750E-F658-4992-979E-76F8A5918458}">
      <dsp:nvSpPr>
        <dsp:cNvPr id="0" name=""/>
        <dsp:cNvSpPr/>
      </dsp:nvSpPr>
      <dsp:spPr>
        <a:xfrm>
          <a:off x="55097" y="1737997"/>
          <a:ext cx="1351488" cy="135148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3">
              <a:tint val="5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6AEFCC-5843-4987-A8AB-AABE8ADC8361}">
      <dsp:nvSpPr>
        <dsp:cNvPr id="0" name=""/>
        <dsp:cNvSpPr/>
      </dsp:nvSpPr>
      <dsp:spPr>
        <a:xfrm>
          <a:off x="0" y="0"/>
          <a:ext cx="4014497" cy="539024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01026-28BC-4BE2-8354-31C5233133D5}">
      <dsp:nvSpPr>
        <dsp:cNvPr id="0" name=""/>
        <dsp:cNvSpPr/>
      </dsp:nvSpPr>
      <dsp:spPr>
        <a:xfrm>
          <a:off x="1673603" y="504054"/>
          <a:ext cx="2470370" cy="3959823"/>
        </a:xfrm>
        <a:prstGeom prst="roundRect">
          <a:avLst/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rgbClr val="FF0000"/>
              </a:solidFill>
            </a:rPr>
            <a:t>non essere esposti ai rischi e ai pericoli che alcune attività umane producono</a:t>
          </a:r>
          <a:r>
            <a:rPr lang="it-IT" sz="1400" kern="1200" dirty="0" smtClean="0"/>
            <a:t>;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 </a:t>
          </a:r>
          <a:r>
            <a:rPr lang="it-IT" sz="1400" b="1" kern="1200" dirty="0" smtClean="0">
              <a:solidFill>
                <a:srgbClr val="00B050"/>
              </a:solidFill>
            </a:rPr>
            <a:t>non essere esposti alla criminalità che si svolge negli spazi urban</a:t>
          </a:r>
          <a:r>
            <a:rPr lang="it-IT" sz="1400" kern="1200" dirty="0" smtClean="0">
              <a:solidFill>
                <a:srgbClr val="00B050"/>
              </a:solidFill>
            </a:rPr>
            <a:t>i;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2">
                  <a:lumMod val="10000"/>
                </a:schemeClr>
              </a:solidFill>
            </a:rPr>
            <a:t>spostarsi in sicurezza lungo le strade, le ferrovie, per mare o in aereo;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 </a:t>
          </a:r>
          <a:r>
            <a:rPr lang="it-IT" sz="1400" b="1" kern="1200" dirty="0" smtClean="0">
              <a:solidFill>
                <a:srgbClr val="CC00CC"/>
              </a:solidFill>
            </a:rPr>
            <a:t>convivere tranquillamente tra diversità, siano esse di cultura, di ricchezza, di salute, </a:t>
          </a:r>
          <a:r>
            <a:rPr lang="it-IT" sz="1400" kern="1200" dirty="0" smtClean="0">
              <a:solidFill>
                <a:srgbClr val="CC00CC"/>
              </a:solidFill>
            </a:rPr>
            <a:t>ecc</a:t>
          </a:r>
          <a:r>
            <a:rPr lang="it-IT" sz="1400" kern="1200" dirty="0" smtClean="0">
              <a:solidFill>
                <a:srgbClr val="660033"/>
              </a:solidFill>
            </a:rPr>
            <a:t>.;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rgbClr val="660033"/>
              </a:solidFill>
            </a:rPr>
            <a:t> </a:t>
          </a:r>
          <a:r>
            <a:rPr lang="it-IT" sz="1400" b="1" kern="1200" dirty="0" smtClean="0">
              <a:solidFill>
                <a:srgbClr val="660033"/>
              </a:solidFill>
            </a:rPr>
            <a:t>riuscire ad allontanarsi velocemente dalle situazioni di pericolo;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 vivere in un ambiente sano, e tanto altro ancora. </a:t>
          </a:r>
          <a:endParaRPr lang="it-IT" sz="1400" b="1" kern="1200" dirty="0"/>
        </a:p>
      </dsp:txBody>
      <dsp:txXfrm>
        <a:off x="1673603" y="504054"/>
        <a:ext cx="2470370" cy="39598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71B9FA-71F4-4582-BC5E-1D74CA24913F}">
      <dsp:nvSpPr>
        <dsp:cNvPr id="0" name=""/>
        <dsp:cNvSpPr/>
      </dsp:nvSpPr>
      <dsp:spPr>
        <a:xfrm rot="5400000">
          <a:off x="4985413" y="-1842862"/>
          <a:ext cx="1285022" cy="529687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400" b="1" kern="1200" dirty="0" smtClean="0">
              <a:solidFill>
                <a:srgbClr val="FF0000"/>
              </a:solidFill>
            </a:rPr>
            <a:t>DPR 175/88</a:t>
          </a:r>
        </a:p>
      </dsp:txBody>
      <dsp:txXfrm rot="5400000">
        <a:off x="4985413" y="-1842862"/>
        <a:ext cx="1285022" cy="5296870"/>
      </dsp:txXfrm>
    </dsp:sp>
    <dsp:sp modelId="{75D3E539-E1BE-4F1F-B8AF-E32BAC5CC1D3}">
      <dsp:nvSpPr>
        <dsp:cNvPr id="0" name=""/>
        <dsp:cNvSpPr/>
      </dsp:nvSpPr>
      <dsp:spPr>
        <a:xfrm>
          <a:off x="0" y="2433"/>
          <a:ext cx="2979489" cy="160627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DIRETTIVA CEE n. 82/51 SEVESO 1 </a:t>
          </a:r>
          <a:endParaRPr lang="it-IT" sz="2400" b="1" kern="1200" dirty="0"/>
        </a:p>
      </dsp:txBody>
      <dsp:txXfrm>
        <a:off x="0" y="2433"/>
        <a:ext cx="2979489" cy="1606277"/>
      </dsp:txXfrm>
    </dsp:sp>
    <dsp:sp modelId="{BEFC4F81-BC9D-4432-861A-A1F80782DDF0}">
      <dsp:nvSpPr>
        <dsp:cNvPr id="0" name=""/>
        <dsp:cNvSpPr/>
      </dsp:nvSpPr>
      <dsp:spPr>
        <a:xfrm rot="5400000">
          <a:off x="4985413" y="-156271"/>
          <a:ext cx="1285022" cy="5296870"/>
        </a:xfrm>
        <a:prstGeom prst="round2SameRect">
          <a:avLst/>
        </a:prstGeom>
        <a:solidFill>
          <a:schemeClr val="accent5">
            <a:tint val="40000"/>
            <a:alpha val="90000"/>
            <a:hueOff val="-884567"/>
            <a:satOff val="-1158"/>
            <a:lumOff val="-56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84567"/>
              <a:satOff val="-1158"/>
              <a:lumOff val="-569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400" b="1" kern="1200" dirty="0" smtClean="0">
              <a:solidFill>
                <a:srgbClr val="00B050"/>
              </a:solidFill>
            </a:rPr>
            <a:t>D. </a:t>
          </a:r>
          <a:r>
            <a:rPr lang="it-IT" sz="3400" b="1" kern="1200" dirty="0" err="1" smtClean="0">
              <a:solidFill>
                <a:srgbClr val="00B050"/>
              </a:solidFill>
            </a:rPr>
            <a:t>Lgs</a:t>
          </a:r>
          <a:r>
            <a:rPr lang="it-IT" sz="3400" b="1" kern="1200" dirty="0" smtClean="0">
              <a:solidFill>
                <a:srgbClr val="00B050"/>
              </a:solidFill>
            </a:rPr>
            <a:t> 334/1999</a:t>
          </a:r>
          <a:endParaRPr lang="it-IT" sz="3400" b="1" kern="1200" dirty="0">
            <a:solidFill>
              <a:srgbClr val="00B050"/>
            </a:solidFill>
          </a:endParaRPr>
        </a:p>
      </dsp:txBody>
      <dsp:txXfrm rot="5400000">
        <a:off x="4985413" y="-156271"/>
        <a:ext cx="1285022" cy="5296870"/>
      </dsp:txXfrm>
    </dsp:sp>
    <dsp:sp modelId="{08C3EC1F-9634-446D-B6A4-A9F09B3ABC19}">
      <dsp:nvSpPr>
        <dsp:cNvPr id="0" name=""/>
        <dsp:cNvSpPr/>
      </dsp:nvSpPr>
      <dsp:spPr>
        <a:xfrm>
          <a:off x="0" y="1689025"/>
          <a:ext cx="2979489" cy="160627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918568"/>
                <a:satOff val="135"/>
                <a:lumOff val="-3236"/>
                <a:alphaOff val="0"/>
                <a:shade val="22000"/>
                <a:satMod val="160000"/>
              </a:schemeClr>
              <a:schemeClr val="accent5">
                <a:hueOff val="-918568"/>
                <a:satOff val="135"/>
                <a:lumOff val="-3236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-918568"/>
              <a:satOff val="135"/>
              <a:lumOff val="-3236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DIRETTIVA CEE n. 96/82/CE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 SEVESO 2</a:t>
          </a:r>
          <a:endParaRPr lang="it-IT" sz="2400" b="1" kern="1200" dirty="0"/>
        </a:p>
      </dsp:txBody>
      <dsp:txXfrm>
        <a:off x="0" y="1689025"/>
        <a:ext cx="2979489" cy="1606277"/>
      </dsp:txXfrm>
    </dsp:sp>
    <dsp:sp modelId="{9BF3B15B-030F-4760-9B6E-67839C5139D9}">
      <dsp:nvSpPr>
        <dsp:cNvPr id="0" name=""/>
        <dsp:cNvSpPr/>
      </dsp:nvSpPr>
      <dsp:spPr>
        <a:xfrm rot="5400000">
          <a:off x="4985413" y="1530320"/>
          <a:ext cx="1285022" cy="5296870"/>
        </a:xfrm>
        <a:prstGeom prst="round2SameRect">
          <a:avLst/>
        </a:prstGeom>
        <a:solidFill>
          <a:schemeClr val="accent5">
            <a:tint val="40000"/>
            <a:alpha val="90000"/>
            <a:hueOff val="-1769134"/>
            <a:satOff val="-2316"/>
            <a:lumOff val="-113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769134"/>
              <a:satOff val="-2316"/>
              <a:lumOff val="-1137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400" b="1" kern="1200" dirty="0" smtClean="0">
              <a:solidFill>
                <a:srgbClr val="FF6600"/>
              </a:solidFill>
            </a:rPr>
            <a:t>D. </a:t>
          </a:r>
          <a:r>
            <a:rPr lang="it-IT" sz="3400" b="1" kern="1200" dirty="0" err="1" smtClean="0">
              <a:solidFill>
                <a:srgbClr val="FF6600"/>
              </a:solidFill>
            </a:rPr>
            <a:t>Lgs</a:t>
          </a:r>
          <a:r>
            <a:rPr lang="it-IT" sz="3400" b="1" kern="1200" dirty="0" smtClean="0">
              <a:solidFill>
                <a:srgbClr val="FF6600"/>
              </a:solidFill>
            </a:rPr>
            <a:t> 238/2005</a:t>
          </a:r>
          <a:endParaRPr lang="it-IT" sz="3400" b="1" kern="1200" dirty="0">
            <a:solidFill>
              <a:srgbClr val="FF6600"/>
            </a:solidFill>
          </a:endParaRPr>
        </a:p>
      </dsp:txBody>
      <dsp:txXfrm rot="5400000">
        <a:off x="4985413" y="1530320"/>
        <a:ext cx="1285022" cy="5296870"/>
      </dsp:txXfrm>
    </dsp:sp>
    <dsp:sp modelId="{BBA337CE-14F6-4EAE-9EE0-FCD6B91F7FF5}">
      <dsp:nvSpPr>
        <dsp:cNvPr id="0" name=""/>
        <dsp:cNvSpPr/>
      </dsp:nvSpPr>
      <dsp:spPr>
        <a:xfrm>
          <a:off x="0" y="3375616"/>
          <a:ext cx="2979489" cy="160627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1837137"/>
                <a:satOff val="270"/>
                <a:lumOff val="-6471"/>
                <a:alphaOff val="0"/>
                <a:shade val="22000"/>
                <a:satMod val="160000"/>
              </a:schemeClr>
              <a:schemeClr val="accent5">
                <a:hueOff val="-1837137"/>
                <a:satOff val="270"/>
                <a:lumOff val="-6471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-1837137"/>
              <a:satOff val="270"/>
              <a:lumOff val="-6471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 </a:t>
          </a:r>
          <a:r>
            <a:rPr lang="it-IT" sz="2800" b="1" kern="1200" dirty="0" smtClean="0"/>
            <a:t>DIRETTIVA 2003/105/CE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SEVESOIII”</a:t>
          </a:r>
          <a:endParaRPr lang="it-IT" sz="2800" b="1" kern="1200" dirty="0"/>
        </a:p>
      </dsp:txBody>
      <dsp:txXfrm>
        <a:off x="0" y="3375616"/>
        <a:ext cx="2979489" cy="160627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0F5612-A232-49F7-8DA8-A4174A0A1179}">
      <dsp:nvSpPr>
        <dsp:cNvPr id="0" name=""/>
        <dsp:cNvSpPr/>
      </dsp:nvSpPr>
      <dsp:spPr>
        <a:xfrm>
          <a:off x="1780356" y="167742"/>
          <a:ext cx="2154287" cy="1077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DUE STRUMENTI PER GESTIONE RISCHI ASSOCIATI INDUSTRIE A RISCHIO </a:t>
          </a:r>
          <a:r>
            <a:rPr lang="it-IT" sz="1300" kern="1200" dirty="0" err="1" smtClean="0"/>
            <a:t>DI</a:t>
          </a:r>
          <a:r>
            <a:rPr lang="it-IT" sz="1300" kern="1200" dirty="0" smtClean="0"/>
            <a:t> INCIDENTE RILEVANTE</a:t>
          </a:r>
          <a:endParaRPr lang="it-IT" sz="1300" kern="1200" dirty="0"/>
        </a:p>
      </dsp:txBody>
      <dsp:txXfrm>
        <a:off x="1780356" y="167742"/>
        <a:ext cx="2154287" cy="1077143"/>
      </dsp:txXfrm>
    </dsp:sp>
    <dsp:sp modelId="{0A29FC78-57BD-45C1-A432-2BD31599AF1A}">
      <dsp:nvSpPr>
        <dsp:cNvPr id="0" name=""/>
        <dsp:cNvSpPr/>
      </dsp:nvSpPr>
      <dsp:spPr>
        <a:xfrm rot="3600000">
          <a:off x="3185193" y="2059399"/>
          <a:ext cx="1124681" cy="3770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00" kern="1200"/>
        </a:p>
      </dsp:txBody>
      <dsp:txXfrm rot="3600000">
        <a:off x="3185193" y="2059399"/>
        <a:ext cx="1124681" cy="377000"/>
      </dsp:txXfrm>
    </dsp:sp>
    <dsp:sp modelId="{B1EB38DE-0EF5-4DA5-BE57-9C3F5D0D51CA}">
      <dsp:nvSpPr>
        <dsp:cNvPr id="0" name=""/>
        <dsp:cNvSpPr/>
      </dsp:nvSpPr>
      <dsp:spPr>
        <a:xfrm>
          <a:off x="3560426" y="3250913"/>
          <a:ext cx="2154287" cy="1077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VALUTAZIONE COMPATIBILITA’ STABILIMENTI CON PIANIFICAZIONE TERRITORIALE</a:t>
          </a:r>
          <a:endParaRPr lang="it-IT" sz="1300" kern="1200" dirty="0"/>
        </a:p>
      </dsp:txBody>
      <dsp:txXfrm>
        <a:off x="3560426" y="3250913"/>
        <a:ext cx="2154287" cy="1077143"/>
      </dsp:txXfrm>
    </dsp:sp>
    <dsp:sp modelId="{EE52EFA7-5F39-4EA6-B953-9779AE6FDF5E}">
      <dsp:nvSpPr>
        <dsp:cNvPr id="0" name=""/>
        <dsp:cNvSpPr/>
      </dsp:nvSpPr>
      <dsp:spPr>
        <a:xfrm rot="10800000">
          <a:off x="2295159" y="3600985"/>
          <a:ext cx="1124681" cy="3770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00" kern="1200"/>
        </a:p>
      </dsp:txBody>
      <dsp:txXfrm rot="10800000">
        <a:off x="2295159" y="3600985"/>
        <a:ext cx="1124681" cy="377000"/>
      </dsp:txXfrm>
    </dsp:sp>
    <dsp:sp modelId="{15872A95-B377-4022-B627-A9CFBBCD2078}">
      <dsp:nvSpPr>
        <dsp:cNvPr id="0" name=""/>
        <dsp:cNvSpPr/>
      </dsp:nvSpPr>
      <dsp:spPr>
        <a:xfrm>
          <a:off x="286" y="3250913"/>
          <a:ext cx="2154287" cy="1077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PIANO </a:t>
          </a:r>
          <a:r>
            <a:rPr lang="it-IT" sz="1300" kern="1200" dirty="0" err="1" smtClean="0"/>
            <a:t>DI</a:t>
          </a:r>
          <a:r>
            <a:rPr lang="it-IT" sz="1300" kern="1200" dirty="0" smtClean="0"/>
            <a:t> EMERGENZA ESTERNA (PEE9</a:t>
          </a:r>
          <a:endParaRPr lang="it-IT" sz="1300" kern="1200" dirty="0"/>
        </a:p>
      </dsp:txBody>
      <dsp:txXfrm>
        <a:off x="286" y="3250913"/>
        <a:ext cx="2154287" cy="1077143"/>
      </dsp:txXfrm>
    </dsp:sp>
    <dsp:sp modelId="{1E509108-D6FE-457E-B24B-FC1D5AF4E1EF}">
      <dsp:nvSpPr>
        <dsp:cNvPr id="0" name=""/>
        <dsp:cNvSpPr/>
      </dsp:nvSpPr>
      <dsp:spPr>
        <a:xfrm rot="18000000">
          <a:off x="1405124" y="2059399"/>
          <a:ext cx="1124681" cy="3770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00" kern="1200"/>
        </a:p>
      </dsp:txBody>
      <dsp:txXfrm rot="18000000">
        <a:off x="1405124" y="2059399"/>
        <a:ext cx="1124681" cy="377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196303-22D0-47B5-BD69-0B6C6BDCE7C3}">
      <dsp:nvSpPr>
        <dsp:cNvPr id="0" name=""/>
        <dsp:cNvSpPr/>
      </dsp:nvSpPr>
      <dsp:spPr>
        <a:xfrm>
          <a:off x="9483" y="181"/>
          <a:ext cx="2437865" cy="1188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GESTIONE DELL’ASSETTO TERRITORIALE</a:t>
          </a:r>
          <a:endParaRPr lang="it-IT" sz="2500" kern="1200" dirty="0"/>
        </a:p>
      </dsp:txBody>
      <dsp:txXfrm>
        <a:off x="9483" y="181"/>
        <a:ext cx="2437865" cy="1188982"/>
      </dsp:txXfrm>
    </dsp:sp>
    <dsp:sp modelId="{A352789F-21E5-40D0-9572-8B24123E4E93}">
      <dsp:nvSpPr>
        <dsp:cNvPr id="0" name=""/>
        <dsp:cNvSpPr/>
      </dsp:nvSpPr>
      <dsp:spPr>
        <a:xfrm>
          <a:off x="253269" y="1189164"/>
          <a:ext cx="243786" cy="891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1736"/>
              </a:lnTo>
              <a:lnTo>
                <a:pt x="243786" y="891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70FAE-73EA-425F-A5B2-6A87984D427B}">
      <dsp:nvSpPr>
        <dsp:cNvPr id="0" name=""/>
        <dsp:cNvSpPr/>
      </dsp:nvSpPr>
      <dsp:spPr>
        <a:xfrm>
          <a:off x="497056" y="1486409"/>
          <a:ext cx="1902371" cy="1188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Art. 14 .</a:t>
          </a:r>
          <a:endParaRPr lang="it-IT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334/1999</a:t>
          </a:r>
          <a:endParaRPr lang="it-IT" sz="2000" b="1" kern="1200" dirty="0"/>
        </a:p>
      </dsp:txBody>
      <dsp:txXfrm>
        <a:off x="497056" y="1486409"/>
        <a:ext cx="1902371" cy="1188982"/>
      </dsp:txXfrm>
    </dsp:sp>
    <dsp:sp modelId="{F14670E3-C87B-41D8-98E2-9B3CAC671739}">
      <dsp:nvSpPr>
        <dsp:cNvPr id="0" name=""/>
        <dsp:cNvSpPr/>
      </dsp:nvSpPr>
      <dsp:spPr>
        <a:xfrm>
          <a:off x="253269" y="1189164"/>
          <a:ext cx="248599" cy="2381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1781"/>
              </a:lnTo>
              <a:lnTo>
                <a:pt x="248599" y="2381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3E01A-F5E1-44AF-BF8D-F2D64435965B}">
      <dsp:nvSpPr>
        <dsp:cNvPr id="0" name=""/>
        <dsp:cNvSpPr/>
      </dsp:nvSpPr>
      <dsp:spPr>
        <a:xfrm>
          <a:off x="501869" y="2976454"/>
          <a:ext cx="1902371" cy="1188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Decreto ministro dei  Lavori Pubblici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501/2001</a:t>
          </a:r>
          <a:endParaRPr lang="it-IT" sz="2000" b="1" kern="1200" dirty="0"/>
        </a:p>
      </dsp:txBody>
      <dsp:txXfrm>
        <a:off x="501869" y="2976454"/>
        <a:ext cx="1902371" cy="1188982"/>
      </dsp:txXfrm>
    </dsp:sp>
    <dsp:sp modelId="{F40537D9-6B0E-4040-932D-9A1E088BA216}">
      <dsp:nvSpPr>
        <dsp:cNvPr id="0" name=""/>
        <dsp:cNvSpPr/>
      </dsp:nvSpPr>
      <dsp:spPr>
        <a:xfrm>
          <a:off x="3041840" y="181"/>
          <a:ext cx="2377964" cy="1188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PIANIFICAZIONE</a:t>
          </a:r>
          <a:endParaRPr lang="it-IT" sz="2500" kern="1200" dirty="0"/>
        </a:p>
      </dsp:txBody>
      <dsp:txXfrm>
        <a:off x="3041840" y="181"/>
        <a:ext cx="2377964" cy="1188982"/>
      </dsp:txXfrm>
    </dsp:sp>
    <dsp:sp modelId="{9D5A062F-3B0E-453E-B645-AD00210EA51F}">
      <dsp:nvSpPr>
        <dsp:cNvPr id="0" name=""/>
        <dsp:cNvSpPr/>
      </dsp:nvSpPr>
      <dsp:spPr>
        <a:xfrm>
          <a:off x="3279636" y="1189164"/>
          <a:ext cx="237796" cy="891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1736"/>
              </a:lnTo>
              <a:lnTo>
                <a:pt x="237796" y="891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37F96-5921-4F78-82C4-957FF40749D6}">
      <dsp:nvSpPr>
        <dsp:cNvPr id="0" name=""/>
        <dsp:cNvSpPr/>
      </dsp:nvSpPr>
      <dsp:spPr>
        <a:xfrm>
          <a:off x="3517432" y="1486409"/>
          <a:ext cx="1902371" cy="1188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PEI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a cura del gestore</a:t>
          </a:r>
          <a:endParaRPr lang="it-IT" sz="2000" b="1" kern="1200" dirty="0"/>
        </a:p>
      </dsp:txBody>
      <dsp:txXfrm>
        <a:off x="3517432" y="1486409"/>
        <a:ext cx="1902371" cy="1188982"/>
      </dsp:txXfrm>
    </dsp:sp>
    <dsp:sp modelId="{39C185F5-967C-4B34-8D09-568738720884}">
      <dsp:nvSpPr>
        <dsp:cNvPr id="0" name=""/>
        <dsp:cNvSpPr/>
      </dsp:nvSpPr>
      <dsp:spPr>
        <a:xfrm>
          <a:off x="3279636" y="1189164"/>
          <a:ext cx="237796" cy="2404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4484"/>
              </a:lnTo>
              <a:lnTo>
                <a:pt x="237796" y="24044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88F27-AE3A-495D-942D-9128FBA00E9C}">
      <dsp:nvSpPr>
        <dsp:cNvPr id="0" name=""/>
        <dsp:cNvSpPr/>
      </dsp:nvSpPr>
      <dsp:spPr>
        <a:xfrm>
          <a:off x="3517432" y="2972637"/>
          <a:ext cx="1617301" cy="1242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 dirty="0" smtClean="0"/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2000" b="1" kern="1200" dirty="0" smtClean="0"/>
            <a:t>PEE di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2000" b="1" kern="1200" dirty="0" smtClean="0"/>
            <a:t>competenza del Prefetto</a:t>
          </a:r>
          <a:endParaRPr lang="it-IT" sz="2000" b="1" kern="1200" dirty="0"/>
        </a:p>
      </dsp:txBody>
      <dsp:txXfrm>
        <a:off x="3517432" y="2972637"/>
        <a:ext cx="1617301" cy="124202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AC9A1C-F17A-4B8B-9C6B-A10EE08B223E}">
      <dsp:nvSpPr>
        <dsp:cNvPr id="0" name=""/>
        <dsp:cNvSpPr/>
      </dsp:nvSpPr>
      <dsp:spPr>
        <a:xfrm>
          <a:off x="579" y="1661246"/>
          <a:ext cx="1892612" cy="946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ATTIVITA’ PERICOLOSA</a:t>
          </a:r>
          <a:endParaRPr lang="it-IT" sz="2400" kern="1200" dirty="0"/>
        </a:p>
      </dsp:txBody>
      <dsp:txXfrm>
        <a:off x="579" y="1661246"/>
        <a:ext cx="1892612" cy="946306"/>
      </dsp:txXfrm>
    </dsp:sp>
    <dsp:sp modelId="{7C34BFAA-7ACA-4CAB-88D0-D4F9081EAE58}">
      <dsp:nvSpPr>
        <dsp:cNvPr id="0" name=""/>
        <dsp:cNvSpPr/>
      </dsp:nvSpPr>
      <dsp:spPr>
        <a:xfrm rot="19457599">
          <a:off x="1805562" y="1842385"/>
          <a:ext cx="932303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932303" y="199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9457599">
        <a:off x="2248406" y="1839028"/>
        <a:ext cx="46615" cy="46615"/>
      </dsp:txXfrm>
    </dsp:sp>
    <dsp:sp modelId="{2B656FAC-3118-48ED-BEC2-07028CF5560D}">
      <dsp:nvSpPr>
        <dsp:cNvPr id="0" name=""/>
        <dsp:cNvSpPr/>
      </dsp:nvSpPr>
      <dsp:spPr>
        <a:xfrm>
          <a:off x="2650236" y="1117120"/>
          <a:ext cx="1892612" cy="946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POPOLAZIONE</a:t>
          </a:r>
          <a:endParaRPr lang="it-IT" sz="2400" kern="1200" dirty="0"/>
        </a:p>
      </dsp:txBody>
      <dsp:txXfrm>
        <a:off x="2650236" y="1117120"/>
        <a:ext cx="1892612" cy="946306"/>
      </dsp:txXfrm>
    </dsp:sp>
    <dsp:sp modelId="{BC1F1FF0-8FC8-4770-9E75-225723D1A367}">
      <dsp:nvSpPr>
        <dsp:cNvPr id="0" name=""/>
        <dsp:cNvSpPr/>
      </dsp:nvSpPr>
      <dsp:spPr>
        <a:xfrm rot="2142401">
          <a:off x="1805562" y="2386511"/>
          <a:ext cx="932303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932303" y="199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2142401">
        <a:off x="2248406" y="2383154"/>
        <a:ext cx="46615" cy="46615"/>
      </dsp:txXfrm>
    </dsp:sp>
    <dsp:sp modelId="{BB39BCA1-DF43-46DD-953C-FDB8F3BD4683}">
      <dsp:nvSpPr>
        <dsp:cNvPr id="0" name=""/>
        <dsp:cNvSpPr/>
      </dsp:nvSpPr>
      <dsp:spPr>
        <a:xfrm>
          <a:off x="2650236" y="2205372"/>
          <a:ext cx="1892612" cy="946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TERRITORIO</a:t>
          </a:r>
          <a:endParaRPr lang="it-IT" sz="2400" kern="1200" dirty="0"/>
        </a:p>
      </dsp:txBody>
      <dsp:txXfrm>
        <a:off x="2650236" y="2205372"/>
        <a:ext cx="1892612" cy="94630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216F9E-50E2-4AFF-9186-966ED7476EAB}">
      <dsp:nvSpPr>
        <dsp:cNvPr id="0" name=""/>
        <dsp:cNvSpPr/>
      </dsp:nvSpPr>
      <dsp:spPr>
        <a:xfrm>
          <a:off x="4114793" y="2506571"/>
          <a:ext cx="2262556" cy="1076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8"/>
              </a:lnTo>
              <a:lnTo>
                <a:pt x="2262556" y="733788"/>
              </a:lnTo>
              <a:lnTo>
                <a:pt x="2262556" y="107677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64C5B-5DF0-4E6C-9862-A21B6B3BF090}">
      <dsp:nvSpPr>
        <dsp:cNvPr id="0" name=""/>
        <dsp:cNvSpPr/>
      </dsp:nvSpPr>
      <dsp:spPr>
        <a:xfrm>
          <a:off x="1852237" y="2506571"/>
          <a:ext cx="2262556" cy="1076770"/>
        </a:xfrm>
        <a:custGeom>
          <a:avLst/>
          <a:gdLst/>
          <a:ahLst/>
          <a:cxnLst/>
          <a:rect l="0" t="0" r="0" b="0"/>
          <a:pathLst>
            <a:path>
              <a:moveTo>
                <a:pt x="2262556" y="0"/>
              </a:moveTo>
              <a:lnTo>
                <a:pt x="2262556" y="733788"/>
              </a:lnTo>
              <a:lnTo>
                <a:pt x="0" y="733788"/>
              </a:lnTo>
              <a:lnTo>
                <a:pt x="0" y="107677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06799-4353-41ED-82E1-5841DA9821C8}">
      <dsp:nvSpPr>
        <dsp:cNvPr id="0" name=""/>
        <dsp:cNvSpPr/>
      </dsp:nvSpPr>
      <dsp:spPr>
        <a:xfrm>
          <a:off x="2263610" y="155570"/>
          <a:ext cx="3702364" cy="23510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5C51E4-FB5E-46CE-9045-B088333A914C}">
      <dsp:nvSpPr>
        <dsp:cNvPr id="0" name=""/>
        <dsp:cNvSpPr/>
      </dsp:nvSpPr>
      <dsp:spPr>
        <a:xfrm>
          <a:off x="2674984" y="546375"/>
          <a:ext cx="3702364" cy="2351001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GLI STRUMENTI CHE RIDUCONO GLI EFFETTI di UN INCIDENTE INDUSTRIALE</a:t>
          </a:r>
          <a:endParaRPr lang="it-IT" sz="2800" kern="1200" dirty="0"/>
        </a:p>
      </dsp:txBody>
      <dsp:txXfrm>
        <a:off x="2674984" y="546375"/>
        <a:ext cx="3702364" cy="2351001"/>
      </dsp:txXfrm>
    </dsp:sp>
    <dsp:sp modelId="{13FA5514-B8F5-4E90-AE47-269F2AB0DA5E}">
      <dsp:nvSpPr>
        <dsp:cNvPr id="0" name=""/>
        <dsp:cNvSpPr/>
      </dsp:nvSpPr>
      <dsp:spPr>
        <a:xfrm>
          <a:off x="1054" y="3583342"/>
          <a:ext cx="3702364" cy="23510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C7F780-C66A-462E-99C4-F50C5E82F43C}">
      <dsp:nvSpPr>
        <dsp:cNvPr id="0" name=""/>
        <dsp:cNvSpPr/>
      </dsp:nvSpPr>
      <dsp:spPr>
        <a:xfrm>
          <a:off x="412428" y="3974148"/>
          <a:ext cx="3702364" cy="235100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PIANO di EMERGENZA INTERNO (PEI)</a:t>
          </a:r>
          <a:endParaRPr lang="it-IT" sz="2800" kern="1200" dirty="0"/>
        </a:p>
      </dsp:txBody>
      <dsp:txXfrm>
        <a:off x="412428" y="3974148"/>
        <a:ext cx="3702364" cy="2351001"/>
      </dsp:txXfrm>
    </dsp:sp>
    <dsp:sp modelId="{F469C955-4E50-43AF-9D57-ADBB917561B8}">
      <dsp:nvSpPr>
        <dsp:cNvPr id="0" name=""/>
        <dsp:cNvSpPr/>
      </dsp:nvSpPr>
      <dsp:spPr>
        <a:xfrm>
          <a:off x="4526166" y="3583342"/>
          <a:ext cx="3702364" cy="23510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24077A-850B-45C9-955F-8819BE588149}">
      <dsp:nvSpPr>
        <dsp:cNvPr id="0" name=""/>
        <dsp:cNvSpPr/>
      </dsp:nvSpPr>
      <dsp:spPr>
        <a:xfrm>
          <a:off x="4937540" y="3974148"/>
          <a:ext cx="3702364" cy="235100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PIANO di EMERGENZA ESTERNO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(PEE)</a:t>
          </a:r>
          <a:endParaRPr lang="it-IT" sz="2800" kern="1200" dirty="0"/>
        </a:p>
      </dsp:txBody>
      <dsp:txXfrm>
        <a:off x="4937540" y="3974148"/>
        <a:ext cx="3702364" cy="2351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49BB5-9AD5-462B-B4A4-55968FC4DF28}" type="datetimeFigureOut">
              <a:rPr lang="it-IT" smtClean="0"/>
              <a:pPr/>
              <a:t>24/03/2015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F73ED-33D5-42C6-A9F2-614C748DACA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F73ED-33D5-42C6-A9F2-614C748DACAC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tangolo arrotondat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8168-10DF-49C9-9196-B54B4897C34B}" type="datetime1">
              <a:rPr lang="it-IT" smtClean="0"/>
              <a:pPr/>
              <a:t>24/03/2015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FD9C-2000-46CC-A51F-83F24B3A8021}" type="datetime1">
              <a:rPr lang="it-IT" smtClean="0"/>
              <a:pPr/>
              <a:t>24/03/2015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6DC7-10F4-46D4-8499-42E3A6F96F83}" type="datetime1">
              <a:rPr lang="it-IT" smtClean="0"/>
              <a:pPr/>
              <a:t>24/03/2015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438A-BB3F-40ED-A93F-8A764078ECA5}" type="datetime1">
              <a:rPr lang="it-IT" smtClean="0"/>
              <a:pPr/>
              <a:t>24/03/2015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tangolo arrotondat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E862-AC19-4AA2-B532-575381E3083B}" type="datetime1">
              <a:rPr lang="it-IT" smtClean="0"/>
              <a:pPr/>
              <a:t>24/03/2015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C4D9-F25E-4B85-845C-33E6424871A4}" type="datetime1">
              <a:rPr lang="it-IT" smtClean="0"/>
              <a:pPr/>
              <a:t>24/03/2015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0DAC-E6C1-43E9-8204-D494EF30D0B6}" type="datetime1">
              <a:rPr lang="it-IT" smtClean="0"/>
              <a:pPr/>
              <a:t>24/03/2015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F900-8491-4C28-B53D-4C5BE449427F}" type="datetime1">
              <a:rPr lang="it-IT" smtClean="0"/>
              <a:pPr/>
              <a:t>24/03/2015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AF41-D59A-48DF-BFAB-A1C6BD53A176}" type="datetime1">
              <a:rPr lang="it-IT" smtClean="0"/>
              <a:pPr/>
              <a:t>24/03/2015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tangolo arrotondat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7FCF-BF76-4106-A28C-3E21568803B8}" type="datetime1">
              <a:rPr lang="it-IT" smtClean="0"/>
              <a:pPr/>
              <a:t>24/03/2015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2EF3-CD12-4498-9A27-E19F3DA8A60D}" type="datetime1">
              <a:rPr lang="it-IT" smtClean="0"/>
              <a:pPr/>
              <a:t>24/03/2015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tangolo arrotondat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DE6DC7-10F4-46D4-8499-42E3A6F96F83}" type="datetime1">
              <a:rPr lang="it-IT" smtClean="0"/>
              <a:pPr/>
              <a:t>24/03/2015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olynt.it/it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it/url?sa=t&amp;rct=j&amp;q=&amp;esrc=s&amp;frm=1&amp;source=web&amp;cd=11&amp;cad=rja&amp;uact=8&amp;sqi=2&amp;ved=0CHsQqB8wCg&amp;url=https://plus.google.com/114525860836622461693/photos?hl=it&amp;socfid=web:lu:kp:placepageimage&amp;socpid=1&amp;ei=wvRuVKr2O8XjaOzjgpgG&amp;usg=AFQjCNE-vHh6SPCT92o1c-rLgu9l2XjMmA&amp;sig2=ydpZavr1a0zPRCfXMDLmUw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gestionewww.regione.vda.it/gestione/gestione_contenuti/Le%20sostanze%20pericolose.do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nt.it/i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920880" cy="3073896"/>
          </a:xfrm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rgbClr val="FF0000"/>
                </a:solidFill>
              </a:rPr>
              <a:t>POLYNT SpA</a:t>
            </a:r>
          </a:p>
          <a:p>
            <a:endParaRPr lang="it-IT" sz="2000" b="1" dirty="0" smtClean="0">
              <a:solidFill>
                <a:schemeClr val="tx1"/>
              </a:solidFill>
            </a:endParaRPr>
          </a:p>
          <a:p>
            <a:r>
              <a:rPr lang="it-IT" sz="4000" b="1" dirty="0" smtClean="0">
                <a:solidFill>
                  <a:schemeClr val="tx1"/>
                </a:solidFill>
              </a:rPr>
              <a:t>Via del Pruneto, 40</a:t>
            </a:r>
          </a:p>
          <a:p>
            <a:r>
              <a:rPr lang="it-IT" sz="4000" b="1" dirty="0" smtClean="0">
                <a:solidFill>
                  <a:schemeClr val="tx1"/>
                </a:solidFill>
              </a:rPr>
              <a:t>SAN GIOVANNI VALDARNO</a:t>
            </a:r>
            <a:endParaRPr lang="it-IT" sz="4000" b="1" dirty="0">
              <a:solidFill>
                <a:schemeClr val="tx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1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2339305" cy="176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16632"/>
            <a:ext cx="14286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14286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0"/>
            <a:ext cx="150019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Polyn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85728"/>
            <a:ext cx="253699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979712" y="5013176"/>
            <a:ext cx="3048000" cy="1296144"/>
          </a:xfrm>
        </p:spPr>
        <p:txBody>
          <a:bodyPr/>
          <a:lstStyle/>
          <a:p>
            <a:r>
              <a:rPr lang="it-IT" dirty="0" smtClean="0"/>
              <a:t>Evoluzione normativa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 rot="10800000" flipV="1">
            <a:off x="4214810" y="214290"/>
            <a:ext cx="4713736" cy="5453228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In Italia, l’attenzione per le attività c.d. “a rischio di incidente rilevante”  ha preso il via da un grave incidente  verificatosi a Seveso (Mi) Il 10 luglio 1976. A Meda (un piccolo comune a nordest di Milano), dal reattore chimico di uno stabilimento della ICMESA - industria chimica di composti per cosmetici e sterilizzanti - fuoriuscì una nube di diossina.</a:t>
            </a:r>
          </a:p>
          <a:p>
            <a:r>
              <a:rPr lang="it-IT" sz="2400" b="1" dirty="0" smtClean="0"/>
              <a:t>Il vento trasportò la nube tossica che si spostò nei dintorni colpendo particolarmente il comune di Seveso, a ca. 3 km a sud di Meda</a:t>
            </a:r>
            <a:r>
              <a:rPr lang="it-IT" sz="2200" b="1" dirty="0" smtClean="0"/>
              <a:t>. </a:t>
            </a:r>
          </a:p>
          <a:p>
            <a:endParaRPr lang="it-IT" sz="14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7" name="Picture 2" descr="http://t1.gstatic.com/images?q=tbn:ANd9GcRMUZeee04lHHaG4s54XaMGtFZZKIyGA5i_XANuASol5UYj1_KZ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153" r="3153"/>
          <a:stretch>
            <a:fillRect/>
          </a:stretch>
        </p:blipFill>
        <p:spPr bwMode="auto">
          <a:xfrm>
            <a:off x="214282" y="500042"/>
            <a:ext cx="3868133" cy="365245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1824" y="6143644"/>
            <a:ext cx="666151" cy="50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5243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Normativa di riferimento</a:t>
            </a:r>
            <a:endParaRPr lang="it-IT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11</a:t>
            </a:fld>
            <a:endParaRPr lang="it-IT"/>
          </a:p>
        </p:txBody>
      </p:sp>
      <p:graphicFrame>
        <p:nvGraphicFramePr>
          <p:cNvPr id="9" name="Diagramma 8"/>
          <p:cNvGraphicFramePr/>
          <p:nvPr/>
        </p:nvGraphicFramePr>
        <p:xfrm>
          <a:off x="357158" y="714356"/>
          <a:ext cx="827636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77154" y="5929330"/>
            <a:ext cx="950821" cy="71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IL SISTEMA DELLE COMPETENZE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2001416" cy="4495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3200" dirty="0" smtClean="0"/>
              <a:t>LE DIRETTIVE</a:t>
            </a:r>
          </a:p>
          <a:p>
            <a:pPr algn="ctr"/>
            <a:r>
              <a:rPr lang="it-IT" sz="3200" dirty="0" smtClean="0"/>
              <a:t>EUROPEE </a:t>
            </a:r>
          </a:p>
          <a:p>
            <a:pPr algn="ctr"/>
            <a:r>
              <a:rPr lang="it-IT" sz="3200" dirty="0" smtClean="0"/>
              <a:t>“SEVESO “</a:t>
            </a:r>
          </a:p>
          <a:p>
            <a:pPr algn="ctr"/>
            <a:r>
              <a:rPr lang="it-IT" sz="2400" dirty="0" smtClean="0"/>
              <a:t>PREVEDONO</a:t>
            </a:r>
            <a:r>
              <a:rPr lang="it-IT" sz="3200" dirty="0" smtClean="0"/>
              <a:t> </a:t>
            </a:r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"/>
          </p:nvPr>
        </p:nvGraphicFramePr>
        <p:xfrm>
          <a:off x="2971800" y="1600200"/>
          <a:ext cx="5715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95936" y="332656"/>
            <a:ext cx="4543428" cy="727914"/>
          </a:xfrm>
        </p:spPr>
        <p:txBody>
          <a:bodyPr>
            <a:noAutofit/>
          </a:bodyPr>
          <a:lstStyle/>
          <a:p>
            <a:pPr algn="ctr"/>
            <a:r>
              <a:rPr lang="it-IT" sz="2000" b="1" dirty="0" smtClean="0"/>
              <a:t>RECEPIMENTO DELLE DIRETTIVE NELL’ORDINAMENTO ITALIANO</a:t>
            </a:r>
            <a:endParaRPr lang="it-IT" sz="2000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142844" y="260648"/>
            <a:ext cx="3357586" cy="6383062"/>
          </a:xfrm>
        </p:spPr>
        <p:txBody>
          <a:bodyPr>
            <a:noAutofit/>
          </a:bodyPr>
          <a:lstStyle/>
          <a:p>
            <a:pPr algn="just"/>
            <a:r>
              <a:rPr lang="it-IT" b="1" dirty="0" smtClean="0"/>
              <a:t>La normativa attuale, poiché deve contemperare una serie di interessi giuridici tutti valutati come meritevoli dall’ordinamento, ha individuato un articolato sistema di competenze che fa capo a diversi soggetti cui incombono una serie di obblighi posti a tutela dei diritti cui facevamo cenno e riconducibili essenzialmente a tre macroaree: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smtClean="0"/>
              <a:t>GESTIONE DELL’ASSETTO TERRITORIALE </a:t>
            </a:r>
            <a:r>
              <a:rPr lang="it-IT" dirty="0" smtClean="0"/>
              <a:t>(REGIONE, PROVINCIA, COMUNE)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smtClean="0"/>
              <a:t>PIANIFICAZIONE</a:t>
            </a:r>
            <a:r>
              <a:rPr lang="it-IT" dirty="0" smtClean="0"/>
              <a:t> (GESTORE, PREFETTO, SINDACO).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smtClean="0"/>
              <a:t>OBBLIGO </a:t>
            </a:r>
            <a:r>
              <a:rPr lang="it-IT" b="1" dirty="0" err="1" smtClean="0"/>
              <a:t>DI</a:t>
            </a:r>
            <a:r>
              <a:rPr lang="it-IT" b="1" dirty="0" smtClean="0"/>
              <a:t> COMUNICAZIONE DA PARTE DEL GESTORE VERSO LE AUTORITA’.</a:t>
            </a:r>
            <a:endParaRPr lang="it-IT" dirty="0" smtClean="0"/>
          </a:p>
          <a:p>
            <a:pPr marL="342900" indent="-342900" algn="just"/>
            <a:r>
              <a:rPr lang="it-IT" sz="1600" dirty="0" smtClean="0"/>
              <a:t>	</a:t>
            </a:r>
            <a:endParaRPr lang="it-IT" sz="16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"/>
          </p:nvPr>
        </p:nvGraphicFramePr>
        <p:xfrm>
          <a:off x="3571868" y="1214422"/>
          <a:ext cx="5429288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77154" y="5929330"/>
            <a:ext cx="950821" cy="71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95936" y="332656"/>
            <a:ext cx="4752528" cy="576064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ASSETTO TERRITORIALE</a:t>
            </a:r>
            <a:endParaRPr lang="it-IT" sz="2800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467544" y="260648"/>
            <a:ext cx="3532952" cy="6336704"/>
          </a:xfrm>
        </p:spPr>
        <p:txBody>
          <a:bodyPr>
            <a:noAutofit/>
          </a:bodyPr>
          <a:lstStyle/>
          <a:p>
            <a:pPr algn="just"/>
            <a:r>
              <a:rPr lang="it-IT" sz="2000" b="1" dirty="0" smtClean="0"/>
              <a:t>La materia è regolata dall’ art. 14 </a:t>
            </a:r>
            <a:r>
              <a:rPr lang="it-IT" sz="2000" b="1" smtClean="0"/>
              <a:t>del D.Lgs </a:t>
            </a:r>
            <a:r>
              <a:rPr lang="it-IT" sz="2000" b="1" dirty="0" smtClean="0"/>
              <a:t>334/1999: “Assetto del territorio e controllo dell'urbanizzazione” con il quale si prevede che il Ministro dei lavori pubblici, d'intesa con i Ministri dell'interno, dell'ambiente, dell'industria, commercio artigianato e con la Conferenza Stato-Regioni, </a:t>
            </a:r>
            <a:r>
              <a:rPr lang="it-IT" sz="2000" b="1" dirty="0" smtClean="0">
                <a:solidFill>
                  <a:srgbClr val="FF0000"/>
                </a:solidFill>
              </a:rPr>
              <a:t>stabilisce per le zone interessate da stabilimenti a rischio di incidente rilevante i requisiti minimi di sicurezza in materia di pianificazione territoriale.</a:t>
            </a:r>
          </a:p>
          <a:p>
            <a:pPr algn="just"/>
            <a:r>
              <a:rPr lang="it-IT" sz="2000" b="1" dirty="0" smtClean="0"/>
              <a:t>L’art 14 è stato attuato dal D.M. 9 maggio 2001, n. 501</a:t>
            </a:r>
            <a:endParaRPr lang="it-IT" sz="20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14</a:t>
            </a:fld>
            <a:endParaRPr lang="it-IT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quarter" idx="1"/>
          </p:nvPr>
        </p:nvGraphicFramePr>
        <p:xfrm>
          <a:off x="4214810" y="1000108"/>
          <a:ext cx="4543428" cy="426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77154" y="5929330"/>
            <a:ext cx="950821" cy="71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t-IT" b="1" dirty="0" smtClean="0"/>
              <a:t>D.M. 9 maggio 2001, n. 501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idx="2"/>
          </p:nvPr>
        </p:nvSpPr>
        <p:spPr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it-IT" dirty="0" smtClean="0"/>
              <a:t>ART.2: ”  Disciplina regionale”</a:t>
            </a:r>
          </a:p>
          <a:p>
            <a:r>
              <a:rPr lang="it-IT" dirty="0" smtClean="0"/>
              <a:t>ART. 3 : ”Pianificazione territoriale”</a:t>
            </a:r>
          </a:p>
          <a:p>
            <a:r>
              <a:rPr lang="it-IT" dirty="0" smtClean="0"/>
              <a:t>ART.4: ” Pianificazione urbanistica”</a:t>
            </a:r>
          </a:p>
          <a:p>
            <a:r>
              <a:rPr lang="it-IT" dirty="0" smtClean="0"/>
              <a:t>ART 5 .”Controllo  dell’urbanizzazione”</a:t>
            </a:r>
          </a:p>
          <a:p>
            <a:r>
              <a:rPr lang="it-IT" dirty="0" smtClean="0"/>
              <a:t>ART.6 : “Aree ad elevata concentrazione di stabilimenti e porti industriali e petroliferi”</a:t>
            </a:r>
          </a:p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it-IT" sz="2800" b="1" dirty="0" smtClean="0"/>
              <a:t>	</a:t>
            </a:r>
          </a:p>
          <a:p>
            <a:pPr algn="just">
              <a:buNone/>
            </a:pPr>
            <a:r>
              <a:rPr lang="it-IT" sz="2800" b="1" dirty="0" smtClean="0"/>
              <a:t>	La novità del decreto interministeriale consiste, quindi, nel regolamentare un processo di </a:t>
            </a:r>
            <a:r>
              <a:rPr lang="it-IT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integrazione tra le scelte della pianificazione territoriale e urbanistica e la normativa attinente gli stabilimenti 	soggetti all'applicazione della direttiva 96/82/CE e del decreto legislativo 17 agosto 1999, n. 334. </a:t>
            </a:r>
          </a:p>
          <a:p>
            <a:pPr algn="just">
              <a:buNone/>
            </a:pPr>
            <a:endParaRPr lang="it-IT" sz="2800" b="1" dirty="0" smtClean="0"/>
          </a:p>
          <a:p>
            <a:pPr algn="just">
              <a:buNone/>
            </a:pPr>
            <a:r>
              <a:rPr lang="it-IT" sz="2800" b="1" dirty="0" smtClean="0"/>
              <a:t>	Il legislatore indica, pertanto, la necessità di implementare la strumentazione urbanistica e territoriale con le condizioni di compatibilità delle scelte economico – produttivo di forte impatto territoriale e ambientale</a:t>
            </a:r>
            <a:r>
              <a:rPr lang="it-IT" sz="2800" dirty="0" smtClean="0"/>
              <a:t>.</a:t>
            </a:r>
          </a:p>
          <a:p>
            <a:pPr>
              <a:buNone/>
            </a:pPr>
            <a:endParaRPr lang="it-IT" sz="2800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819802" cy="71062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OBBLIGHI  di COMUNICAZIONE</a:t>
            </a:r>
            <a:endParaRPr lang="it-IT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643042" y="1214422"/>
            <a:ext cx="7215238" cy="4495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Art. 8 “Notifica”</a:t>
            </a:r>
            <a:endParaRPr lang="it-IT" sz="28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it-IT" sz="2800" b="1" dirty="0" smtClean="0"/>
              <a:t>Il Gestore dello stabilimento in cui sono presenti sostanze pericolose (in certe quantità indicate dalla normativa) ha l’obbligo di redigere un </a:t>
            </a:r>
            <a:r>
              <a:rPr lang="it-IT" sz="2800" b="1" dirty="0" smtClean="0">
                <a:solidFill>
                  <a:srgbClr val="FF0000"/>
                </a:solidFill>
              </a:rPr>
              <a:t>rapporto di sicurezza </a:t>
            </a:r>
            <a:r>
              <a:rPr lang="it-IT" sz="2800" b="1" dirty="0" smtClean="0"/>
              <a:t>e trasmetterla all’Autorità competente preposta alla valutazione dello stesso (</a:t>
            </a:r>
            <a:r>
              <a:rPr lang="it-IT" sz="2800" b="1" dirty="0" err="1" smtClean="0"/>
              <a:t>C.T.R.</a:t>
            </a:r>
            <a:r>
              <a:rPr lang="it-IT" sz="2800" b="1" dirty="0" smtClean="0"/>
              <a:t> – Comitato Tecnico Regionale – presieduto dal Direttore Regionale dei Vigili del Fuoco e composto da </a:t>
            </a:r>
            <a:r>
              <a:rPr lang="it-IT" sz="2800" b="1" dirty="0" err="1" smtClean="0"/>
              <a:t>Arpat</a:t>
            </a:r>
            <a:r>
              <a:rPr lang="it-IT" sz="2800" b="1" dirty="0" smtClean="0"/>
              <a:t>, Regione Toscana, Provincia e Comune)</a:t>
            </a:r>
          </a:p>
          <a:p>
            <a:endParaRPr lang="it-IT" dirty="0"/>
          </a:p>
        </p:txBody>
      </p:sp>
      <p:sp>
        <p:nvSpPr>
          <p:cNvPr id="6" name="Freccia curva 5"/>
          <p:cNvSpPr/>
          <p:nvPr/>
        </p:nvSpPr>
        <p:spPr>
          <a:xfrm rot="10800000" flipH="1">
            <a:off x="500034" y="1285860"/>
            <a:ext cx="1000132" cy="2016224"/>
          </a:xfrm>
          <a:prstGeom prst="bentArrow">
            <a:avLst>
              <a:gd name="adj1" fmla="val 31915"/>
              <a:gd name="adj2" fmla="val 50000"/>
              <a:gd name="adj3" fmla="val 25000"/>
              <a:gd name="adj4" fmla="val 270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1115616" cy="83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928662" y="357166"/>
            <a:ext cx="3800476" cy="773132"/>
          </a:xfrm>
        </p:spPr>
        <p:txBody>
          <a:bodyPr/>
          <a:lstStyle/>
          <a:p>
            <a:pPr algn="ctr"/>
            <a:r>
              <a:rPr lang="it-IT" b="1" dirty="0" smtClean="0"/>
              <a:t>PIANIFICAZIONE</a:t>
            </a:r>
            <a:endParaRPr lang="it-IT" b="1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2"/>
          </p:nvPr>
        </p:nvSpPr>
        <p:spPr>
          <a:xfrm>
            <a:off x="323528" y="1600200"/>
            <a:ext cx="5760640" cy="4495800"/>
          </a:xfrm>
        </p:spPr>
        <p:txBody>
          <a:bodyPr>
            <a:noAutofit/>
          </a:bodyPr>
          <a:lstStyle/>
          <a:p>
            <a:pPr algn="just"/>
            <a:r>
              <a:rPr lang="it-IT" sz="2800" b="1" dirty="0" smtClean="0"/>
              <a:t>Per minimizzare le conseguenze provocate da incidenti rilevanti connessi a determinate sostanze pericolose il d.lgs. 334/99 e prevedono tra l’altro per ogni stabilimento industriale la redazione di appositi piani di emergenza: piano di emergenza interna (PEI) e piano di emergenza esterna (PEE). </a:t>
            </a:r>
          </a:p>
          <a:p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17</a:t>
            </a:fld>
            <a:endParaRPr lang="it-IT" dirty="0"/>
          </a:p>
        </p:txBody>
      </p:sp>
      <p:pic>
        <p:nvPicPr>
          <p:cNvPr id="17410" name="Picture 2" descr="http://t0.gstatic.com/images?q=tbn:ANd9GcRZxeroTfVQEnvOIkXl6YbniOU-B-RyXmoGaoElE9tuCLPnshmk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36912"/>
            <a:ext cx="2627784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412" name="AutoShape 4" descr="data:image/jpeg;base64,/9j/4AAQSkZJRgABAQAAAQABAAD/2wCEAAkGBg8SDxAPDxAPDg8QEA8QEBUQDg8QDxAQFRAVFBUQFBQXHCceFxojGRgSHy8gIycpLCwsFR4xNTAqNSYrLCkBCQoKDgwOGA8PGiklHSUwKSksLC8sLy8sKSwsLCwvLywsKSwsKiwpKSwpKSwpKSksLCwsLCkpLCkpKSkpLCkpLP/AABEIAOEA4QMBIgACEQEDEQH/xAAcAAEAAQUBAQAAAAAAAAAAAAAAAQIDBAUHBgj/xABHEAACAgEBAwcHCgUBBgcAAAAAAQIDEQQFEiEGBzFBUXGREyIyYYGhsRQjM0JSYnKCksFzg6LC0bIko7PD4fAVQ0RTY5PS/8QAGgEBAAMBAQEAAAAAAAAAAAAAAAECBAUDBv/EAC4RAQABAwIEBQMDBQAAAAAAAAABAgMRBBIhMUFREyJCYXEFI6GR4fEUFVKBsf/aAAwDAQACEQMRAD8A7iAAAAAAAAARkCSCSMgSBkjIEgjIyAJIyMgSClyKJ6qCWXKKXrkkBdBp9Tyw2bW8Wa7RVvsnq6IvwcjZ6XVQshCyuUbK7IxnCUWpRnCSzGSa6U0TMTCMrhIBCQAAQSAAAAEAkAAAABTZLCbODcurXPaOo3nKUd6GIyk5RXzceiL4I9rNrxatrwv3os07ph3W7VQh6c4Q/FKMfiYdvKPRxWZarTr+fX/k+cNPo6453YQTUpLhCK6JP1F/BtjQZ9X4YKvqWJ4U/n9nfJ8utmr/ANZp33T3vgYVvObstcPLyf4dPfJeKicQwMHpGgo6zLyn6jX/AIw7DqOd7Z8fRhq7fwVVw/4k4mLPnm031dJqv5ktNH/RORygF40Nv3Un6hd9nTrueVfU0nH71/8AiBiWc8l+PN0tSfa7JteGEc8JwWjR2uyk629PX8PaWc7e0X0R0sf5Nkvf5Qwb+cnasujVeT/h6fTf3wkeZCLxprUel5zqr0+pu5cuNpy9LW3v2U1/8OETHv5Sa2fp6rUv+fYvgzWkl4s249MKTeuTzqn9V6zXXS4SuukuyV1kl4NmK6IdcYvvimy4Si8U0xyhTdM85RGGOjh3cDrfNPtnymllp5PztNPdXR9FLMoNLs9KP5X2HJj03NztTyO0IRfCOoi6n+NZnD+9fmMuroiq3w6NeiubLsRPKXbwUxfAqOI+gAAAAAAAAAAAAAFFq4M4Py6hu7StX2oUz8d6H9h3qS4HEec7T7uuhP7dG7/9djf/ADDXo5xdhj1sZsz/AKeTaxKa9afjFf8AUkW+m/XGD+JB2aeTg1RxSCMkosrgABBgAJJTgJIJBgJAwQYSATgJwFULHGUZx9OucLIfjhJTj70iECJjMYlMTicw+hdi6+N+nqui8xshGa7msmec/wCaXam9pp6Zt5onLGf/AG5tzXsTcku71HQD52unbVNPZ9Nbq30xV3AAVXAAAAAAAAAABDOQ87enxdp7P4kPFKX7HXzmHO/p/m6Z/ZuXvhNf4PaxOLlMvDUxm1VDml/TW+2El4Nf5KS5d6Fb7JNe5/8AQtndiXz9XSUgEolXAATgGEIqRGCcBOAkAjJgJQJQyBJBUDCCcAlEZTh6Lm/2n5HaFeXiF0ZUyXU5elCT7mpL87O3xZ83OUl50Huzi1KDf1bItSjLxR9A7A2nG/T1XR6LIRl05xlZwcrWUYq3d3Y0NeaJp7NiADE3gAAAAAAAAAAHPOeCv/YnLrjbp343wi/czoZ4znQoUtn6j1VSl7Y+cvekWonFUSpXGaZj2cbks0v7s4P3otl2njVevuby9ib/AMFpHfieMvnZjhASCScowjJOT1WzoP5FVPT6em2/flGe/XvtpSlx6V9zxG2KlGmm+2mFOojbHejXHzZRTzxS4dGDk/3ON+zb1mnnGcx7dvd6eHweaq01kvQhOf4YSl8EZGl2RqLHKNdU5Sg8SWMOL7HnoZ6vbWskppvWy00JRTjFQcm12rC7jA5PX789VT5SVitjvKfFSlh7u9h9fGPgeEfUrlVmbtNMcPnvj4T4cZxLUazYGpqjv21SjFYy+DSz24fAvaTk5ZOuN07KdPVL0ZXTacu5JGXRtHTUU3V12W3yti44nBwgnjDfEuazTy1Gi00qk5y08fJzjH0l5sVnH5V4lv6y/wAN3liZxux0+JNlPRrtfsCynyblKuVVslGNlcnKvj1vgsdfgzZazYWhpsVN2p1Csai/NpjuYbay37H4B0Thsyyu5OGbPmlLhLO8nwXfkydrbWca9PfGFFkrILLshvTi0srGGscd48KtVfrqimmc8aqcxwzjjErxTTHOGFqtn6TSzlXqYXahvEq5VWKuLra+sunOUzL25p9Fp1BQ0in5WtuM56i57r7s4eOBruUeoqnCnURkt+ccWQUsuDSykl1L0kWtrbVrt0emip/P1txlHEsqGHHOcY6oPp6z0txcueFXVNXGZipWZpjPCGrlJLpLctR2Fkk7zwS5ZOrcz213Ki3TSfGmzMOPHyVi3l4T8ou5I5Qei5vtrujaNP2L96ifYm05Ql+pKP5zNqqN1uWrSV7bkZ6u9Ikpg+BUcZ3QAAAAAAAAAADz/LOhT0lsWs5rmvcegNbtyvNMl6gPnvYz3lh/Wq/YsU+iu3CMjZXC7d7JWQ/TJr9i01hyT6pzX9TO7TOXz9VOM/ISQSXeeG72ZtaqGkvom5qcnmpxXQ8db6uKLei20o6a/T2xnb5X6NuS+blhcePrSZqScGOdHZmapmOc5X3S3a5RwddULdJVe6oKEZTsnxSSWd1L1LrLK2842xtppoolGMo4hF7slL7XaatIkRo7Een8z/wzKqyblKUnjMm28LCy3ngVUXzg8wnOD7YScX7i3gondjo6TTtiY244Kr9+qnLjZOc39+bk/eY072+4tN56QWpoiIxEImZkABdAAAjATGck1KLxKLUovslF5T8UiARPHgmOHF9FcmNrLU6SjUJY8rVCbTeXFuKzB+tPK9htTmvM5trequ0kn51E1OP8O1yfump8OrgdKRwblO2qYfRW6t9MVAAKLgAAjJIAAAADE2lHNUu4yyzqo5g+4D5ycPJ626L4Y1mo8J3SkvdJFOrji61feTXthF/HJlcpq3DaWp9dtc13OuK+KZRtaGL2+qUIP2pyX/5Oxbny0z7OLdjzVfLFAJPbLwwEhEjKcCAyY9tueHV8RzQmy7sLeSAWhVORkgEicjJAAnIyQAJyMkAD0PILbHyfaFDbxC5/J5dmbGlB/rUV+Y79B8D5g3muMeEk04vsknlPxwfRPJXbEdTo6NQv/MrTfHO7LolF+tSTXsOXrKMVRU6uirzTNPZuAAYm4AAAAAAAAKLV5r7isiXQBwDnDpcdpWP7VVbXslNP9jF2usumXVKuS/0s2/OvXu66l/bpuX6Jwf8AeafXcdNpp9klF925JfFI6lmft0uVfjFyphkoYGDSzYCQW7rML1sIUX29S9pZyASgABOUAAGQAAyAAGQAAyB1Tma2snXdpH01z8rFfcsbb/rUn+b1nKze8hdqLT7R09j4Kze08m+jdsccf1xrM+op3US06avbXD6FBTCWUio5DsAAAgEgAAAAYAHG+eTT4t0ln37qvZOCn/yzzKWdCu2Fme753L9zZ7jnn0/zFc/sX1v9T3PhJnh9mre0d8etb7X6UzoWJ+25+oj7kfDEwCE+vtJNeWTA31mHZPLyXtVPhjt6TGLQrIACVcAABgAAMJIABhIIAMJIABhJTZFtNJuLxwaeJRfVJPqafEkEJ5PorklthanR0XrpnBb3qmliS9ksm6OWcy+1vN1Glbb3J+WrXUoTWJRX5k5fnOpnFuU7aph27dW6mJAAUXAQAJAAAAAc+539PvaGyX2HCf6ZpnOOTTyroPrUfflHVudGje2bq8dPye5rHTlVtr3o5DyVt+da6pVZ9qlH/LNunnyzDFqY81MsbTPzI56d1Z78YLhMoYlOPZZZ4bzaXg0W7pYi/A2QxzzYts8tsoyCMl3mkZIyMhKcgjIyBORkjIyBORkjIyBOQCMgTkZIyMgTkAjIG85E7V+T7R01uUoSk6bM/YsWF/X5N+xn0PW8rJ8uPPa0+pp4afU0+0+iORO2PlOh09zxvyrj5RJ8FYliaX5kzn6unExU6GkqzE0t8ADG2AAAAAAAANJysoU9NZF8VKE4vuccHz9ySsanTnpcHF9+7x96Po3bVeapL1P4Hzls57mqx0buptjj1OySXxNem5zDLqeUSzdfHF9q7ZKXjGP+DB1cuhe02e2Y41D+9VB+1Smv8Gn1MvOfq4G2jkxVxxWwQC7zSCABIIAEggASCABIIAEggASCABJ0/mW2w/8AaNJLoi43190sxnBd0kn/ADPUcvNxyO2v8m2hprX6DsVNn4LWoZ7lJwb9SZ43qd1EvaxVtrfR4KK5ZSZWcp1QEACQAAAAGNtCOa5dzPm/az3NoapdG5qt7xUZ/ufSmpXmPuPnLlrRubU1i+35GxdzqjD4wZo08+dn1EeRncoI/OVS7Yzi/XxTX9x56b4vvZ6LbbzTTP70f6q2eabN1HJir5pBGRk9HnhIIyMgwkFLsXai5pqJ2cKoTtfZXCVj/pTApBuNPyP2hP0dJdj70VD/AFNMzFze61fSPTUfxdRGPwTK76e62yezzYPTrkfRD6faeirfWoSdvg3ulS2bsWH0mtvufZVTLHsaj+5G+DZLywPSy2tsCDwtPq7mvt2xgn4WJ+4yocrdHHHyfZSb6nNOT/Vuv4kTcwtFvLyVdMpejGUu6LfwM2nYOqn6NF0vWq5yXikz0z5b65/Q6KmrszHKXviY9vKDbVnROqpeqNa+MJ/EpN6PZeLM9pYNHIfWy6a9z8Uor98mdVzd3fXsrj/328S35Pas15+rms9Kinj3bvwJXJbUz9O++X5njweTznUR3XjTzPRkvkVpq05XaqEUll5aUvHeXwMLk5sGvVTckn5ONsoqK4PdTTjvPpT3Wn1dJmUc3eXxjZL88o/6cHRuRfJmGnhuquMMvLwuLfa31s8bl/dGIy9qLO2czh6XZyfk4p9iMohIkzNIAAAAAAACmxcH3HA+cfZ1j2r83Cdjs0y4QhKbxCx5eEujz0d9l0HM+W+n1sL1bo73p5OLrsxBS3o5TXVlYefEvbq21ZedyndTh5PU7F1U9FBR09zmvJPDg4vKmk+n1ZNI+TGrX0kK6V1u7VaWpLv3p59xs58ntda836vUXN9vlH7PPnLwLun5vn1qyXgvgjV48R/DNNiqf5/Zp/8AwaqP0uv0cV/8XyjUv/dwx7yv5Ls2K8/WXz/h6TcT9tkj01HNwn01t/ic3+5s9LzbRXFU1xfaqop+OCJ1KY0zw0NRspejVr9Q+yd9FcP93FyXiXq9rUr6DZNOe296rU/HdOkUcgX1/Az6eQcev4FJ1Erxp46y5lTyh2ivotJpKF1OOmoWP1Tky/Lau2p8HqXCPZBpJeEEdTq5FVLqRmVclqV9VeBSb1U9v0XizT7uMT2Lr7fpdVdNPqc7ZLwc8e4inm9k+Ldj7o1L+3PvO5V7EpX1V4Ivw2fWvqrwK+LX3T4VHZxjT83P3JvvnJ/vg2en5uF0+Shn1xTfvOtLTxX1V4FSguxeBWapnnK8UxHKHONNzftcElFepJfA2FHIJdf7HuMElVnlKuRFa6f2M2rknSupG+AGsr2BSvq/AyIbMrXRFGWALMdNBdCRdUUSAAAAAjBIAAAAAAZianZ0J+kkzLAGDXsipfVRfjooLoii+AKFTHsRVuokAMAhgCQAABBIAAAAAAAAAAAAAAAAAAAAAAAAAAAAAAIAAMAASwABAAAMkACAAAJAAgAAAyQBAAAkAAf/2Q=="/>
          <p:cNvSpPr>
            <a:spLocks noChangeAspect="1" noChangeArrowheads="1"/>
          </p:cNvSpPr>
          <p:nvPr/>
        </p:nvSpPr>
        <p:spPr bwMode="auto">
          <a:xfrm>
            <a:off x="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4" name="AutoShape 6" descr="data:image/jpeg;base64,/9j/4AAQSkZJRgABAQAAAQABAAD/2wCEAAkGBg8SDxAPDxAPDg8QEA8QEBUQDg8QDxAQFRAVFBUQFBQXHCceFxojGRgSHy8gIycpLCwsFR4xNTAqNSYrLCkBCQoKDgwOGA8PGiklHSUwKSksLC8sLy8sKSwsLCwvLywsKSwsKiwpKSwpKSwpKSksLCwsLCkpLCkpKSkpLCkpLP/AABEIAOEA4QMBIgACEQEDEQH/xAAcAAEAAQUBAQAAAAAAAAAAAAAAAQIDBAUHBgj/xABHEAACAgEBAwcHCgUBBgcAAAAAAQIDEQQFEiEGBzFBUXGREyIyYYGhsRQjM0JSYnKCksFzg6LC0bIko7PD4fAVQ0RTY5PS/8QAGgEBAAMBAQEAAAAAAAAAAAAAAAECBAUDBv/EAC4RAQABAwIEBQMDBQAAAAAAAAABAgMRBBIhMUFREyJCYXEFI6GR4fEUFVKBsf/aAAwDAQACEQMRAD8A7iAAAAAAAAARkCSCSMgSBkjIEgjIyAJIyMgSClyKJ6qCWXKKXrkkBdBp9Tyw2bW8Wa7RVvsnq6IvwcjZ6XVQshCyuUbK7IxnCUWpRnCSzGSa6U0TMTCMrhIBCQAAQSAAAAEAkAAAABTZLCbODcurXPaOo3nKUd6GIyk5RXzceiL4I9rNrxatrwv3os07ph3W7VQh6c4Q/FKMfiYdvKPRxWZarTr+fX/k+cNPo6453YQTUpLhCK6JP1F/BtjQZ9X4YKvqWJ4U/n9nfJ8utmr/ANZp33T3vgYVvObstcPLyf4dPfJeKicQwMHpGgo6zLyn6jX/AIw7DqOd7Z8fRhq7fwVVw/4k4mLPnm031dJqv5ktNH/RORygF40Nv3Un6hd9nTrueVfU0nH71/8AiBiWc8l+PN0tSfa7JteGEc8JwWjR2uyk629PX8PaWc7e0X0R0sf5Nkvf5Qwb+cnasujVeT/h6fTf3wkeZCLxprUel5zqr0+pu5cuNpy9LW3v2U1/8OETHv5Sa2fp6rUv+fYvgzWkl4s249MKTeuTzqn9V6zXXS4SuukuyV1kl4NmK6IdcYvvimy4Si8U0xyhTdM85RGGOjh3cDrfNPtnymllp5PztNPdXR9FLMoNLs9KP5X2HJj03NztTyO0IRfCOoi6n+NZnD+9fmMuroiq3w6NeiubLsRPKXbwUxfAqOI+gAAAAAAAAAAAAAFFq4M4Py6hu7StX2oUz8d6H9h3qS4HEec7T7uuhP7dG7/9djf/ADDXo5xdhj1sZsz/AKeTaxKa9afjFf8AUkW+m/XGD+JB2aeTg1RxSCMkosrgABBgAJJTgJIJBgJAwQYSATgJwFULHGUZx9OucLIfjhJTj70iECJjMYlMTicw+hdi6+N+nqui8xshGa7msmec/wCaXam9pp6Zt5onLGf/AG5tzXsTcku71HQD52unbVNPZ9Nbq30xV3AAVXAAAAAAAAAABDOQ87enxdp7P4kPFKX7HXzmHO/p/m6Z/ZuXvhNf4PaxOLlMvDUxm1VDml/TW+2El4Nf5KS5d6Fb7JNe5/8AQtndiXz9XSUgEolXAATgGEIqRGCcBOAkAjJgJQJQyBJBUDCCcAlEZTh6Lm/2n5HaFeXiF0ZUyXU5elCT7mpL87O3xZ83OUl50Huzi1KDf1bItSjLxR9A7A2nG/T1XR6LIRl05xlZwcrWUYq3d3Y0NeaJp7NiADE3gAAAAAAAAAAHPOeCv/YnLrjbp343wi/czoZ4znQoUtn6j1VSl7Y+cvekWonFUSpXGaZj2cbks0v7s4P3otl2njVevuby9ib/AMFpHfieMvnZjhASCScowjJOT1WzoP5FVPT6em2/flGe/XvtpSlx6V9zxG2KlGmm+2mFOojbHejXHzZRTzxS4dGDk/3ON+zb1mnnGcx7dvd6eHweaq01kvQhOf4YSl8EZGl2RqLHKNdU5Sg8SWMOL7HnoZ6vbWskppvWy00JRTjFQcm12rC7jA5PX789VT5SVitjvKfFSlh7u9h9fGPgeEfUrlVmbtNMcPnvj4T4cZxLUazYGpqjv21SjFYy+DSz24fAvaTk5ZOuN07KdPVL0ZXTacu5JGXRtHTUU3V12W3yti44nBwgnjDfEuazTy1Gi00qk5y08fJzjH0l5sVnH5V4lv6y/wAN3liZxux0+JNlPRrtfsCynyblKuVVslGNlcnKvj1vgsdfgzZazYWhpsVN2p1Csai/NpjuYbay37H4B0Thsyyu5OGbPmlLhLO8nwXfkydrbWca9PfGFFkrILLshvTi0srGGscd48KtVfrqimmc8aqcxwzjjErxTTHOGFqtn6TSzlXqYXahvEq5VWKuLra+sunOUzL25p9Fp1BQ0in5WtuM56i57r7s4eOBruUeoqnCnURkt+ccWQUsuDSykl1L0kWtrbVrt0emip/P1txlHEsqGHHOcY6oPp6z0txcueFXVNXGZipWZpjPCGrlJLpLctR2Fkk7zwS5ZOrcz213Ki3TSfGmzMOPHyVi3l4T8ou5I5Qei5vtrujaNP2L96ifYm05Ql+pKP5zNqqN1uWrSV7bkZ6u9Ikpg+BUcZ3QAAAAAAAAAADz/LOhT0lsWs5rmvcegNbtyvNMl6gPnvYz3lh/Wq/YsU+iu3CMjZXC7d7JWQ/TJr9i01hyT6pzX9TO7TOXz9VOM/ISQSXeeG72ZtaqGkvom5qcnmpxXQ8db6uKLei20o6a/T2xnb5X6NuS+blhcePrSZqScGOdHZmapmOc5X3S3a5RwddULdJVe6oKEZTsnxSSWd1L1LrLK2842xtppoolGMo4hF7slL7XaatIkRo7Een8z/wzKqyblKUnjMm28LCy3ngVUXzg8wnOD7YScX7i3gondjo6TTtiY244Kr9+qnLjZOc39+bk/eY072+4tN56QWpoiIxEImZkABdAAAjATGck1KLxKLUovslF5T8UiARPHgmOHF9FcmNrLU6SjUJY8rVCbTeXFuKzB+tPK9htTmvM5trequ0kn51E1OP8O1yfump8OrgdKRwblO2qYfRW6t9MVAAKLgAAjJIAAAADE2lHNUu4yyzqo5g+4D5ycPJ626L4Y1mo8J3SkvdJFOrji61feTXthF/HJlcpq3DaWp9dtc13OuK+KZRtaGL2+qUIP2pyX/5Oxbny0z7OLdjzVfLFAJPbLwwEhEjKcCAyY9tueHV8RzQmy7sLeSAWhVORkgEicjJAAnIyQAJyMkAD0PILbHyfaFDbxC5/J5dmbGlB/rUV+Y79B8D5g3muMeEk04vsknlPxwfRPJXbEdTo6NQv/MrTfHO7LolF+tSTXsOXrKMVRU6uirzTNPZuAAYm4AAAAAAAAKLV5r7isiXQBwDnDpcdpWP7VVbXslNP9jF2usumXVKuS/0s2/OvXu66l/bpuX6Jwf8AeafXcdNpp9klF925JfFI6lmft0uVfjFyphkoYGDSzYCQW7rML1sIUX29S9pZyASgABOUAAGQAAyAAGQAAyB1Tma2snXdpH01z8rFfcsbb/rUn+b1nKze8hdqLT7R09j4Kze08m+jdsccf1xrM+op3US06avbXD6FBTCWUio5DsAAAgEgAAAAYAHG+eTT4t0ln37qvZOCn/yzzKWdCu2Fme753L9zZ7jnn0/zFc/sX1v9T3PhJnh9mre0d8etb7X6UzoWJ+25+oj7kfDEwCE+vtJNeWTA31mHZPLyXtVPhjt6TGLQrIACVcAABgAAMJIABhIIAMJIABhJTZFtNJuLxwaeJRfVJPqafEkEJ5PorklthanR0XrpnBb3qmliS9ksm6OWcy+1vN1Glbb3J+WrXUoTWJRX5k5fnOpnFuU7aph27dW6mJAAUXAQAJAAAAAc+539PvaGyX2HCf6ZpnOOTTyroPrUfflHVudGje2bq8dPye5rHTlVtr3o5DyVt+da6pVZ9qlH/LNunnyzDFqY81MsbTPzI56d1Z78YLhMoYlOPZZZ4bzaXg0W7pYi/A2QxzzYts8tsoyCMl3mkZIyMhKcgjIyBORkjIyBORkjIyBOQCMgTkZIyMgTkAjIG85E7V+T7R01uUoSk6bM/YsWF/X5N+xn0PW8rJ8uPPa0+pp4afU0+0+iORO2PlOh09zxvyrj5RJ8FYliaX5kzn6unExU6GkqzE0t8ADG2AAAAAAAANJysoU9NZF8VKE4vuccHz9ySsanTnpcHF9+7x96Po3bVeapL1P4Hzls57mqx0buptjj1OySXxNem5zDLqeUSzdfHF9q7ZKXjGP+DB1cuhe02e2Y41D+9VB+1Smv8Gn1MvOfq4G2jkxVxxWwQC7zSCABIIAEggASCABIIAEggASCABJ0/mW2w/8AaNJLoi43190sxnBd0kn/ADPUcvNxyO2v8m2hprX6DsVNn4LWoZ7lJwb9SZ43qd1EvaxVtrfR4KK5ZSZWcp1QEACQAAAAGNtCOa5dzPm/az3NoapdG5qt7xUZ/ufSmpXmPuPnLlrRubU1i+35GxdzqjD4wZo08+dn1EeRncoI/OVS7Yzi/XxTX9x56b4vvZ6LbbzTTP70f6q2eabN1HJir5pBGRk9HnhIIyMgwkFLsXai5pqJ2cKoTtfZXCVj/pTApBuNPyP2hP0dJdj70VD/AFNMzFze61fSPTUfxdRGPwTK76e62yezzYPTrkfRD6faeirfWoSdvg3ulS2bsWH0mtvufZVTLHsaj+5G+DZLywPSy2tsCDwtPq7mvt2xgn4WJ+4yocrdHHHyfZSb6nNOT/Vuv4kTcwtFvLyVdMpejGUu6LfwM2nYOqn6NF0vWq5yXikz0z5b65/Q6KmrszHKXviY9vKDbVnROqpeqNa+MJ/EpN6PZeLM9pYNHIfWy6a9z8Uor98mdVzd3fXsrj/328S35Pas15+rms9Kinj3bvwJXJbUz9O++X5njweTznUR3XjTzPRkvkVpq05XaqEUll5aUvHeXwMLk5sGvVTckn5ONsoqK4PdTTjvPpT3Wn1dJmUc3eXxjZL88o/6cHRuRfJmGnhuquMMvLwuLfa31s8bl/dGIy9qLO2czh6XZyfk4p9iMohIkzNIAAAAAAACmxcH3HA+cfZ1j2r83Cdjs0y4QhKbxCx5eEujz0d9l0HM+W+n1sL1bo73p5OLrsxBS3o5TXVlYefEvbq21ZedyndTh5PU7F1U9FBR09zmvJPDg4vKmk+n1ZNI+TGrX0kK6V1u7VaWpLv3p59xs58ntda836vUXN9vlH7PPnLwLun5vn1qyXgvgjV48R/DNNiqf5/Zp/8AwaqP0uv0cV/8XyjUv/dwx7yv5Ls2K8/WXz/h6TcT9tkj01HNwn01t/ic3+5s9LzbRXFU1xfaqop+OCJ1KY0zw0NRspejVr9Q+yd9FcP93FyXiXq9rUr6DZNOe296rU/HdOkUcgX1/Az6eQcev4FJ1Erxp46y5lTyh2ivotJpKF1OOmoWP1Tky/Lau2p8HqXCPZBpJeEEdTq5FVLqRmVclqV9VeBSb1U9v0XizT7uMT2Lr7fpdVdNPqc7ZLwc8e4inm9k+Ldj7o1L+3PvO5V7EpX1V4Ivw2fWvqrwK+LX3T4VHZxjT83P3JvvnJ/vg2en5uF0+Shn1xTfvOtLTxX1V4FSguxeBWapnnK8UxHKHONNzftcElFepJfA2FHIJdf7HuMElVnlKuRFa6f2M2rknSupG+AGsr2BSvq/AyIbMrXRFGWALMdNBdCRdUUSAAAAAjBIAAAAAAZianZ0J+kkzLAGDXsipfVRfjooLoii+AKFTHsRVuokAMAhgCQAABBIAAAAAAAAAAAAAAAAAAAAAAAAAAAAAAIAAMAASwABAAAMkACAAAJAAgAAAyQBAAAkAAf/2Q=="/>
          <p:cNvSpPr>
            <a:spLocks noChangeAspect="1" noChangeArrowheads="1"/>
          </p:cNvSpPr>
          <p:nvPr/>
        </p:nvSpPr>
        <p:spPr bwMode="auto">
          <a:xfrm>
            <a:off x="0" y="-741363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6" name="AutoShape 8" descr="data:image/jpeg;base64,/9j/4AAQSkZJRgABAQAAAQABAAD/2wBDAAkGBwgHBgkIBwgKCgkLDRYPDQwMDRsUFRAWIB0iIiAdHx8kKDQsJCYxJx8fLT0tMTU3Ojo6Iys/RD84QzQ5Ojf/2wBDAQoKCg0MDRoPDxo3JR8lNzc3Nzc3Nzc3Nzc3Nzc3Nzc3Nzc3Nzc3Nzc3Nzc3Nzc3Nzc3Nzc3Nzc3Nzc3Nzc3Nzf/wAARCADpANgDASIAAhEBAxEB/8QAHAABAQACAwEBAAAAAAAAAAAAAAEDBQIEBgcI/8QAShAAAgECAwAKDgUJCQAAAAAAAAECAwQFBhESEyExM1Jxc5SxBxQyNTZBVHJ0gZGy0dJRU2GhwRUjJTRCQ2NkoiIkYoKDhJPC8P/EABoBAAMBAQEBAAAAAAAAAAAAAAABAgMGBAX/xAAvEQEBAAECAwUHBAMBAAAAAAAAAQIDEQQSMQUVIVFxEyMyM0Gh0SJSgfAUYbHB/9oADAMBAAIRAxEAPwD7iAAAAAAAAAAAAAAAAAAAADzufcZuMDy3Xu7Nf3hyjThNrVQb/a0/9u6Hxm2zxmSzuduhitxUeurhWls4v1Pe9Wh77suZpo29nLAbbYVK9bYyuG1rtUddUvOeif2LlR8gdSFWaUVpJ7mx39X9h87idTL2n6b0dn2Jwml/ib62E3yv1+sffciZzoZot50qkI0L+jFOrST3JLe2Ufs18XiPWH52yhd3eB41G/jCUNrhKMlNNbLVaafj6j6/lbNsMYqK3rRUar3mvGezQyyyw3yc92rw+locTcdG+H/P9PVAA1fNAAAAAAAAAAAAAda5clNaSa3PEzFs5caXtPBq8fjp53G49FTHd3gdHZz48vaNsnxpe0z7zw/afI7wOiqk+M/aNsnx37R95Yfto5K7wOjtk+Oxts+Ow7z0/wBtHJXeB0ttnxmTbanHYr2npz6Ucld4HQdepx2R16nHYu9dLyv2/I5K78moxbb0SWrPgObc7YrjOIVZW13XtrKMmqVGjUcNY+Jy032z7a69V7mzeh8OzZl/8gYtVjXpTlZVlOVtOD08W4nyPTVeNcpll2hjr2Y4bx0HYGnoXVympN8tvD/3+XlrivUqzlUqzlOcnrKUnq2/tZ3sr1o22KxvpU41Hbf26cZb2z/Zfq3+VI6Nzsqs3Ocm5fSzHZzrU7unSoScXUaT3E9faaaNxmW9fY7VuePD5beD2VOje4tcyq7GpVnN6ylv6nvMkZau7S+hdXEHCMd3d3NTY5RsLiyw+nsqu61xIr8D0Sq1lv1H7EaXtPSxu21/v8uIuNrvg6arVON9w26pxh95aXlf7/JcldwHT26pxi7bPjD7w0vKlyV2wdTbZ8Yu2T4zK/ztO/SjlrtA6uznxmdPFr6pYWNS5i9k4OK0lvbskvxHjxmOVkko5W2Bxpy2UIy+lJg9iXXue7XIYTNc92uQwnO8X87Jrj0AAeW1QgQoSgIUjChfERgjJtNGjizmcWjHKBxR86zVl7Hs35i2qWyscLs26cJy3dl9M4r9ptaJeJL7dw+kFS+g20M7pW2dTlsssu2z5PjXY3nQhsrKtUktN6ej6jp5VyFeflincXq/N05a8p9maTW6kyRjGO8kj0zWzmOz0avG6+tjy6mVscaUFTpxhHeSOYBk8oAAgUAFwlRSF5DSBUanNPeK55Ye/E2pqs1d4br/ACe/E20fjx9Srf0OBp+auoEt/wBXp+YuoH3WTDc92uQwma57tchhOc4u++ybY9AgIeW1SlIA3IAAtzCMoChC6ERRQIckcTkh49QAA0IBATuFCARUocgQpoQEAhwKarNXeC75I+/E2pqs1eD955sfeR6NL456lW9tf1al5i6gSz3bSjzceoH3WTFc936jCZrnu/UYTmuM+dk2x6ARCnl3UEKQVB4ikDGDUACniAFIOwByW8RFKx8CCFIO0AAJNQAXCVFIgaQlKQalShTVZr8Hr3zF7yNqjVZq8Hr7m/xRvpX9U9Srd2O7ZUObj1AmH7thb83HqB95k4XPCeowma54T1GE5ri/nZerbHoAA81UE0BRTxANAACBFAABAg33CopAVCUjKQKAEKKGoALhBSFRUIKAXAGrzR4PX/NPrRtDV5n8HsQ5lmmn8ePrBW5wzdw625qPUCYVu4ba81HqB0TFLnhPUYjLc8L6jEc3xXzsvVtj0RgMHl+qjQADIINQTfEwpChAgRQgk8QAoKJAGCTAXQFyEAAoBUQBLsFKQF7kprMzeD+IcxI2RrczeD+I+jy6i9O/rnqK2uEbuF2nNR6gTBd3CbPmY9QOkYuVzwj5DCZbnhXyGI5jir77L1bY9AAGG6gMjArQaBAbwgAAAoCBUCkDZAtAwhvlQpN6FABoQCajUncKQaFQ54gAKXsBGtzJ4P4j6PPqNka7MfeDEfRp9Rpp/HPUmywN64PZ8zHqBxwB64LZczHqB0rFkuOFZiMlzwrMRy3FX32XrW+PQCAR5zCgmpQAwCb4gRSIo4AmpSBaAAAFCIilSgDADfcIVAqHjNyAUGkhGgAKCmuzEv0BiPo1T3WbFGvzF3hxH0ap7rNdOfqgru5ceuB2L/gxBxyy9cAseaQOiYs1zwsjEZbjhWYzluJnvsvWt8eiBl1IYGmrCBSQMagjC3YKNSFHuAAMdARgouoRHIhSsQABFfUl0ABUAVAeIohFIilwKa/MK/QOI+i1PdZsDoZg7xYj6LU91m2HxQM+Vnrl+x5pA45SeuXbHmkDoGLtXHCyMZkuOFkYjluJ+dl61vOiPUugKYbGhNSkFQEKgTsADUDABoUIE0KAOeAAAhgBdClSUAQLoaSEIApcJNC6AFSAOjj/AHixH0Wr7rO8dHH+8WI+i1fdZeHUVcmS2WW7LzAY8jS2WWbT7E194OiYtlccLIxGW44WRiOV4n5uXrW86AYBgaFI94aiANSMIW4CkKECgEKCgAAFCKXIAAFwgpCoqABdCFdCUAFQKa7MctjgGJP+Wqe6zYGszRLTLmJP+Wn1F4eOUDh2PpbLLVBfRKS+8GDsbz2WXkuLUaB0TFva/Cy5TGZK7/Oy5TEzlOIvvcvWt50UjIVo8+5owAKmaAakAORCIob7hyQIC9yUEKgniFA0KaSEBAFzwClIC4SggGFBBqLcKanNstjlrEn/AAGvabU0mdHple/8yK/qiXp+Ocn+xXW7GE9lg9aOvc1QdXsVVNbW8p/RNMHSMXrq/Cy5TGZK/Cy5TG2cjxF97l61vOiAAxUhQEEgQoZNRXwAXU4nIUoCxIi6l4wlKiAuBQgXQueJBdANTWSEABgAEKAQAEmGgz3PYZXu/wDFKmv64m/PMdkWexy3JcavTX3t/gbaHjq4+s/6V6Nd2Kamlze09d+KYOj2L62xxypDXu6TB0jF9Du5zp1pfma0091OEHLqMDuH5Nd/8EjcsHzcuzNHK223x9PwvnrS9svyW86PL4Dtr+WvOjT+BugLurQ879vwPaVpO2l5PedGn8B20vJ7zotT4G7Au6dHzv2/A9pWkd1Hye86LU+BFdLye76LU+BuwK9kaF+t+34HtK0vbK8nu+jVPgXtpfUXfRanym5KHdOj537fge0rS9tx+ou+i1PlHbcPqbvolX5Tc+ID7q0fO/b8DnrT9u01+5u+h1flJ29S+qu+iVflN0PGPuvS879vwOetNC9pP93ddEq/KWWIUI78bhf7Wr8puQVOzdKfWjnrRSxezj3Uq65bar8pj/LmH+OrV6NV+U9CB93afnRz1514/hq361Xo1X5Ti8w4Yv31Xo1X5T0hwY+79Pzo56848yYYnuVLh8lpV+U4PM+Gryp8lpU+B6GRjkHd2l53+/wOevPyzTh63qd6+S2l+JwlmuzW9aX75KC/Fm/e+cGHd2j53+/wXPXnp5wt13OHYhL/AE4r/saLNeMzxvD4WtDD7qlsaqm5VEtGkmtNzlPeeMhphwWlhlMp9BzWvnORba4tcw0JzpTjF6xbcQfS7fhI8oPWl//Z"/>
          <p:cNvSpPr>
            <a:spLocks noChangeAspect="1" noChangeArrowheads="1"/>
          </p:cNvSpPr>
          <p:nvPr/>
        </p:nvSpPr>
        <p:spPr bwMode="auto">
          <a:xfrm>
            <a:off x="0" y="-1068388"/>
            <a:ext cx="2057400" cy="221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805264"/>
            <a:ext cx="1115616" cy="83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Segnaposto contenuto 22"/>
          <p:cNvGraphicFramePr>
            <a:graphicFrameLocks noGrp="1"/>
          </p:cNvGraphicFramePr>
          <p:nvPr>
            <p:ph sz="quarter" idx="1"/>
          </p:nvPr>
        </p:nvGraphicFramePr>
        <p:xfrm>
          <a:off x="395536" y="188640"/>
          <a:ext cx="864096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77154" y="5929330"/>
            <a:ext cx="950821" cy="71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61300"/>
          </a:xfr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Piano di Emergenza Interna – PEI</a:t>
            </a:r>
            <a:endParaRPr lang="it-IT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395536" y="1772816"/>
            <a:ext cx="4040188" cy="3951288"/>
          </a:xfr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i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È REDATTO DAL GESTORE E ORGANIZZA GLI INTERVENTI NECESSARI PER FRONTEGGIARE L’INCIDENTE CON LE PROPRIE SQUADRE E CON LA COLLABORAZIONE DEI VIGILI DEL FUOCO.</a:t>
            </a:r>
            <a:endParaRPr lang="it-IT" b="1" dirty="0" smtClean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half" idx="4"/>
          </p:nvPr>
        </p:nvSpPr>
        <p:spPr>
          <a:xfrm>
            <a:off x="4716016" y="1844824"/>
            <a:ext cx="4041775" cy="3951288"/>
          </a:xfr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i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INDIVIDUA LE AZIONI CHE DEVONO COMPIERE I LAVORATORI E LE SQUADRE </a:t>
            </a:r>
            <a:r>
              <a:rPr lang="it-IT" b="1" i="1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</a:t>
            </a:r>
            <a:r>
              <a:rPr lang="it-IT" b="1" i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SOCCORSO, IN CASO </a:t>
            </a:r>
            <a:r>
              <a:rPr lang="it-IT" b="1" i="1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</a:t>
            </a:r>
            <a:r>
              <a:rPr lang="it-IT" b="1" i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EMERGENZA INTERNA ALLO STABILIMENTO</a:t>
            </a:r>
            <a:endParaRPr lang="it-IT" b="1" i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3568" y="2852936"/>
            <a:ext cx="6839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8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877272"/>
            <a:ext cx="1115616" cy="83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7154" y="5929330"/>
            <a:ext cx="950821" cy="71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95536" y="4293096"/>
            <a:ext cx="5223524" cy="221457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it-IT" sz="4200" b="1" dirty="0" smtClean="0"/>
              <a:t>IL QUADRO NORMATIVO</a:t>
            </a:r>
          </a:p>
          <a:p>
            <a:pPr algn="ctr">
              <a:buNone/>
            </a:pPr>
            <a:r>
              <a:rPr lang="it-IT" sz="4200" b="1" dirty="0" smtClean="0"/>
              <a:t>E LA PROCEDURA di CONSULTAZIONE</a:t>
            </a:r>
          </a:p>
          <a:p>
            <a:pPr algn="ctr">
              <a:buNone/>
            </a:pPr>
            <a:r>
              <a:rPr lang="it-IT" sz="4200" b="1" dirty="0" smtClean="0"/>
              <a:t>DELLA POPOLAZIONE</a:t>
            </a:r>
            <a:endParaRPr lang="it-IT" sz="4200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627784" y="548680"/>
            <a:ext cx="4392488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PREFETTURA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di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 AREZZO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2339305" cy="176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posto immagine 10" descr="assemblea.bmp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7461" r="7461"/>
          <a:stretch>
            <a:fillRect/>
          </a:stretch>
        </p:blipFill>
        <p:spPr bwMode="auto">
          <a:xfrm>
            <a:off x="6012160" y="4454237"/>
            <a:ext cx="2558951" cy="2215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CasellaDiTesto 8"/>
          <p:cNvSpPr txBox="1"/>
          <p:nvPr/>
        </p:nvSpPr>
        <p:spPr>
          <a:xfrm>
            <a:off x="755576" y="2492896"/>
            <a:ext cx="8064896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i="1" dirty="0" smtClean="0"/>
              <a:t>PIANO di EMERGENZA ESTERNA POLYNT</a:t>
            </a:r>
            <a:endParaRPr lang="it-IT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73050"/>
            <a:ext cx="8363272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b="1" dirty="0" smtClean="0"/>
              <a:t>Piano di Emergenza Esterna (PEE)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32240" y="1556792"/>
            <a:ext cx="1905000" cy="4495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b="1" dirty="0" smtClean="0"/>
              <a:t>È redatto dall’ autorità pubblica competente e organizza la risposta di protezione civile per ridurre gli effetti dell’evento sulla salute pubblica e sull’ambiente.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5715000" cy="4495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it-IT" b="1" dirty="0" smtClean="0"/>
              <a:t>Il PEE può prevedere il rifugio al chiuso o l’evacuazione.</a:t>
            </a:r>
          </a:p>
          <a:p>
            <a:pPr marL="514350" indent="-514350" algn="just">
              <a:buFont typeface="+mj-lt"/>
              <a:buAutoNum type="arabicPeriod"/>
            </a:pPr>
            <a:endParaRPr lang="it-IT" b="1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it-IT" b="1" dirty="0" smtClean="0"/>
              <a:t>Nel PEE sono indicate le zone a rischio, gli allarmi e le misure comportamentali che dovranno essere assunte dalla popolazione in caso di incidente.</a:t>
            </a:r>
          </a:p>
          <a:p>
            <a:endParaRPr lang="it-IT" dirty="0"/>
          </a:p>
        </p:txBody>
      </p:sp>
      <p:pic>
        <p:nvPicPr>
          <p:cNvPr id="6" name="Immagine 5" descr="organizzare puzz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5085184"/>
            <a:ext cx="1333500" cy="857250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 rot="10800000">
            <a:off x="6228184" y="3429000"/>
            <a:ext cx="360040" cy="792088"/>
          </a:xfrm>
          <a:prstGeom prst="right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7601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b="1" dirty="0" smtClean="0"/>
              <a:t>Piano di Emergenza Esterna (PEE)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>
          <a:xfrm>
            <a:off x="285720" y="1285861"/>
            <a:ext cx="4214842" cy="46935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100" b="1" dirty="0" smtClean="0"/>
              <a:t>È redatto dall’autorità pubblica competente e organizza la risposta di protezione civile per ridurre gli effetti dell’evento sulla salute pubblica e sull’ambiente. </a:t>
            </a:r>
          </a:p>
          <a:p>
            <a:pPr algn="just"/>
            <a:r>
              <a:rPr lang="it-IT" sz="2100" b="1" dirty="0" smtClean="0"/>
              <a:t>Organizza e coordina le azioni e interventi da effettuare principalmente all’esterno dello stabilimento per ridurre i danni e informare la popolazione dell’evento in corso nelle modalità concordate anche con il Sindaco del comune ove è ubicato lo stabilimento.</a:t>
            </a:r>
            <a:endParaRPr lang="it-IT" sz="2000" dirty="0" smtClean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4"/>
          </p:nvPr>
        </p:nvSpPr>
        <p:spPr>
          <a:xfrm>
            <a:off x="4716016" y="1484784"/>
            <a:ext cx="4213702" cy="3951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it-IT" b="1" dirty="0" smtClean="0"/>
              <a:t>Il PEE può prevedere il rifugio al chiuso o l’evacuazione.</a:t>
            </a:r>
          </a:p>
          <a:p>
            <a:pPr algn="just">
              <a:buNone/>
            </a:pPr>
            <a:r>
              <a:rPr lang="it-IT" b="1" dirty="0" smtClean="0"/>
              <a:t>Nel PEE sono indicate le zone a rischio, gli allarmi e le misure comportamentali che dovranno essere assunte dalla popolazione in caso di incidente.</a:t>
            </a:r>
          </a:p>
          <a:p>
            <a:endParaRPr lang="it-IT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805264"/>
            <a:ext cx="1115616" cy="83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539552" y="188640"/>
            <a:ext cx="83529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D. </a:t>
            </a:r>
            <a:r>
              <a:rPr lang="it-IT" sz="1600" b="1" dirty="0" err="1" smtClean="0">
                <a:solidFill>
                  <a:srgbClr val="FF0000"/>
                </a:solidFill>
              </a:rPr>
              <a:t>Lgs</a:t>
            </a:r>
            <a:r>
              <a:rPr lang="it-IT" sz="1600" b="1" dirty="0" smtClean="0">
                <a:solidFill>
                  <a:srgbClr val="FF0000"/>
                </a:solidFill>
              </a:rPr>
              <a:t> 334 1999 –attuazione direttiva CE, Art. 3 (Definizioni) </a:t>
            </a:r>
          </a:p>
          <a:p>
            <a:r>
              <a:rPr lang="it-IT" sz="1600" dirty="0" smtClean="0"/>
              <a:t>1. Ai fini del presente decreto si intende per: </a:t>
            </a:r>
          </a:p>
          <a:p>
            <a:r>
              <a:rPr lang="it-IT" sz="1600" dirty="0" smtClean="0"/>
              <a:t>a) "</a:t>
            </a:r>
            <a:r>
              <a:rPr lang="it-IT" sz="1600" b="1" dirty="0" smtClean="0"/>
              <a:t>stabilimento", tutta l'area sottoposta al controllo di un gestore, nella quale sono presenti sostanze pericolose all'interno di uno o più impianti, comprese le infrastrutture o le attività comuni o connesse; </a:t>
            </a:r>
          </a:p>
          <a:p>
            <a:r>
              <a:rPr lang="it-IT" sz="1600" dirty="0" smtClean="0"/>
              <a:t>b) "</a:t>
            </a:r>
            <a:r>
              <a:rPr lang="it-IT" sz="1600" b="1" dirty="0" smtClean="0"/>
              <a:t>impianto", un'unita' tecnica all'interno di uno stabilimento, in cui sono prodotte, utilizzate, manipolate o depositate sostanze pericolose. Comprende tutte le apparecchiature, le strutture, le condotte, i macchinari, gli utensili, le diramazioni ferroviarie particolari, le banchine, i pontili che servono l'impianto, i moli, i magazzini e le strutture analoghe, galleggianti o meno, necessari per il funzionamento dell'impianto; </a:t>
            </a:r>
          </a:p>
          <a:p>
            <a:r>
              <a:rPr lang="it-IT" sz="1600" dirty="0" smtClean="0"/>
              <a:t>c) "</a:t>
            </a:r>
            <a:r>
              <a:rPr lang="it-IT" sz="1600" b="1" dirty="0" smtClean="0"/>
              <a:t>deposito", la presenza di una certa quantità di sostanze pericolose a scopo di immagazzinamento, deposito per custodia in condizioni di sicurezza o stoccaggio; </a:t>
            </a:r>
          </a:p>
          <a:p>
            <a:r>
              <a:rPr lang="it-IT" sz="1600" dirty="0" smtClean="0"/>
              <a:t>d) "gestore", la persona fisica o giuridica che gestisce o detiene lo stabilimento o l'impianto; </a:t>
            </a:r>
          </a:p>
          <a:p>
            <a:r>
              <a:rPr lang="it-IT" sz="1600" dirty="0" smtClean="0"/>
              <a:t>e) "s</a:t>
            </a:r>
            <a:r>
              <a:rPr lang="it-IT" sz="1600" b="1" dirty="0" smtClean="0"/>
              <a:t>ostanze pericolose", le sostanze, miscele o preparati elencati nell'allegato I, parte 1, o rispondenti ai criteri fissati nell'allegato I, parte 2, che sono presenti come materie prime, prodotti, sottoprodotti, residui o prodotti intermedi, ivi compresi quelli che possono ragionevolmente ritenersi generati in caso di incidente; </a:t>
            </a:r>
          </a:p>
          <a:p>
            <a:r>
              <a:rPr lang="it-IT" sz="1600" dirty="0" smtClean="0"/>
              <a:t>f) "</a:t>
            </a:r>
            <a:r>
              <a:rPr lang="it-IT" sz="1600" b="1" dirty="0" smtClean="0"/>
              <a:t>incidente rilevante", un evento quale un'emissione, un incendio o un'esplosione di grande entità, dovuto a sviluppi incontrollati che si verificano durante l'</a:t>
            </a:r>
            <a:r>
              <a:rPr lang="it-IT" sz="1600" b="1" dirty="0" err="1" smtClean="0"/>
              <a:t>attivita</a:t>
            </a:r>
            <a:r>
              <a:rPr lang="it-IT" sz="1600" b="1" dirty="0" smtClean="0"/>
              <a:t>' di uno stabilimento di cui all'articolo 2, comma 1, e che dia luogo ad un pericolo grave, immediato o differito, per la salute umana o per l'ambiente, all'interno o all'esterno dello stabilimento, e in cui intervengano una o più sostanze pericolose; </a:t>
            </a:r>
          </a:p>
          <a:p>
            <a:r>
              <a:rPr lang="it-IT" sz="1600" dirty="0" smtClean="0"/>
              <a:t>g) "</a:t>
            </a:r>
            <a:r>
              <a:rPr lang="it-IT" sz="1600" b="1" dirty="0" smtClean="0"/>
              <a:t>pericolo", la proprietà intrinseca di una sostanza pericolosa o della situazione fisica esistente in uno stabilimento di provocare danni per la salute umana o per l'ambiente; </a:t>
            </a:r>
          </a:p>
          <a:p>
            <a:r>
              <a:rPr lang="it-IT" sz="1600" dirty="0" smtClean="0"/>
              <a:t>h) "</a:t>
            </a:r>
            <a:r>
              <a:rPr lang="it-IT" sz="1600" b="1" dirty="0" smtClean="0"/>
              <a:t>rischio", la probabilità che un determinato evento si verifichi in un dato periodo o in circostanze specifiche. </a:t>
            </a:r>
            <a:endParaRPr lang="it-IT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143644"/>
            <a:ext cx="711498" cy="53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544616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Il Piano di Emergenza Esterna</a:t>
            </a:r>
            <a:br>
              <a:rPr lang="it-IT" sz="4000" b="1" dirty="0" smtClean="0">
                <a:solidFill>
                  <a:srgbClr val="FF0000"/>
                </a:solidFill>
              </a:rPr>
            </a:br>
            <a:r>
              <a:rPr lang="it-IT" sz="4000" b="1" dirty="0" smtClean="0">
                <a:solidFill>
                  <a:srgbClr val="FF0000"/>
                </a:solidFill>
              </a:rPr>
              <a:t>è stato redatto</a:t>
            </a:r>
            <a:r>
              <a:rPr lang="it-IT" sz="4000" dirty="0" smtClean="0">
                <a:solidFill>
                  <a:srgbClr val="FF0000"/>
                </a:solidFill>
              </a:rPr>
              <a:t> </a:t>
            </a:r>
            <a:r>
              <a:rPr lang="it-IT" sz="4000" b="1" dirty="0" smtClean="0">
                <a:solidFill>
                  <a:srgbClr val="FF0000"/>
                </a:solidFill>
              </a:rPr>
              <a:t>sulla base:</a:t>
            </a:r>
            <a:br>
              <a:rPr lang="it-IT" sz="4000" b="1" dirty="0" smtClean="0">
                <a:solidFill>
                  <a:srgbClr val="FF0000"/>
                </a:solidFill>
              </a:rPr>
            </a:br>
            <a:r>
              <a:rPr lang="it-IT" sz="4000" b="1" dirty="0" smtClean="0"/>
              <a:t/>
            </a:r>
            <a:br>
              <a:rPr lang="it-IT" sz="4000" b="1" dirty="0" smtClean="0"/>
            </a:br>
            <a:r>
              <a:rPr lang="it-IT" sz="4000" b="1" dirty="0" smtClean="0"/>
              <a:t>a) delle informazioni contenute nel Rapporto di Sicurezza</a:t>
            </a:r>
            <a:br>
              <a:rPr lang="it-IT" sz="4000" b="1" dirty="0" smtClean="0"/>
            </a:br>
            <a:r>
              <a:rPr lang="it-IT" sz="4000" b="1" dirty="0" smtClean="0"/>
              <a:t/>
            </a:r>
            <a:br>
              <a:rPr lang="it-IT" sz="4000" b="1" dirty="0" smtClean="0"/>
            </a:br>
            <a:r>
              <a:rPr lang="it-IT" sz="4000" b="1" dirty="0" smtClean="0"/>
              <a:t>b) delle linee guida diramate dal Dipartimento della Protezione Civile,</a:t>
            </a:r>
            <a:endParaRPr lang="it-IT" sz="40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23</a:t>
            </a:fld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9943" y="5929330"/>
            <a:ext cx="974514" cy="73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571604" y="142852"/>
            <a:ext cx="4786346" cy="804884"/>
          </a:xfrm>
        </p:spPr>
        <p:txBody>
          <a:bodyPr>
            <a:normAutofit/>
          </a:bodyPr>
          <a:lstStyle/>
          <a:p>
            <a:r>
              <a:rPr lang="it-IT" b="1" dirty="0" smtClean="0"/>
              <a:t>METODO </a:t>
            </a:r>
            <a:r>
              <a:rPr lang="it-IT" b="1" dirty="0" err="1" smtClean="0"/>
              <a:t>DI</a:t>
            </a:r>
            <a:r>
              <a:rPr lang="it-IT" b="1" dirty="0" smtClean="0"/>
              <a:t> LAVORO </a:t>
            </a:r>
            <a:endParaRPr lang="it-IT" b="1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2"/>
          </p:nvPr>
        </p:nvSpPr>
        <p:spPr>
          <a:xfrm>
            <a:off x="357158" y="857232"/>
            <a:ext cx="6057306" cy="3000396"/>
          </a:xfrm>
        </p:spPr>
        <p:txBody>
          <a:bodyPr>
            <a:noAutofit/>
          </a:bodyPr>
          <a:lstStyle/>
          <a:p>
            <a:pPr algn="just"/>
            <a:r>
              <a:rPr lang="it-IT" sz="2400" b="1" dirty="0" smtClean="0"/>
              <a:t>IL PREFETTO CON PROPRIO DECRETO HA COSTITUITO UN GRUPPO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LAVORO COMPOSTO DA TUTTI I SOGGETTI ISTITUZIONALI INTERESSATI, COORDINATO DA UN DIRIGENTE DELLA PREFETTURA CHE HA SULLA BASE DEI CONTRIBUTI SPECIALISTICI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OGNI PARTECIPANTE PROCEDUTO ALLA STESURA MATERIALE DEL DOCUMENTO</a:t>
            </a:r>
            <a:endParaRPr lang="it-IT" sz="24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8" name="Segnaposto contenuto 7" descr="grou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643702" y="714356"/>
            <a:ext cx="1838325" cy="1590675"/>
          </a:xfrm>
        </p:spPr>
      </p:pic>
      <p:pic>
        <p:nvPicPr>
          <p:cNvPr id="9" name="Immagine 8" descr="gruppo lavo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857628"/>
            <a:ext cx="2314575" cy="1981200"/>
          </a:xfrm>
          <a:prstGeom prst="rect">
            <a:avLst/>
          </a:prstGeom>
        </p:spPr>
      </p:pic>
      <p:pic>
        <p:nvPicPr>
          <p:cNvPr id="11" name="Picture 2" descr="http://t1.gstatic.com/images?q=tbn:ANd9GcT5m8a44Pg0iYWq2SuehnawjGUBeAHr9eN94r_6XeUNFbjZWRbh2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714752"/>
            <a:ext cx="2143125" cy="2143125"/>
          </a:xfrm>
          <a:prstGeom prst="rect">
            <a:avLst/>
          </a:prstGeom>
          <a:noFill/>
        </p:spPr>
      </p:pic>
      <p:pic>
        <p:nvPicPr>
          <p:cNvPr id="47106" name="Picture 2" descr="h:\Immagini\contribu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000504"/>
            <a:ext cx="1752600" cy="1619250"/>
          </a:xfrm>
          <a:prstGeom prst="rect">
            <a:avLst/>
          </a:prstGeom>
          <a:noFill/>
        </p:spPr>
      </p:pic>
      <p:sp>
        <p:nvSpPr>
          <p:cNvPr id="13" name="Freccia a destra 12"/>
          <p:cNvSpPr/>
          <p:nvPr/>
        </p:nvSpPr>
        <p:spPr>
          <a:xfrm>
            <a:off x="5143504" y="4572008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2214546" y="4572008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8504" y="5929330"/>
            <a:ext cx="974515" cy="73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http://t1.gstatic.com/images?q=tbn:ANd9GcT5m8a44Pg0iYWq2SuehnawjGUBeAHr9eN94r_6XeUNFbjZWRbh2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71703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323528" y="764704"/>
            <a:ext cx="2448272" cy="1944216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smtClean="0">
                <a:solidFill>
                  <a:schemeClr val="tx1"/>
                </a:solidFill>
              </a:rPr>
              <a:t>RAPPORTO </a:t>
            </a:r>
            <a:r>
              <a:rPr lang="it-IT" sz="2500" b="1" dirty="0" err="1" smtClean="0">
                <a:solidFill>
                  <a:schemeClr val="tx1"/>
                </a:solidFill>
              </a:rPr>
              <a:t>DI</a:t>
            </a:r>
            <a:r>
              <a:rPr lang="it-IT" sz="2500" b="1" dirty="0" smtClean="0">
                <a:solidFill>
                  <a:schemeClr val="tx1"/>
                </a:solidFill>
              </a:rPr>
              <a:t> </a:t>
            </a:r>
            <a:r>
              <a:rPr lang="it-IT" sz="2500" b="1" dirty="0" err="1" smtClean="0">
                <a:solidFill>
                  <a:schemeClr val="tx1"/>
                </a:solidFill>
              </a:rPr>
              <a:t>SICUREZZA</a:t>
            </a:r>
            <a:r>
              <a:rPr lang="it-IT" sz="2300" b="1" dirty="0" err="1" smtClean="0">
                <a:solidFill>
                  <a:schemeClr val="tx1"/>
                </a:solidFill>
              </a:rPr>
              <a:t>del</a:t>
            </a:r>
            <a:r>
              <a:rPr lang="it-IT" sz="2300" b="1" dirty="0" smtClean="0">
                <a:solidFill>
                  <a:schemeClr val="tx1"/>
                </a:solidFill>
              </a:rPr>
              <a:t> Gestore</a:t>
            </a:r>
            <a:endParaRPr lang="it-IT" sz="2300" b="1" dirty="0">
              <a:solidFill>
                <a:schemeClr val="tx1"/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2843808" y="1484784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491880" y="764704"/>
            <a:ext cx="2304256" cy="1944216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smtClean="0">
                <a:solidFill>
                  <a:schemeClr val="tx1"/>
                </a:solidFill>
              </a:rPr>
              <a:t>PREFETTO</a:t>
            </a:r>
            <a:endParaRPr lang="it-IT" sz="2500" b="1" dirty="0">
              <a:solidFill>
                <a:schemeClr val="tx1"/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5868144" y="1484784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516216" y="692696"/>
            <a:ext cx="2232248" cy="1944216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smtClean="0">
                <a:solidFill>
                  <a:schemeClr val="tx1"/>
                </a:solidFill>
              </a:rPr>
              <a:t>GRUPPO di LAVORO</a:t>
            </a:r>
            <a:endParaRPr lang="it-IT" sz="2500" b="1" dirty="0">
              <a:solidFill>
                <a:schemeClr val="tx1"/>
              </a:solidFill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7812360" y="2708920"/>
            <a:ext cx="21602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6804248" y="3645024"/>
            <a:ext cx="2088232" cy="1440160"/>
          </a:xfrm>
          <a:prstGeom prst="rect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smtClean="0">
                <a:solidFill>
                  <a:schemeClr val="tx1"/>
                </a:solidFill>
              </a:rPr>
              <a:t>PIANO di EMERGENZA</a:t>
            </a:r>
          </a:p>
          <a:p>
            <a:pPr algn="ctr"/>
            <a:r>
              <a:rPr lang="it-IT" sz="2500" b="1" dirty="0" smtClean="0">
                <a:solidFill>
                  <a:schemeClr val="tx1"/>
                </a:solidFill>
              </a:rPr>
              <a:t>ESTERNA</a:t>
            </a:r>
            <a:endParaRPr lang="it-IT" sz="2500" b="1" dirty="0">
              <a:solidFill>
                <a:schemeClr val="tx1"/>
              </a:solidFill>
            </a:endParaRPr>
          </a:p>
        </p:txBody>
      </p:sp>
      <p:cxnSp>
        <p:nvCxnSpPr>
          <p:cNvPr id="17" name="Connettore 1 16"/>
          <p:cNvCxnSpPr/>
          <p:nvPr/>
        </p:nvCxnSpPr>
        <p:spPr>
          <a:xfrm rot="5400000">
            <a:off x="7488324" y="2888940"/>
            <a:ext cx="360040" cy="0"/>
          </a:xfrm>
          <a:prstGeom prst="line">
            <a:avLst/>
          </a:prstGeom>
          <a:ln w="1206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endCxn id="20" idx="0"/>
          </p:cNvCxnSpPr>
          <p:nvPr/>
        </p:nvCxnSpPr>
        <p:spPr>
          <a:xfrm rot="10800000">
            <a:off x="3419872" y="2996952"/>
            <a:ext cx="4248472" cy="0"/>
          </a:xfrm>
          <a:prstGeom prst="line">
            <a:avLst/>
          </a:prstGeom>
          <a:ln w="1206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ccia in giù 19"/>
          <p:cNvSpPr/>
          <p:nvPr/>
        </p:nvSpPr>
        <p:spPr>
          <a:xfrm>
            <a:off x="3347864" y="2996952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2339752" y="3573016"/>
            <a:ext cx="2592288" cy="1440160"/>
          </a:xfrm>
          <a:prstGeom prst="rect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smtClean="0">
                <a:solidFill>
                  <a:schemeClr val="tx1"/>
                </a:solidFill>
              </a:rPr>
              <a:t>CONSULTAZIONE POPOLAZIONE</a:t>
            </a:r>
            <a:endParaRPr lang="it-IT" sz="2500" b="1" dirty="0">
              <a:solidFill>
                <a:schemeClr val="tx1"/>
              </a:solidFill>
            </a:endParaRPr>
          </a:p>
        </p:txBody>
      </p:sp>
      <p:cxnSp>
        <p:nvCxnSpPr>
          <p:cNvPr id="24" name="Connettore 2 23"/>
          <p:cNvCxnSpPr/>
          <p:nvPr/>
        </p:nvCxnSpPr>
        <p:spPr>
          <a:xfrm rot="10800000" flipV="1">
            <a:off x="2123728" y="5085184"/>
            <a:ext cx="1080120" cy="28803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3131840" y="5949280"/>
            <a:ext cx="1008112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arrotondato 27"/>
          <p:cNvSpPr/>
          <p:nvPr/>
        </p:nvSpPr>
        <p:spPr>
          <a:xfrm>
            <a:off x="539552" y="5517232"/>
            <a:ext cx="2520280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Informativa su Albo Pretorio del Comune e su sito internet Prefettura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4139952" y="5445224"/>
            <a:ext cx="2376264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Assemblea pubblica</a:t>
            </a:r>
            <a:endParaRPr lang="it-IT" b="1" dirty="0">
              <a:solidFill>
                <a:schemeClr val="tx1"/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>
          <a:xfrm>
            <a:off x="5148064" y="4005064"/>
            <a:ext cx="1584176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rot="10800000">
            <a:off x="5076056" y="4653136"/>
            <a:ext cx="1584176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947800"/>
            <a:ext cx="901302" cy="67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28350" cy="71181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Consultazione della popolazione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00034" y="785794"/>
            <a:ext cx="8229600" cy="518457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it-IT" sz="3700" b="1" dirty="0" smtClean="0"/>
              <a:t>D.M. 24 luglio 2009, n. 139</a:t>
            </a:r>
          </a:p>
          <a:p>
            <a:pPr algn="ctr">
              <a:buNone/>
            </a:pPr>
            <a:r>
              <a:rPr lang="it-IT" sz="3700" dirty="0" smtClean="0"/>
              <a:t>Regolamento che disciplina le forme di consultazione della popolazione sui PEE da attuare d’intesa tra Prefettura e Comune rendendo disponibili le informazioni sull’attività dello stabilimento e sull’ambiente circostante, sulla natura dei rischi, sulle azioni da porre in essere in caso di allarme e sulle misure di </a:t>
            </a:r>
            <a:r>
              <a:rPr lang="it-IT" sz="3700" dirty="0" err="1" smtClean="0"/>
              <a:t>autoprotezione</a:t>
            </a:r>
            <a:endParaRPr lang="it-IT" sz="3700" dirty="0" smtClean="0"/>
          </a:p>
          <a:p>
            <a:pPr algn="ctr">
              <a:buNone/>
            </a:pPr>
            <a:endParaRPr lang="it-IT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930144"/>
            <a:ext cx="973433" cy="73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312896" cy="71124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Consultazione della popolazione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it-IT" b="1" i="1" dirty="0" smtClean="0"/>
              <a:t>“Informativa preliminare alla popolazione sulle industrie a rischio di incidente rilevante”</a:t>
            </a:r>
            <a:endParaRPr lang="it-IT" b="1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491880" y="2276872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dirty="0" smtClean="0">
                <a:solidFill>
                  <a:srgbClr val="FF0000"/>
                </a:solidFill>
              </a:rPr>
              <a:t>Pubblicata a decorrere dal 15 dicembre 2014, per 45 giorni, sul sito internet del Comune (Sezione “Albo Pretorio”) e sul sito internet della Prefettura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929330"/>
            <a:ext cx="94886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2847784" cy="455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28596" y="2428868"/>
            <a:ext cx="8229600" cy="2214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4200" b="1" dirty="0" smtClean="0"/>
              <a:t>IL MODELLO ORGANIZZATIVO</a:t>
            </a:r>
          </a:p>
          <a:p>
            <a:pPr algn="ctr">
              <a:buNone/>
            </a:pPr>
            <a:r>
              <a:rPr lang="it-IT" sz="4200" b="1" dirty="0" smtClean="0"/>
              <a:t>D’INTERVENTO</a:t>
            </a:r>
            <a:endParaRPr lang="it-IT" sz="4200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714612" y="214290"/>
            <a:ext cx="6072230" cy="1643074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PREFETTURA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err="1" smtClean="0">
                <a:solidFill>
                  <a:srgbClr val="FF0000"/>
                </a:solidFill>
              </a:rPr>
              <a:t>DI</a:t>
            </a:r>
            <a:r>
              <a:rPr lang="it-IT" b="1" dirty="0" smtClean="0">
                <a:solidFill>
                  <a:srgbClr val="FF0000"/>
                </a:solidFill>
              </a:rPr>
              <a:t> AREZZO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2339305" cy="176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005464" cy="418058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Modello organizzativo d’intervento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it-IT" sz="3000" dirty="0" smtClean="0">
                <a:solidFill>
                  <a:srgbClr val="FF0000"/>
                </a:solidFill>
              </a:rPr>
              <a:t>Il </a:t>
            </a:r>
            <a:r>
              <a:rPr lang="it-IT" sz="3000" b="1" dirty="0" smtClean="0">
                <a:solidFill>
                  <a:srgbClr val="FF0000"/>
                </a:solidFill>
              </a:rPr>
              <a:t>Gestore:</a:t>
            </a:r>
            <a:endParaRPr lang="it-IT" sz="30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it-IT" sz="3000" dirty="0" smtClean="0"/>
              <a:t>	</a:t>
            </a:r>
            <a:r>
              <a:rPr lang="it-IT" sz="3000" b="1" dirty="0" smtClean="0"/>
              <a:t>Aziona l’allarme (</a:t>
            </a:r>
            <a:r>
              <a:rPr lang="it-IT" sz="2800" b="1" dirty="0" smtClean="0"/>
              <a:t>suono prolungato ad intermittenza di un minuto, ripetuto per tre volte</a:t>
            </a:r>
            <a:r>
              <a:rPr lang="it-IT" sz="3000" b="1" dirty="0" smtClean="0"/>
              <a:t>) e avvisa via telefono Vigili del Fuoco e Sindaco;</a:t>
            </a:r>
          </a:p>
          <a:p>
            <a:pPr algn="just">
              <a:buNone/>
            </a:pPr>
            <a:r>
              <a:rPr lang="it-IT" sz="3000" b="1" dirty="0" smtClean="0"/>
              <a:t>	Aziona simultaneamente il combinatore telefonico che trasferisce il messaggio di allarme a 118, C.C. di San Giovanni Valdarno, Commissariato P.S. di Montevarchi, </a:t>
            </a:r>
            <a:r>
              <a:rPr lang="it-IT" sz="3000" b="1" dirty="0" err="1" smtClean="0"/>
              <a:t>G.d.F.</a:t>
            </a:r>
            <a:r>
              <a:rPr lang="it-IT" sz="3000" b="1" dirty="0" smtClean="0"/>
              <a:t> di Arezzo e Distaccamento </a:t>
            </a:r>
            <a:r>
              <a:rPr lang="it-IT" sz="3000" b="1" dirty="0" err="1" smtClean="0"/>
              <a:t>VV.F.</a:t>
            </a:r>
            <a:r>
              <a:rPr lang="it-IT" sz="3000" b="1" dirty="0" smtClean="0"/>
              <a:t> di Montevarchi.</a:t>
            </a:r>
          </a:p>
          <a:p>
            <a:pPr>
              <a:buNone/>
            </a:pPr>
            <a:endParaRPr lang="it-IT" sz="3000" dirty="0" smtClean="0"/>
          </a:p>
          <a:p>
            <a:pPr algn="ctr">
              <a:buNone/>
            </a:pPr>
            <a:r>
              <a:rPr lang="it-IT" sz="3000" i="1" dirty="0" smtClean="0">
                <a:solidFill>
                  <a:srgbClr val="FF0000"/>
                </a:solidFill>
              </a:rPr>
              <a:t> </a:t>
            </a:r>
            <a:r>
              <a:rPr lang="it-IT" sz="3000" dirty="0" smtClean="0">
                <a:solidFill>
                  <a:srgbClr val="FF0000"/>
                </a:solidFill>
              </a:rPr>
              <a:t>I </a:t>
            </a:r>
            <a:r>
              <a:rPr lang="it-IT" sz="3000" b="1" dirty="0" smtClean="0">
                <a:solidFill>
                  <a:srgbClr val="FF0000"/>
                </a:solidFill>
              </a:rPr>
              <a:t>Vigili del Fuoco</a:t>
            </a:r>
            <a:r>
              <a:rPr lang="it-IT" sz="3000" dirty="0" smtClean="0">
                <a:solidFill>
                  <a:srgbClr val="FF0000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it-IT" sz="3000" b="1" dirty="0" smtClean="0"/>
              <a:t>inviano mezzi e personale per il soccorso tecnico urgente;</a:t>
            </a:r>
          </a:p>
          <a:p>
            <a:pPr algn="just">
              <a:buFontTx/>
              <a:buChar char="-"/>
            </a:pPr>
            <a:r>
              <a:rPr lang="it-IT" sz="3000" b="1" dirty="0" smtClean="0"/>
              <a:t>avvisano il Prefetto;</a:t>
            </a:r>
          </a:p>
          <a:p>
            <a:pPr algn="just">
              <a:buFontTx/>
              <a:buChar char="-"/>
            </a:pPr>
            <a:endParaRPr lang="it-IT" sz="3000" b="1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8504" y="5857892"/>
            <a:ext cx="974515" cy="73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PERCHE’ SIAMO QUI OGGI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2"/>
          </p:nvPr>
        </p:nvSpPr>
        <p:spPr>
          <a:xfrm>
            <a:off x="6444208" y="1268760"/>
            <a:ext cx="1905000" cy="4495800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66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ADEMPIMENTO di  LEGGE  DA EFFETTUARSI PRIMA DELL’ADOZIONE di UN PIANO di EMERGENZA ESTERNO  RELATIVO AD UNO STABILIMENTO A RISCHIO </a:t>
            </a:r>
            <a:r>
              <a:rPr lang="it-IT" b="1" dirty="0" err="1" smtClean="0">
                <a:solidFill>
                  <a:srgbClr val="002060"/>
                </a:solidFill>
              </a:rPr>
              <a:t>DI</a:t>
            </a:r>
            <a:r>
              <a:rPr lang="it-IT" b="1" dirty="0" smtClean="0">
                <a:solidFill>
                  <a:srgbClr val="002060"/>
                </a:solidFill>
              </a:rPr>
              <a:t> INCIDENTE RILEVANTE </a:t>
            </a:r>
          </a:p>
          <a:p>
            <a:pPr algn="ctr"/>
            <a:r>
              <a:rPr lang="it-IT" b="1" dirty="0" smtClean="0">
                <a:solidFill>
                  <a:srgbClr val="002060"/>
                </a:solidFill>
              </a:rPr>
              <a:t>(</a:t>
            </a:r>
            <a:r>
              <a:rPr lang="it-IT" b="1" dirty="0" err="1" smtClean="0">
                <a:solidFill>
                  <a:srgbClr val="002060"/>
                </a:solidFill>
              </a:rPr>
              <a:t>R.I.R</a:t>
            </a:r>
            <a:r>
              <a:rPr lang="it-IT" b="1" dirty="0" smtClean="0">
                <a:solidFill>
                  <a:srgbClr val="002060"/>
                </a:solidFill>
              </a:rPr>
              <a:t>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5715000" cy="4495800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it-IT" sz="2800" b="1" dirty="0" smtClean="0">
                <a:solidFill>
                  <a:srgbClr val="002060"/>
                </a:solidFill>
              </a:rPr>
              <a:t>	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sz="4000" b="1" dirty="0" smtClean="0">
                <a:solidFill>
                  <a:srgbClr val="002060"/>
                </a:solidFill>
              </a:rPr>
              <a:t>L’INCONTRO ODIERNO RAPPRESENTA UNA DELLE FORME </a:t>
            </a:r>
            <a:r>
              <a:rPr lang="it-IT" sz="4000" b="1" dirty="0" err="1" smtClean="0">
                <a:solidFill>
                  <a:srgbClr val="002060"/>
                </a:solidFill>
              </a:rPr>
              <a:t>DI</a:t>
            </a:r>
            <a:r>
              <a:rPr lang="it-IT" sz="4000" b="1" dirty="0" smtClean="0">
                <a:solidFill>
                  <a:srgbClr val="002060"/>
                </a:solidFill>
              </a:rPr>
              <a:t> CONSULTAZIONE DELLA POPOLAZIONE</a:t>
            </a:r>
            <a:endParaRPr lang="it-IT" sz="4000" dirty="0"/>
          </a:p>
        </p:txBody>
      </p:sp>
      <p:sp>
        <p:nvSpPr>
          <p:cNvPr id="9" name="Freccia a destra 8"/>
          <p:cNvSpPr/>
          <p:nvPr/>
        </p:nvSpPr>
        <p:spPr>
          <a:xfrm>
            <a:off x="6012160" y="3212976"/>
            <a:ext cx="360040" cy="64807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Immagine 9" descr="assemble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581128"/>
            <a:ext cx="142875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Modello organizzativo d’intervento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3800" dirty="0" smtClean="0">
                <a:solidFill>
                  <a:srgbClr val="FF0000"/>
                </a:solidFill>
              </a:rPr>
              <a:t>Il </a:t>
            </a:r>
            <a:r>
              <a:rPr lang="it-IT" sz="3800" b="1" dirty="0" smtClean="0">
                <a:solidFill>
                  <a:srgbClr val="FF0000"/>
                </a:solidFill>
              </a:rPr>
              <a:t>118</a:t>
            </a:r>
            <a:endParaRPr lang="it-IT" sz="38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it-IT" sz="3800" dirty="0" smtClean="0"/>
              <a:t>	</a:t>
            </a:r>
            <a:r>
              <a:rPr lang="it-IT" sz="3800" b="1" dirty="0" smtClean="0"/>
              <a:t>invia mezzi e personale per il soccorso sanitario urgente</a:t>
            </a:r>
          </a:p>
          <a:p>
            <a:pPr algn="ctr">
              <a:buNone/>
            </a:pPr>
            <a:r>
              <a:rPr lang="it-IT" sz="3800" dirty="0" smtClean="0">
                <a:solidFill>
                  <a:srgbClr val="FF0000"/>
                </a:solidFill>
              </a:rPr>
              <a:t>Il </a:t>
            </a:r>
            <a:r>
              <a:rPr lang="it-IT" sz="3800" b="1" dirty="0" smtClean="0">
                <a:solidFill>
                  <a:srgbClr val="FF0000"/>
                </a:solidFill>
              </a:rPr>
              <a:t>Sindaco</a:t>
            </a:r>
            <a:endParaRPr lang="it-IT" sz="38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it-IT" sz="3800" dirty="0" smtClean="0"/>
              <a:t>	- </a:t>
            </a:r>
            <a:r>
              <a:rPr lang="it-IT" sz="3800" b="1" dirty="0" smtClean="0"/>
              <a:t>allerta le proprie strutture e cura l’informazione alla popolazione</a:t>
            </a:r>
          </a:p>
          <a:p>
            <a:pPr algn="just">
              <a:buNone/>
            </a:pPr>
            <a:r>
              <a:rPr lang="it-IT" sz="3800" b="1" dirty="0" smtClean="0"/>
              <a:t>- adotta i provvedimenti a tutela della salute e incolumità pubblica ritenuti del caso (divieto raccolta e consumo prodotti coltivati nei terreni adiacenti)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912488"/>
            <a:ext cx="901995" cy="67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459192" cy="576064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Modello organizzativo d’intervento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sz="3300" dirty="0" smtClean="0">
                <a:solidFill>
                  <a:srgbClr val="FF0000"/>
                </a:solidFill>
              </a:rPr>
              <a:t>Il </a:t>
            </a:r>
            <a:r>
              <a:rPr lang="it-IT" sz="3300" b="1" dirty="0" smtClean="0">
                <a:solidFill>
                  <a:srgbClr val="FF0000"/>
                </a:solidFill>
              </a:rPr>
              <a:t>Prefetto:</a:t>
            </a:r>
            <a:endParaRPr lang="it-IT" sz="33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it-IT" sz="3300" dirty="0" smtClean="0"/>
              <a:t> </a:t>
            </a:r>
            <a:r>
              <a:rPr lang="it-IT" sz="3300" b="1" dirty="0" smtClean="0"/>
              <a:t>Coordina l’attuazione del PEE</a:t>
            </a:r>
          </a:p>
          <a:p>
            <a:pPr>
              <a:buNone/>
            </a:pPr>
            <a:endParaRPr lang="it-IT" sz="3300" b="1" dirty="0" smtClean="0"/>
          </a:p>
          <a:p>
            <a:pPr algn="just">
              <a:buFont typeface="Wingdings" pitchFamily="2" charset="2"/>
              <a:buChar char="q"/>
            </a:pPr>
            <a:r>
              <a:rPr lang="it-IT" sz="3300" b="1" dirty="0" smtClean="0"/>
              <a:t> Attiva Provincia, ARPAT, Azienda Sanitaria (Dipartimento Prevenzione)</a:t>
            </a:r>
          </a:p>
          <a:p>
            <a:pPr algn="just">
              <a:buNone/>
            </a:pPr>
            <a:endParaRPr lang="it-IT" sz="3300" b="1" dirty="0" smtClean="0"/>
          </a:p>
          <a:p>
            <a:pPr algn="just">
              <a:buFont typeface="Wingdings" pitchFamily="2" charset="2"/>
              <a:buChar char="q"/>
            </a:pPr>
            <a:r>
              <a:rPr lang="it-IT" sz="3300" b="1" dirty="0" smtClean="0"/>
              <a:t> Dispone l’apertura della Sala Operativa ubicata in Prefettura – o, se del caso, presso il Comune di San Giovanni Valdarno - ove confluiscono delegati di Forze dell’Ordine, Vigili del Fuoco, Comune, Provincia, USL 8 e ARPAT</a:t>
            </a:r>
          </a:p>
          <a:p>
            <a:pPr algn="just"/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9942" y="5929330"/>
            <a:ext cx="974515" cy="73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48934" cy="536424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Modello organizzativo d’intervento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29600" cy="528945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sz="3500" dirty="0" smtClean="0">
                <a:solidFill>
                  <a:srgbClr val="FF0000"/>
                </a:solidFill>
              </a:rPr>
              <a:t>Le </a:t>
            </a:r>
            <a:r>
              <a:rPr lang="it-IT" sz="3500" b="1" dirty="0" smtClean="0">
                <a:solidFill>
                  <a:srgbClr val="FF0000"/>
                </a:solidFill>
              </a:rPr>
              <a:t>Forze dell’Ordine statali e la Polizia Municipale di San Giovanni V/no:</a:t>
            </a:r>
            <a:endParaRPr lang="it-IT" sz="3500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it-IT" sz="3500" b="1" dirty="0" smtClean="0"/>
              <a:t>predispongono e presidiano i blocchi stradali per:</a:t>
            </a:r>
          </a:p>
          <a:p>
            <a:pPr algn="just">
              <a:buFont typeface="Wingdings" pitchFamily="2" charset="2"/>
              <a:buChar char="v"/>
            </a:pPr>
            <a:r>
              <a:rPr lang="it-IT" sz="3500" b="1" dirty="0" smtClean="0"/>
              <a:t>l’isolamento dell’area critica;</a:t>
            </a:r>
          </a:p>
          <a:p>
            <a:pPr algn="just">
              <a:buFont typeface="Wingdings" pitchFamily="2" charset="2"/>
              <a:buChar char="v"/>
            </a:pPr>
            <a:r>
              <a:rPr lang="it-IT" sz="3500" b="1" dirty="0" smtClean="0"/>
              <a:t>la deviazione del traffico verso la viabilità alternativa;</a:t>
            </a:r>
          </a:p>
          <a:p>
            <a:pPr algn="just">
              <a:buNone/>
            </a:pPr>
            <a:endParaRPr lang="it-IT" sz="3500" dirty="0" smtClean="0"/>
          </a:p>
          <a:p>
            <a:pPr algn="ctr">
              <a:buNone/>
            </a:pPr>
            <a:r>
              <a:rPr lang="it-IT" sz="3500" dirty="0" smtClean="0">
                <a:solidFill>
                  <a:srgbClr val="FF0000"/>
                </a:solidFill>
              </a:rPr>
              <a:t>la </a:t>
            </a:r>
            <a:r>
              <a:rPr lang="it-IT" sz="3500" b="1" dirty="0" smtClean="0">
                <a:solidFill>
                  <a:srgbClr val="FF0000"/>
                </a:solidFill>
              </a:rPr>
              <a:t>Provincia:</a:t>
            </a:r>
            <a:endParaRPr lang="it-IT" sz="3500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it-IT" sz="3500" b="1" dirty="0" smtClean="0"/>
              <a:t>allerta le proprie strutture e il volontariato di protezione civile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858706"/>
            <a:ext cx="973433" cy="73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6883698" cy="418058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Modello organizzativo d’intervento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785794"/>
            <a:ext cx="8229600" cy="521497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sz="3400" b="1" dirty="0" smtClean="0"/>
              <a:t>CESSATO ALLARME</a:t>
            </a:r>
          </a:p>
          <a:p>
            <a:pPr algn="just">
              <a:buNone/>
            </a:pPr>
            <a:r>
              <a:rPr lang="it-IT" sz="3400" dirty="0" smtClean="0"/>
              <a:t>	</a:t>
            </a:r>
          </a:p>
          <a:p>
            <a:pPr algn="just">
              <a:buNone/>
            </a:pPr>
            <a:r>
              <a:rPr lang="it-IT" sz="3400" dirty="0" smtClean="0"/>
              <a:t>Valutato dal Prefetto con il Sindaco, i Vigili del Fuoco e gli organi competenti.</a:t>
            </a:r>
          </a:p>
          <a:p>
            <a:pPr algn="just">
              <a:buNone/>
            </a:pPr>
            <a:endParaRPr lang="it-IT" sz="1800" dirty="0" smtClean="0"/>
          </a:p>
          <a:p>
            <a:pPr algn="just">
              <a:buNone/>
            </a:pPr>
            <a:endParaRPr lang="it-IT" sz="1800" dirty="0" smtClean="0"/>
          </a:p>
          <a:p>
            <a:pPr algn="just">
              <a:buNone/>
            </a:pPr>
            <a:r>
              <a:rPr lang="it-IT" sz="3400" dirty="0" smtClean="0"/>
              <a:t>Una volta dichiarato dal Prefetto:</a:t>
            </a:r>
          </a:p>
          <a:p>
            <a:pPr algn="just">
              <a:buFontTx/>
              <a:buChar char="-"/>
            </a:pPr>
            <a:r>
              <a:rPr lang="it-IT" sz="3400" dirty="0" smtClean="0"/>
              <a:t>il Sindaco lo comunica alla popolazione;</a:t>
            </a:r>
          </a:p>
          <a:p>
            <a:pPr algn="just">
              <a:buFontTx/>
              <a:buChar char="-"/>
            </a:pPr>
            <a:r>
              <a:rPr lang="it-IT" sz="3400" dirty="0" smtClean="0"/>
              <a:t>il Gestore attiva la sirena con un </a:t>
            </a:r>
            <a:r>
              <a:rPr lang="it-IT" sz="3600" b="1" dirty="0" smtClean="0"/>
              <a:t>suono continuo prolungato di 30” (diverso da quello di inizio emergenza)</a:t>
            </a:r>
            <a:endParaRPr lang="it-IT" sz="34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983926"/>
            <a:ext cx="901995" cy="67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886548" cy="418058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Modello organizzativo d’intervento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8229600" cy="489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200" b="1" dirty="0" smtClean="0"/>
              <a:t>GESTIONE POST-EMERGENZA</a:t>
            </a:r>
          </a:p>
          <a:p>
            <a:pPr algn="just">
              <a:buNone/>
            </a:pPr>
            <a:r>
              <a:rPr lang="it-IT" sz="3200" dirty="0" smtClean="0"/>
              <a:t>	Cessata l’emergenza, </a:t>
            </a:r>
            <a:r>
              <a:rPr lang="it-IT" sz="3200" b="1" dirty="0" smtClean="0"/>
              <a:t>ARPAT</a:t>
            </a:r>
            <a:r>
              <a:rPr lang="it-IT" sz="3200" dirty="0" smtClean="0"/>
              <a:t> – coadiuvata dal </a:t>
            </a:r>
            <a:r>
              <a:rPr lang="it-IT" sz="3200" b="1" dirty="0" smtClean="0"/>
              <a:t>Dipartimento Prevenzione della USL 8 </a:t>
            </a:r>
            <a:r>
              <a:rPr lang="it-IT" sz="3200" dirty="0" smtClean="0"/>
              <a:t>- cura il monitoraggio degli effetti dell'incidente sull'ambiente, anche ai fini delle eventuali operazioni di bonifica ritenute necessarie e concorre, per quanto di competenza, al controllo sulla qualità ambientale e al ripristino dello stato di normalità.</a:t>
            </a:r>
          </a:p>
          <a:p>
            <a:pPr algn="just">
              <a:buNone/>
            </a:pPr>
            <a:endParaRPr lang="it-IT" sz="3200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983926"/>
            <a:ext cx="901995" cy="67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643174" y="285728"/>
            <a:ext cx="619268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600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it-IT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presenza</a:t>
            </a:r>
            <a:r>
              <a:rPr lang="it-IT" sz="2600" b="1" dirty="0" smtClean="0">
                <a:latin typeface="Arial" pitchFamily="34" charset="0"/>
                <a:cs typeface="Arial" pitchFamily="34" charset="0"/>
              </a:rPr>
              <a:t> sul territorio di stabilimenti industriali espone la popolazione e l’ambiente ad un </a:t>
            </a:r>
            <a:r>
              <a:rPr lang="it-IT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rischio</a:t>
            </a:r>
            <a:r>
              <a:rPr lang="it-IT" sz="2600" b="1" dirty="0" smtClean="0">
                <a:latin typeface="Arial" pitchFamily="34" charset="0"/>
                <a:cs typeface="Arial" pitchFamily="34" charset="0"/>
              </a:rPr>
              <a:t> determinato dalle </a:t>
            </a:r>
            <a:r>
              <a:rPr lang="it-IT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attività produttive </a:t>
            </a:r>
            <a:r>
              <a:rPr lang="it-IT" sz="2600" b="1" dirty="0" smtClean="0">
                <a:latin typeface="Arial" pitchFamily="34" charset="0"/>
                <a:cs typeface="Arial" pitchFamily="34" charset="0"/>
              </a:rPr>
              <a:t>che si svolgono all’interno di essi con </a:t>
            </a:r>
            <a:r>
              <a:rPr lang="it-IT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l’utilizzo o lo stoccaggio di sostanze pericolose</a:t>
            </a:r>
            <a:r>
              <a:rPr lang="it-IT" sz="2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it-IT" sz="2600" b="1" dirty="0" smtClean="0">
                <a:latin typeface="Arial" pitchFamily="34" charset="0"/>
                <a:cs typeface="Arial" pitchFamily="34" charset="0"/>
              </a:rPr>
              <a:t>Queste sostanze, nel caso di </a:t>
            </a: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incidente</a:t>
            </a:r>
            <a:r>
              <a:rPr lang="it-IT" sz="2600" b="1" dirty="0" smtClean="0">
                <a:latin typeface="Arial" pitchFamily="34" charset="0"/>
                <a:cs typeface="Arial" pitchFamily="34" charset="0"/>
              </a:rPr>
              <a:t>, contribuiscono a provocare </a:t>
            </a: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incendi, esplosioni, emissioni di nubi tossiche o </a:t>
            </a:r>
            <a:r>
              <a:rPr lang="it-IT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sversamenti</a:t>
            </a: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di sostanze pericolose per l’ambiente.</a:t>
            </a:r>
          </a:p>
          <a:p>
            <a:pPr algn="just"/>
            <a:r>
              <a:rPr lang="it-IT" sz="2600" b="1" dirty="0" smtClean="0">
                <a:latin typeface="Arial" pitchFamily="34" charset="0"/>
                <a:cs typeface="Arial" pitchFamily="34" charset="0"/>
              </a:rPr>
              <a:t>Gli effetti di tali eventi possono arrecare </a:t>
            </a:r>
            <a:r>
              <a:rPr lang="it-IT" sz="26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danni</a:t>
            </a:r>
            <a:r>
              <a:rPr lang="it-IT" sz="2600" b="1" dirty="0" smtClean="0">
                <a:latin typeface="Arial" pitchFamily="34" charset="0"/>
                <a:cs typeface="Arial" pitchFamily="34" charset="0"/>
              </a:rPr>
              <a:t> alla </a:t>
            </a:r>
            <a:r>
              <a:rPr lang="it-IT" sz="26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popolazione o all’ambiente.</a:t>
            </a:r>
            <a:endParaRPr lang="it-IT" sz="26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t3.gstatic.com/images?q=tbn:ANd9GcTCinvg95N7wF_MGhZ0vdKZ7ddeF54Tu1KtdGOfMCxdBwtTZVm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7154" y="5929330"/>
            <a:ext cx="950821" cy="71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34818" name="Picture 2" descr="http://t1.gstatic.com/images?q=tbn:ANd9GcRxowPzhW0kMQHfanOc8wNQkVLMJ3yCOS0SQLeV4YOCTxuFpEHo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15" y="1000108"/>
            <a:ext cx="3930903" cy="3004956"/>
          </a:xfrm>
          <a:prstGeom prst="rect">
            <a:avLst/>
          </a:prstGeom>
          <a:noFill/>
        </p:spPr>
      </p:pic>
      <p:graphicFrame>
        <p:nvGraphicFramePr>
          <p:cNvPr id="12" name="Diagramma 11"/>
          <p:cNvGraphicFramePr/>
          <p:nvPr/>
        </p:nvGraphicFramePr>
        <p:xfrm>
          <a:off x="4427984" y="692696"/>
          <a:ext cx="4357718" cy="310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ttangolo 9"/>
          <p:cNvSpPr/>
          <p:nvPr/>
        </p:nvSpPr>
        <p:spPr>
          <a:xfrm>
            <a:off x="457255" y="4365104"/>
            <a:ext cx="8362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ASSOLUTAMENTE NO!!!!!!!!!</a:t>
            </a:r>
            <a:endParaRPr lang="it-IT" sz="5400" b="1" cap="all" spc="0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9458" name="Picture 2" descr="http://t1.gstatic.com/images?q=tbn:ANd9GcSh3CLnTKttPuiDYiDlp58QRzWxGSzf-ah4IOPJevDN9oqPpYXva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1357298"/>
            <a:ext cx="714380" cy="64807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77154" y="5929330"/>
            <a:ext cx="950821" cy="71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35848" name="Picture 8" descr="http://t0.gstatic.com/images?q=tbn:ANd9GcQ-HBnQmNXicu55D2FoSazQMEG96LqzG-ZAd-cRQXvqVB6KZXyRXA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004048" y="1268760"/>
            <a:ext cx="3077804" cy="4017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66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611560" y="908720"/>
            <a:ext cx="3712496" cy="45243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INFATTI LA NORMATIVA SUL RISCHIO  INDUSTRIALE  SI  COLLOCA ALL’INTERNO </a:t>
            </a:r>
            <a:r>
              <a:rPr lang="it-IT" sz="3200" b="1" dirty="0" err="1" smtClean="0">
                <a:solidFill>
                  <a:srgbClr val="FF0000"/>
                </a:solidFill>
              </a:rPr>
              <a:t>DI</a:t>
            </a:r>
            <a:r>
              <a:rPr lang="it-IT" sz="3200" b="1" dirty="0" smtClean="0">
                <a:solidFill>
                  <a:srgbClr val="FF0000"/>
                </a:solidFill>
              </a:rPr>
              <a:t> UN MODERNO CONCETTO </a:t>
            </a:r>
            <a:r>
              <a:rPr lang="it-IT" sz="3200" b="1" dirty="0" err="1" smtClean="0">
                <a:solidFill>
                  <a:srgbClr val="FF0000"/>
                </a:solidFill>
              </a:rPr>
              <a:t>DI</a:t>
            </a:r>
            <a:r>
              <a:rPr lang="it-IT" sz="3200" b="1" dirty="0" smtClean="0">
                <a:solidFill>
                  <a:srgbClr val="FF0000"/>
                </a:solidFill>
              </a:rPr>
              <a:t> SICUREZZA.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19458" name="AutoShape 2" descr="data:image/jpeg;base64,/9j/4AAQSkZJRgABAQAAAQABAAD/2wCEAAkGBhMSERUUEhQWFRUVGRoUFBcYGBgXFhcYFxcVFxYXFxQXHSYfFxkjHRcVHy8gIycpLCwsFR4xNTAqNSYrLCkBCQoKDgwOGg8PGiokHyQpLCkpKSkpKSwsKSwsLiwsLCksLCksKSwsLSwsKSwpKSwpLCwpKSkpLCwpKSksLCwpKf/AABEIALMBGQMBIgACEQEDEQH/xAAcAAABBQEBAQAAAAAAAAAAAAAFAAEDBAYCBwj/xABLEAABAwIDBAQJCAcHAwUAAAABAgMRACEEEjEFBkFREyJhcQcUMoGRkqHB0RUjQlJTk7HwM3KCwtLh4iQlQ2Jjc7IXw/EWNDWDs//EABoBAAMBAQEBAAAAAAAAAAAAAAABAgMEBQb/xAAtEQACAgEDAwMCBgMBAAAAAAAAAQIRAxIhMQQTQQUiUWFxMkJSgZGhFCPBBv/aAAwDAQACEQMRAD8A9sW4Qa56U104m9cFumA/SmnDtcZTSg0AS9JS6SohXWWgCTPThVRinBoAkBp65pTSA6pqaaRVQBW2jtAMpzK0mKwu2/CA8gnoygAc0k9w11q1vhvCFDKhRyjUczzrz9WJsVG/f6J/PKkMLP8AhQ2h9ANmLklu3/KqWI8L+0Ea9De1m5HpzVncXtgCwtxoJi8dnsOfooA9W3e8KOJeWhK+j6xAICIN+V61W1fCE20ohIzQYJmB5q8AwuNyKBm47aJYrai1mcqjNAHqWK8Kqr5EpTymTQx3wn4yZBay8Bkv/wAtK86Q4QZULnRJHdelisUrmJ5fzoA2eL8L+OT5JZ+7J/eoU94bNpDRTH3X9dYhb5mVT3VRxLnKgD0n/rXtGPKY+6P8VV0+HHaZMSx90f46wTMlN6qEkKoEeop8NG0j9Jjt+a/rqZrwxbRJiWfuv6q8/wALZMceNEcIi0mlZVG2Phb2h9Zn7v8AqqB3wxbRH0mPuv6qyD5iqbqCq3npWFGz/wCtW0ubH3R/iqdHhh2kRZTH3X9VYfxW1TtNEUmx0jbDwvbR4qZ+6P8AFXQ8Lu0ObP3f9VYsJp6VsdGxPhg2hzZ+7P8AFSPhh2hzZ+7P8VYullo1MVHpG6PhPxuIxrDLpayOLyqhuDGVRsc1tBXsE187eD5P954X/c/cXX0TVxZLHpUqVUIUU0U9KgDnIKeKelQA2Wllp6VADRT0qVADEVDih1Ffqn8DU9At5NpBLSglUHT+RpN0NI8w2y/14vE3rP7W2iAI81FNpvkBRVFzaKwu1MZJN6QFLHPkqI4cagQ2SbVw1yiZorg2xzHdTAo5yDl42NHcFjQEyfb7qGutIB/DsrnxiKACr+NKvxH8qoqeC9dajVi6p4t7l3UAdvG8E0PeEG4qR9dV1u8KALiVwkGqTrvWmmViTEVwKBBPB4ySAed6OFysu2miLOLgXmkykElO1ykVRS/erLbtSMupiu4FQIqUCkM7ArtKZ0pm2yTV5OGyi+tQ2NFAt1yEVadZpm2TNFgGdwGv7ywp/wBT9xdfQVeH7h4P+3YdUaL/AHVV7hWsN0RLkelSpVZIqVKlQAqVKlQAqVKlQAqVKlQA1YDe/FIbUUz1zdRmyRyA5mt486EpJPATXhG+G0VKWokySSTUsaB+8GOEVgtoPyat7TxpOvooK4o8aYFlrHACDIqX5QJuEEjnerGyN3ukGdyQJsnQnnPKj52QlI6oATyvRYGQO0bzXSH5vNaDFbERcxKuGkUIe2RflPo7qAIBiI0NcqemuMTgyiq4JoAlW7UWa9IoJNENn7LUpScyVZT5qBFFKJqw23Far5Lbt1Bbsiuntmt5YCB76myqM0lE12to0SZ2X1tbVM7s7kaVjoEtNRV9lFdtYerrWGpNgRoHZU6EVew+zVHQVeb2SeRmosqijhmoNFOhCgK7Ts08qvYbAKnSpY0UnMAItrVrBbFCqMYTYyl8K0eA2GEQTrx+FKh2Q7pbECHEKi4M9uhre0A2cjK4kdtH63xqkZS5FSpUq0JFSpUqAFSpUqAFSpUL2hvA00SkmVDVI4eegApUGMSSgwYMSDMC17nlWUxO8zijKDkHAfzIvTP715m1IWi6hEpMD0H40mMzu3doYht3PmSruUFDuPwrz7ePFqcUSRE68PZWqx6SpUcJnv7KE4rYYWSokyamh3ZlcJsRTyxwTqpXdyoq5s1pCQkJBA4m576K4ZgNN5Pq6Hn6KHtDMolWg4UrK0jYZICZI4yKbE4gRTYyYMEQKBrxx50WFFteJmqC8Re+tVTjbmnSlU5iDFUSybFMAgTwvVZnZocc5DjSXiqt7LxAAHfQILYDYyEDT01fVAFgKgOKtVd3EVmWWCuoyaqdPXTb0XoAny1IlqRVdCpNXWkGpYyBrCXrR7O3eKtBNpqthsAVRavRd3tjENJm3fU7seyIdibup6O4g8aJObutxpeKLM4eBY1K4ia0USdRnvkAX9ld4bY8WIo2UAVxmM09ArI8PhAmrS4NRptTqNVQrK2HJ6dHG/uNaKg+FSOkT30YqkhMVKlXKlRTEdUq4S4DT5qAOqVRO4lKYzKAkhIm0qUYSO8mwFOpyKABG8e2+ibKUXcNv1ZEz8K89OPAUpRueFH973kZyUnrHXlawtwNYZ8ngeOvKamyqDasfJ1qvicQrNVRDyAOqZUBrp6PjSeQpYGWx7/zNS2WkPicWEmhuJ2tMx3Cusfh15e2s90DhWQkEn6ovUOe25pGDvYJHHkCCKh8bANtTVPE7PxCUytpQGnM+yhDxJPGeV57u+s+5GXDNuzJcoJ43FCCKGeLlZMCPYKttMlaRGo1mrjOHyp7eNS8q4NV0z/FWxnMQzkNwCeyjOFaJbTbhxqF9rrd9XkOQmOVdF7HA1uDhslM9a9WcPh0tiB7alUuo1O07JoZSwNKhKiaZypcAxKr1LZSRz0dTJYNahrYaMuaxGv/AJpm8DnNkxwHGs9dlaQLh8GdSKN4XB9lHsJs4kXHD8+erbmySlIo3YF7dzZaDBVcWrW9GAIAgcKA7vbNso6Dh760GSBFbRM5DA10F0k0+SqJGmuujNMDFSJcoAjyVGoVMoVz0VFgNhPLT3+40YoXhk9dPfRSmhEan0zEieUifRUb6jrwrzvf0Dxy4HkI4frUBRiFJ8lSh3KI/A1jLLTo0UNrPV04qDVts15M3tp8aPOD9on2Gatt73Ysf4yrc0oPtKaSypDcDQbx7OfcxKW+nUGnFtkovYA57WiQUyO0CtNjdooRrfu99ef/APql4sjEKKVONuZBIhJHVF0pj659lVlbzuLmQBPIkewz+NU5pEqNkW9GLT0iimQCZjWPPWTxmO4A60bxyC5xI52B9+tUHt3WlRdQjzH03o1x+StLB7WFeyhYKQDe5OnOI40awOHc8XLynGxCsuTN11XAKkp1KRInuPKl4hCAkKJiwmxjlNdu4cHBO5QnpErSEXkpzRm9IB15VPcTNVjZAjHSYJE02EeyqJFibH3VDsvdpZAW4YOoSDcD/Na57qKs4UInLKTzIv6eIryup6uKbitz3Ol6RtJt0y207brinZwjd7AEmTYa3gybzepMUsCBAkpSSTqCUpJ9pqoXMvGvmsurU62PYhHXFNEeM2Y2FlwpElMTbhx76yW2MSlBANgbj31pcVjSASDMTA/OlYjeB7pFz2cNJr1PTYzc/cR1sdHTuyF3FpN5HprgY9OkjzGgWIRfvqXDNca+pSPiZPcMeMVI2JqDBYFazYE1p9mbBJUAQY41MpJDSsAvYFUTEDhVvZDCgqfNWnxezQCARb88anw+zkkARE1nrsrSVmH46o049tGtgMDPYeb312nctxZHRwY1E2HnrZ7ubqhmVLuqhKxN0QYfYaoEaE0Td2MDl7KLBAGlMU1uoGeort4YJSAOFN0HbU5pgKZJWWzFQKUZ7OPOiOWmLYosCjnpBVW+iFcnD0WBADXQmp0sCugzQBHh/LHfRKqjTfWFW6pCPMt/v/eH9RH4qrJ43FlEQgqnlcDv4ibX059trwtbyLY2kUJShQ6Js3zA3z8Qax431P0mU+ZRH4g1zyxu7NVJVRr0mwte030539lPF/NWYa33TxZV5lA/iBRbZO2k4jOUpUnLAOaLzmNo7jWbg1yUpJhNtU4VX+9z/VqNs/nzU7af7JPAvK48gOHoqgvbTLayhxwJIiZCuIBFwI0pzV1QR2CQNPVBG3cOf8Zv1o/GKsI2g0dHWz3LQffWdMq0WJrho/NP9qmvYV06VA6EHug/hTM+Q7+s1/3OFVETIwBOlTIPePOfdUUXrsG9ZtJlptDuLmJJPVRqZ/w0c64UgHX3002H6qPYhNJJqXig3ukawz5Y/hk1+5CvZ6DMzcQYJ49hOtCcTui0smFuJ86Tz/y91HkikkXNOEYx4Q8nU5ciqcmzJO7hCbPT+sj4GiGzdzUoPzip4DKNPMdaOKN/R7qlJrVzkc1II7EwmEaTClR3oUR6QmruKxuFREKKvqhCFqtzMC151jSgM0ylad3vVelYwi7vFhTCVIduYlQSgC4A+kSJvqBpWowOzsNAXkWTITli6VEwAbxM8ZiIOhFYVVpiuV7xLwrTTaUhQs4okJuUrWAI4acDxq4u2TI9Y2clBTmQkpCuescNCbVeTXmez/CX0ZbbGH6ifLOeVm30EkAC44mjzHhLwp8pLyf2Un/isn2VspJGdM12alNZ9rfvBK/xo/WQ4P3auNb0YRWmIa86wn/lFXqQqYTpVSf2knLmaW2qCJGYGUyAqMp1vbUWq5BosQppiqmJpqVjOppTXNKaLEdUq4zUs9KwJW9RVqqbSusKuVcQZ4j4WsFg17RJefeaX0TdkshxEdeDOcGdaxfyJgj5OPj9fDLHtDhrQ+Gnabje1CExHQtm4HNdYT5cc4pSfMPhQ7FsHEbuYWettFkDn0LxPq2/GjuwGMEyleTEuvyRJRhwlIIBgSp3/NNYpO3yP8JHoozu3jy8sw2lICkgkWvOl7caznxuVHkPM7Xw6VQ2XlQoqcQ6E5IMQQEmM0nXsrL7y4tK3ZDQbPE5lnOIAQSlRIFhPV1zc6Kt4BklRWV5l5j1BlgJUTopBgQnW8kKtoTexOz8O4pJyZrZTOYEZZjgLebnWakk7FplZhKYit3/AOmsOR5B8yiPfXKt0cOeCx+1V91FaGZVDKYFhpyHKiWyUq+TH8hOcuNqgZs2VvylW7/Qkk0XVuu3wUu3cdKDbSQUuFlRJSqFAiRB6wgiesLcT6ZqlOLE4sHMbUegQ85w+mo++rbu08QkEh5ciTeDoO0dlE8NuiLwuBwGWwm8a1db3JW4lZCgoAEWgGY/zGNJPmA41OqLHTQJ2htd9DmVLggJbsUpN+ibnhzn01wjeLEji2e9HwUKnx2BzOk5kJkAgKzAgABImx5HsqNvZCjICkE8gT/DTqIWyVO9D/FDZ9ce80d2Lj1PIKlJSk5ssAkiwSZk99Z9OxHjfLPcb6HgYPA+ij+xcIptCkrEKCpIkGMyU5Zg2mKzlFVsVFuyfaGLDSCsgnLFhE3UBxtxoeN7Wjqh0fspP4LqfaikuIW2FAKBEyFRMpXAgGSRGlZ5zZ5FwpJ7BmEeukD/AM1C0fmNo4ss94RbDyd6cOeKx3oV7gam+XGOrLgEpChIULEkgzH41lTs9fJJ7lIP4Gn2jg19QJbUohpCYSM9wDIlMifPVJQfDFLHljzF/wAM1nywwrR5s/tpH4mqu2kz0f6h/wD0cNZhzZjhUlIQrMbgFJBIGpuNNa0e2y4tWZsnIGzJ6oghx8kdbiBFu7zvRT2M7fk5auQamFQYTZ+JkFTS8sqMwNIRlPV4XV6KbaT6mkFUXEWVPEgXE8jUyjuNSLdJRoAN5lcUI8xI+NTJ3j5tnzL+KaO3INaDDaeui30k8BzFLD4hSQMqlJsNFEfhQ3DbdSpxtORYJWgDySPLT29td/KiE2UlQIibA/gaNMqFqVhxvb+JT5OIeH/2L95pI3nxYWlZfcJROUEykTIuiMqjc3IJoKNqtnifVPwroY1v6w9o91HuHsahjwgYwAStCtPKbR+7FXmfCe+PKaZV3Z0/vGsc3dI7hXKVDgR6RSthSN+14UPrYf1XPiir+z/CC084hsNOhS1BAugiSeJzAx5q8ziiO7lsXhz/AKqP+Q+NUpMmkew7PfWpXWbKANJUgk68EEx6aLUPw56wohXRDghnzz4bh/ep/wBlr8V1gAL+at94b1f3qR/otf8AcrBp183xqjCT3FlFajdBsBtSv9SbRNgnnFZxCZzGdIjqkg3uJFhAk35Vcw2OcbaJQsphcQIi6VEkiNZAqJR1KkXB6XbNUGpUSUwSCJzSL28nKI5WNuRqfDoigC9oOhx5IcVDaCoeSbgI1MXEqNDXdtulKkqWClQIIIEQRcGs+02a91I3SXQIBIBIkAkSRIEgHhJAntFJzGoTqtI/aHxrz0YsCBkR50j6MRc8KIL2662EpSSBCTlEpCcyQo9UWGtHZ3DvKjVL26x9qk90q/AULdxjSn0qkwSP8NQEgLglRjKAV8u2h+A2mvEPIbchUqKQVZlRKcxMBQ5aTFqkw+NSW219Az844WgIcsQGjM5/9SI7PQdug7lmjZxzYHlp9YV0d5OiBDa2ylRhXEiREjrARH40De2k22l5RwzBDLgZNljNPTdYSTH6I6/WHKiWz8Y2cX4ucOyCCoFYuBlbUuQlYM6Rep0Nbj12AN5S06lCkEKWCQYPWCbkA9k1xuyhbYec6wCUBJV1lBJWtIE5TNwDHdWxxGwytIU20wZ1BTp3cxVPFbNU0FfNMIkpAUkgJV1kGFBZgxqKXcWmmjfBhlPKkmXdjMLxLruVSUZV5pyquUrUE2SoX5zrNFX93nGg88HUyodIsdEoAltPVAlyEiwFhWE2htZ1nOtpSwVOKCkoJBWkmCm2upOhvwOlVtibXeUohKMUG1SFy4S2khBnpAGwFW4EjUVEU3ByPRz/AOvqFhSVe1cLylZfxzi1HO4ptRKhHUIIMjySVECYA0JsK7+XcOyBkxYJmCnoXAQbSZVAI6oFia5VcDvEen+dY49CpSrDiZlzWbSIj8BrWXT1mty8Hf6pF+n6Y4dlK3XPFfJvmMahxWZD+FcK8uZKswKAlMSoLHVAsCZN4qbEMjOgf2SSpJAQ6OuMxGTSLzGvAVimS30ThbVPzSgoTJBK16g3HVyek9tZ84fsrfsQPMXqWdJPY9YewDqXE5WFJIBUUodjMmwBzAgjrD29ldPsqV5bGKNo8rPbrRqo2kj20G8FiYS7+eIreFVQ8STqxv1KdK4r+zMo3mxCP0ilrAzJUkhRVJBuYSVCJtw9NM1vKrpS8lImMpCwuLgaSAr6P86h2o8EvuEoziYi4uUpg25UmcQlOIBCEJSQITdSesFweN7i3MR20o3XPmjXM8cpq8a3jq8/H3Ce1t6luMhGGKkO66ogpAhcBUzcjhNSbobBw5YVmaQ6rMpJKkAkJhBCbKNgeNjM1Anoi6+opaiEFJKUKABR1gmRA83Kq6MrfVCEnM83FkCylLSU6eSciZHbW8JOqbPOzRg37Y1snyaDH7vYYQoYdtKkkEKCSkpggg2I5eyqyd3cMsytq5FznWOX+a2pp8TsxkjrNJtdXlCRHE5gOB9FQDZCAbdKk8g66BHD6elzVbnLsUtqbIwrABIUgSBmWsZTmmACqL256V1svA4V45UFKjebpOkT5JPMXoVvnspCMMlSSuS7JzOKVJWFFRv9I5U37+dW9wt1gG0YpDykrWlxBSUJUkDpCnmCT1AfPTokLjdchKR0iZiPJMWtrPuqX5HwYJBSiRaCeJ0qxi1OJNngYVH6JNoPkmFTw1sb0DxO6YfeW4p0oVInKFAGEIg+Xb286mvgp78hUbNwQHkNeSniNZM8aHMNtIxzRajL4wiImB5JIA5A6VDiNygkE+NO5UgqvnMcSQM54cqp7Jwbrjw6PEOqSFBSlFShmAIH0hMlJsO3sptbCSPd2fLHfRGsTs/aCUvYVpkrDaeoQTMiDlkqJKtDea21aQ4Ez518N3/y5/2G/wB+sMnU9w99eoeF3Yod2nmLmU9CgRGYwCbwSOfPzVkcLulmcSOkypUoIkpuCQTMBUR5/TUvLFOmzPtybtA/AbwOtMvMIyZHZzyCVXSEnKZtbsNVj+h71n2IT/FTO7PcQstqSQuMxTyhJUfYCacA9Gm2q1R2nK0I9o9NabcoTvyX8Q4OkxRkXQoC4v12hbnaoGdqLSrDkZT0BlsFII/Sqc6w+l1ifNApnUnNiDlIixFupLqRfz9W1cDDqUtlISZUkZRzEruPOFeikmJopOTOaLX7pJBj2GrzpGZy5s2kC5v+hHntNj8KgUD4uVRbpInhPRzHoM1YewywrEAiC2kZhyAW0nhPEgU3yJLYs7CP9pYubJUq5mCEPG3IWmO0njSwP6DBjniVfhgxS2KwRiGZgSy44ONuhxH8JqrgsbCcMIB6N4uAXkyWLH1OFDGkWtoL+YxZ54pP/HGH30Z2ev8AvdzsU97GligLpJwjqj9LEpnv6J8+i9GsGojbD2lnHgeI+kk3qXwXHlBfefebxbDNobMLdNjOUpSkp61xa4iezjULe8gxrWcp0eCcggFA+bKbpBnUjThQXfjFpzt5hbIJECVgOrJSlcHIbC9tTrpU2wsHkwza0haEu9a2ZaiUOHrEAgJzJCRbXKbaVxzUVjtnr9DqedUUtqIUUgpkKDtiDEEm0H61rAXPCp9n7VcbzodWpalzmKsiiVZTmIcgqVcAXUIgRU+JxyWjnVPzA6SIGXxjEWbkE3LaDIHMVn2NoILwWoq0ICQ2YJUkpzSVmTx+FVFPt0dGacZ9X3H8ryvFB9rFJWJSZvHEQQbi9ZIYZANnEmT1rgWk2uYJHtkcprXgiUgcxbhqKdJWUoSpHUMQrWZIKeMC5jTjXP0klFOjv/8AQ3eJSe9P/hnsO1lbe6wWC3IMgyJKesU3nv5VRxCwkwUC95zHiB6YmtnuVh217RW2WwU5npBylKiMxHVCRadJmoNr72YNDjjbOAbcbCoCyspJykAlKQkwkxAvoBXerbPmm0ki14PFg9KU6WF/NWxzUI2HhGkstOsgBL7WaBMylZBzSdROW31KJFdZS5E3ZkNt4kDEOA5bqAAJ45UxUWHfRPWHqkA6GLg6D31NtTajiH3AlUDNMQk/RT9YGpdiuP4p9DSejlRuS00coF1KPU4Ca4ZL3bH2vTqumUppVp581X2Ica40YCUlQIuFEKMgnSTyjuoexjujWcyQsIOdAcTZMHNdU9fU+0Ga0O8W+Gz8O+pjxPpeiPRqfSGgrMDCyEFGUnmLCZHCSP2rsh1xKsrTam2+sFpbQkFJAKVlAvlKSDF40rpjCWN3LhnidR1ODPhaiqcePqcL262ECMM0LGSMySQoEkHmm2h5VyrbyCjN0KgYHkvOCwuBAMQJPDiedDHN21EZYSLC4SoEGO72dtOrd1WXLlvzAX21v38X6kfP7hfFbYYWyEuNOlI60eMOHQKiypvqJohgN72WEBptt1CE+TC0Kus5jBWOaifPWUe3eWUBISQe3PGh46ceVRtbur4JIP7Y5E8Oz2Ud7F+pBuanaO9yFHrLxF7DKGhfrGbCY/PdA1vYlskIceg9a6WyryY4gxECPbWeXu26QIBtrKlDtsI58qjXsZ2CYVaBqefLlFUsmP5X8h7jWYffJDoKVuuQQpKh0SdCIiR2VDgdvNMuLCFhKNQS24tRlIgxmAFo41lGtiPCSAZPaRb0fmaWN2M/NkkghIJkEWSkemQfZTU8fz/YXI9T3V3jQ5jcMgOoJK9OjcQSQlZtKiBYceR529kr5p8G2yn07UwhWhQSlzWxEFtfEdtfS1XFprZhdnkPhPaT46pajlytNgqUFZblQHWAI4kGeetZV7DOJ6xScliFJ64zScplE8OceVaTatf4SXUePKC4MttiDoASueMQY9nGs4hbIulKdPKFimxt1bxpxtFePlnFZXd8lRnFA7H4Dp8Qp9qM+VbS0KJGYqZUhLrRCTNlSpFjmSY8qwkbHcSlCDA6JalklL9yotQB81p82NJ8rsrRDa+pBMRBGcxPDU8dOVO3tcTElNrDMofvX4iqXXSXgmU4tgVzZrii91kziVSvq4gBADnSyczIzCYTCZNwYgEiVOxlocZVmSehQG4CcQrNGfrAhg26/Ii2vI85tgGOvIEzKie7j28Krpxhk2ExrIOpuRz/AJUP1B3stibimZ1W7rnQpaBn5wrKujxMJHRZbpLIm6YtJ6wtEmrWI2GpS31WHTaDosV8384hdj0HWsnLw8qaMjaqpib24g6ak25RpypztcLUSqCDaSE8BMXGtN+oP9IriAPkBQW3aQGlNEhvEgTkWkLMtTJK5gAjq3gGuE7sKhsFSiEEqMN4kSCpJhPzHUNje+s8K05x2nWsQdMo04RFtReu/lxIkSAQB1SEyZ1vEiLG3M04+oX+Uv2mOVsFzKpvMrLmDs9FiMskLTGXopzAcdOt3wQZR0eLViXHEwtTilghwKSVXFloTmEq1H1TWsb2ukg3atfyB7ligu02W8STmCYISCASmCMxscyo17tLCtX1sEi2opXZnt6mkvlGRSYSnLKjHWUomABMgyn1jyq5hcO+21hkB9PRiVLUlQzISqCW8nFOoBucyzoDFFFYFnNmhAAIc0GUnUAmNL8OAAvTMPtA5kkA3PlTBkyoDmTxuZForB9ZCS01t9i4ZFGV2/2INubJ6VPR5m82dTjgUsABZEAKi5ygRbiSLhIqhtTd/CYdoOpUZCkAlWdSRJkn5tRmwMTYkRRx0s65GuBkoQTfze2q7uFaWlQyMkKPWACQZEGTB1n83qo9bFLzQTyRe/kobc3jKQU9K0oKSFDqZFQpQkJObskWNDW9plcBLsk6dYTJ06pPs7KI4zdpl4pC1FOUBIyx1fKkREHhy01mZubDw7TKFJRF1EmCZtMJJME5ZMW4niZrLu4YwuKd/Q7MXqc0qmlL7gzZm87bCy4V5iEOJQAQTnW2pLZ10zEE9grIdESoQdLR7/PW5f2My6txYKQpxKkkkZjmIAzXOsSe8g8KjwW6iEAhSwvSIEHtm8EG9u6ujH1eKEeWc/UdR/kS1aUq22CO5u0UpwiUuqyJbLikqsQULUF8FSCClyQeY51cb3uwpUQXkBP0VZgc3Lqi48/KucMyttCR0icgTlSAk6JEfXNrcudBRuoxnzA2nMEg9UdgvIHn5dlL/NxW7MWS4vFYZa1kh1ZW4ShbaHFJUjo2gkAi2uc8/ZRbdrbuCwRW6ouJWUkN9I26lJgFWUKKIBUUgebvrtG0yBlBgAQEiwAAIAidAOHZVbar/TN5HAFJ8qDrI0M8Dc3rOPV49X4WbPqcmnTqdfB506vPKj5RJKjNyVXPfqa9W2fii2yGw0M5bCFruJCE5QZjgAm02vQTD7PZbAyJScxCrwewXOsXvrflRHplkGV9nAxbXvqM/XKaqKZghlJdN8olJgGf5aW7qnbWSBJAOvG49Nqo9YfSEd/DlVNeNIMfz4/n01wx037YhqrwaEMGdTEaXHnvf3U6mkjU6X1oI1i59E1It4SOsOevI6+2reVLbQg7v0DHRoM9bvv/ADrnokD6Xb+etQkODnXJxCRrGtJZvGhC7v0CTq2x9JR7p+NVfGW+azNtah8ZTF64VjUAiw/P/ml3JP8AKQ8rNJucpvx1iCqc/E/5VV7JXim4xCsawQLBdzrfKqBPMwT5q9rr2ugvt215Hq1bkLuFQoypCSeZSCfSabxFv7NHqj4UqVd1IBvk9r7NHqp+FP4g39mj1R8KVKikAvEW/s0eqPhS8Rb+zR6o+FKlRSAXiLf2aPVHwpDAN/Zo9VPwpUqdIB/Em/qI9UfCufEG/s0eqn4UqVKkA/iTf1EeqPhS8Rb+zR6o+FKlRSAXiLf2aPVHwphgW/s0eqn4UqVFIBzgW/s0eqPhSGBb+zR6o+FKlRSAXiLf2aPVHwpeIt/Zo9UfClSp0gEME39RHqj4U/ibf1E+qPhSpUqQCGDb+on1RS8Tb+oj1R8KVKikAvEm/qI9UfCkcE39RHqj4UqVFIBvEm/qI9UfCn8Sb+oj1R8KVKikAvEm/qI9UfCm8Rb+zR6o+FPSopAN4i39mj1R8KXiLf2aPVHwpUqKQC8Sb+oj1R8KXiTf1EeqPhSpU6QC8Rb+zR6o+FN4g19mj1U/CnpUqQHbTCU+SkJnWAB+FS0qVMD/2Q=="/>
          <p:cNvSpPr>
            <a:spLocks noChangeAspect="1" noChangeArrowheads="1"/>
          </p:cNvSpPr>
          <p:nvPr/>
        </p:nvSpPr>
        <p:spPr bwMode="auto">
          <a:xfrm>
            <a:off x="0" y="-825500"/>
            <a:ext cx="2676525" cy="1704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7154" y="5929330"/>
            <a:ext cx="950821" cy="71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7</a:t>
            </a:fld>
            <a:endParaRPr lang="it-IT"/>
          </a:p>
        </p:txBody>
      </p:sp>
      <p:graphicFrame>
        <p:nvGraphicFramePr>
          <p:cNvPr id="8" name="Diagramma 7"/>
          <p:cNvGraphicFramePr/>
          <p:nvPr/>
        </p:nvGraphicFramePr>
        <p:xfrm>
          <a:off x="2411760" y="980728"/>
          <a:ext cx="4143974" cy="5390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http://t0.gstatic.com/images?q=tbn:ANd9GcS-rudX0bJs6LLMl1HIUUO8sIAc0MOnzD8jxNjZ4s9bfuoMreC7a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643314"/>
            <a:ext cx="2081406" cy="20537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6" descr="http://t2.gstatic.com/images?q=tbn:ANd9GcQFeHnJcuYF69slzluAxN8D4PAefigKwo9fWx97vLRMqcDcFFF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76672"/>
            <a:ext cx="1914525" cy="19240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http://t3.gstatic.com/images?q=tbn:ANd9GcQLfALIAOflRdpcWc_NhhbvPFabqhTMVkpnFU-iHTGTmEpyho9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28604"/>
            <a:ext cx="2000264" cy="18513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77154" y="5929330"/>
            <a:ext cx="950821" cy="71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 rot="17139050">
            <a:off x="1870147" y="4023201"/>
            <a:ext cx="3519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</a:rPr>
              <a:t>SICUREZZA</a:t>
            </a:r>
            <a:endParaRPr lang="it-IT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214678" y="214290"/>
            <a:ext cx="55081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In questo ambito, il </a:t>
            </a: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rischio industriale </a:t>
            </a: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è associato alle attività antropiche che comportano la presenza sul territorio di impianti produttivi, infrastrutture e reti tecnologiche che, per alcune sostanze trattate, possono costituire fonti di pericolo, esso non è dunque un rischio naturale ma è derivato dall'attività umana.</a:t>
            </a:r>
          </a:p>
          <a:p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Ed è connesso a fenomeni incidentali che possono dare luogo ad un incendio, un'esplosione o un'emissione di </a:t>
            </a: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hlinkClick r:id="rId2"/>
              </a:rPr>
              <a:t>sostanze pericolose</a:t>
            </a: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di natura chimica e/o biologica che comporti il pericolo di contrarre un effetto grave immediato o differito per l'uomo e/o per l'ambiente.</a:t>
            </a:r>
          </a:p>
        </p:txBody>
      </p:sp>
      <p:sp>
        <p:nvSpPr>
          <p:cNvPr id="1028" name="AutoShape 4" descr="data:image/jpeg;base64,/9j/4AAQSkZJRgABAQAAAQABAAD/2wCEAAkGBhQSERUTExQUFRQVFhgXFRUXFRQWGBQVFBQYFBQSFBcYGyYeFxkjHRYUIC8gIycpLCwsFx8xNTAqNSYsLCkBCQoKDgwOGg8PGiwiHyQsKS4pLCwsLCwsLCwsKSwsKSwsKSwpLCwsLCwpKSwpKSwsLCwsKSwsKSwsKSwpKSwsKf/AABEIAIwAkAMBIgACEQEDEQH/xAAbAAACAgMBAAAAAAAAAAAAAAAFBgMEAQIHAP/EAD8QAAEDAgMEBgcGBQQDAAAAAAEAAhEDIQQSMQVBUWEGEyJxgZEyQlKhscHRFENyouHwByNiktJzgrLxFRZT/8QAGgEAAgMBAQAAAAAAAAAAAAAAAgQBAwUABv/EACcRAAICAgMAAQMEAwAAAAAAAAABAhEDEgQhMRNBUWEigcHwBTJx/9oADAMBAAIRAxEAPwAG3AucJ62pebdmNeQCjOzHAyXyPEH5yiFIdkePxWC2bnwHFNRpxTOapgwYF07svLLMc5aqe0aTjUawZh6MQGyQM5MQmEMQnFWxANyZgAay2nNv710kqRCK+LrFtN1oGUtI6sAejA7io9lyGubaARYFzSOw24MEfREa+HJa5z4z5XQPVAym44nmtNkPs7mWmPxMEfBTX6l2R9CFuJfckGd0WnkRoe+FJS2uJ7YcP9p/6RJvNShyPtfUj0p4fGMqeg8O5bx4FTFqyGfzD+EfErcsVkMlgOFEJCxClLFqYGqvTKyMhakqS50t3/RadUN91yZ1EeYnTzWOp43UywUXRBrC1K3WCpsii/hmEtBcIibeKl6veiD8LysFEaaw4ZOjXljKLmILTj7Q8xaXgkSYIyCeW5Mr6KW8PDqhy2lpl3N1V1humAFbvdFDjRNja8tczV0G8GB2dfxclDsZt3/hp+5hB+CtOwzWtI3QYubH971BsW/eaVMnhMu98Qj2pqyui8V4FSGmo3WV6kmBVGWO7fe34H9VMSPHhqqP2eXZjItAAO7nzVylyVPa8C9NSwnl7ytDSA+qtLBYuWWiHErwo3hWxSUNRitjlVguBXhYhbFYV+4GpqQsQtiF5dsdqdCxmAjcguIoQU6bWYErYxsleT42VyXZuypqytSpyO6/dCV9l0Ia950yML5/qL3g8IgiybiyKFRzdW03nho070O2fgs5q1C2Wh9NoaJhhp0GAPLfWMEd25NLLUhaUQBVcXA6imQe16xHDk3nr3KvsUw4f6TR4NM/Fx8ka2lQDJcCIOvA8wePxQHZMzT50Sb6+mNOAWgndCzVDHSbOgk8FLV2Qdd6gwVbKeScsDSbUYEvmySxOwoxUhIr4YhV2uTxtXY0tkBJmJw+Uwr+PnWVAZIa9hDZTKdVwZUcWSYzRMd4UNaiGuIBBAJAI0PMKhyMwdYJBjwurFEACBoLC82USi1P8UEmnEtUqaxiMHZWMJdFmYWQl5ZdGTraE2qyFHCN7Z2dluEEK0sOVTjaFpxaZ4BbZF5qnp00cp0ClZ0XF4mTB8kKrslS7VJbVjmpqTJXl4VCKaNqUrB2MpH7NVDblzcoHEvcGR717ZVE5KmS9XrXNyNcQHCkG0pcIhrewYd5ToptqtLaYuWg1qV+54dwPDVXOiHZoZhLi+pVdVGrwTUd2nHfaLeSDLk6tFX1FDbWzHtfmd6UyWSMrSd7ZFz/AFb+SX9lntUzxY4eLQ2R5ro3TUNyB09r1CLkzuHELnOzfutxioCPfJ81q8XJvBMXyKmGWBM3R3FlttyWG1IRzY+LEhHyVtBkQfY8upS1IvSnA5TmA70/YEywIN0nwOam625YvEzfHlovmtonOqFQBzSbAESsNfBWaTO0BE3048lESvS+z/YS8QYwFW4TZgmyEiYOtDgnjZFSQszmxcey7G7PbQ2fmaUiY/CFjiF1F1KQkzpZg8pDlXwOQ1LU7NC1YsAq/goJQ+VLQqwZW1kWyFY9HR+keEJe1wClwWFmDvRrGYfMFUwlCDC8asz+PX7Gqu+xa6e1zSpUsoEvrNAkTEAmY3xKqbKw2Jp4Si+lWaXub2aQBBe95NQhzr2uTMWWv8Tngva0kAUqLnm/r1qgpsHiGPRzo9hDmIPrMbEAhrWAZXhtol2Vt94VqlWJMB+idtbA4mW1jVaQ46H7o6ggZIAd+u9KuznuNRuY3E6DUEvbM966l00p5abw30n2p8DmPaae49ocJXKqfYcSbFlRrddxeSfkfFanDybQspyLsYCFmnVLTIUrmKJzFobWVUdE6H47rKRnUIvjKAe0jikfoltJ1FlWG5pLdTEWPIojW6YVG/dD+8/4rzHK/TnaiP48cpQsUsZQ6quRGjvjoqL2wSOBhFtqbU62sKrmdXa9wZjfohRC9Fx8u8VL8L+RHJGnX5MNdCa+j+NmEpwruzMb1bxw3os8PkhQMHTOo0rhLfTHDTSngUc2XXDmghVekJYabm5mzGkiV57DP48q/wCjclsjl8LwW9amQVoGr1KyKXjEXBr07i4ytBTutWP32jvUzSvCp7Gh4IXSeg2pWLXNkVsXh6RJ0FLDtJffUS41PJOmBpkCXCHECQNGgCGsHID3ylTDEE4IOGZxfXxlUHUAA5SI1A61pHdxTkPl+yms1pJAoVemrgWgRJaZA5xBHkSuYvoZvtQFwcp7pbnab84HiujdITNQlJ+DptGIxLSZBbTJHKHNIB33BWrxP040BPtk9PtNa72mg+YlYNNe2OJoMncC3+xxbfnZWTTTm4FFvo+Y6zub8Ss4w30UuzqOWmT7R9w/WVDWYvO8mSlyJNf3o1uOqxKwbWac7ecAdxsT7yqj6dzyR2hgcwLpuyIG4hxg33EIdiMLlc5vAkeRhbHCzRcVFfRfyZ2eD2ZQLViFaNJaGkn9xehs6JbUBAYTcL3SKjFVx438wlfCVCx7SDBkfFMfSHF5qju+PK3yWFzsaU019R3jMEVgg7BJ8fmjFVyGU+y6/FMf491t+xHK+h2NngOX7CqbexnU4WvU9ik8j8WQho8yFddTAIjW/wC9UudPpbhHS4tYXAOje03g8NFkwi1JJoD0HbNJGLYDH8vDUqEk2FmAkxFyc413BN2FZlD6eYHIOxeSWEWnmDI8kmbHrtc19V8kHK2Az1pdVmd0Go0j8KaQ8mm2r94LugWLY7bRyIuOcK+c47NSRzi+gBtHZr6j+xq6wJ3cXRwH0StjNmmnjWsmD1bQ7TUOc5gNrgxM8wun0aLSOtgEkdgaSw6DvcYPkEq9ItmsbWbUyhzjTNR1rnqKzHvIJ/oLx3QNyZxZZL3wB9ix0bZNJ44Van53dYP+RRzZ2zxUqBhsDJO/QE/JV+ieGDq1RoALf5VQ5Y0dna4W0jKPcnCphqLSHMAaQC2AQZzWkzfRW5uRGKfZEYtugM/Cw0NGgt+qpV6CY62HESDI8EKxAGbUe5edjkbfZrwfVIEsMAwCdLDXUSptrbNDXZmkkOLtxEEOMjmqlTFZHiDadO5HoFZoc1zDlLi7tixc7SFp8fI4O/79BPOuxbdhlE6gnA7Hp5ZzibyBeEHGGaXQHN14p+PJTFHED4fCZntHE+7Uq9j3CSjjtkNpEvDg4ZbEHedfcgddknkTZI8jP8mRfZDeBUioTItwQ/Fs7XeiVUZdeCoVXZoA1lW8Wes7IzK4k2zOmtakZLnPGnacT5A71b2v0+NYND2jqwH5mxIdIA7XAQXJKw+Jc9wawPe72WtBJ8N6ztHAVWmDSqMOkFhYTvIIG/TzCHFiqX2Cyyi14Ne0f4sGm2oxlCn2qhdrHZIECI1iLpNxnT7EPJcC5jTYhrzBER8ICBY/MHusYmWzeRuVV7zmDBHDTefSPn8Forjwl3JWxZZHHqPQ7dGf4iuw3ph723LZcXQdG2Ji3a80fd/EoVq9N5pnIG1GkSJOdoBi8blzVxYWta0HPcGQIgej5reh2RHAEnwVc+PDtrpsJTb97GnZ3SerSrU4BDMt+06XQRLnGbnvTN/7mwSQ1+YmbuBBPiLLneExbSW5vVkG+5wPzAV//wAiwWgfFK8jAm6oux5FQ9u6e9gNDAI1NjPHhCpVOlDn7vyj/JKtLaVImDlBU3W0j7Pv+qV+CMX/AKlqyJBtuOBdLi7y/XuTRs/p0ynmApC8a2NhFyBqud9dSG+PE/VZ6+n7RH+531R015YEpRl6dJf06YC8sp3IFiRxMxa9kGpbVw/VvJLm1HOJAtGs3SZ9opn7z836rVxp6h/51Dg37YNwXg2t6Q0spB6uwdEn2o815m26Ijs0vQIjOB3E8/ok81B7f5h9FGYPrH8v0RLEvydtEdm4uhUY456bDcR1jSdZESOSxWx1Br2kCkRvbn1Ma2uElGl/V+UKN+FB3t8oVsIxj6yHJA/rwe/uCnw20CwkQ0i4g+kOybg+XkqGBbm9K6sUWAu93gdU80l0VdtWa4l2fLOZsASSM26JEXVejhQfWYOGuY8dbK2838Sfdp3LJq6mGzxjjqpUmlSI0b9IGUntu0AzoSGkwsB7wJc1hBO8fQhWKb+yTAmDfxA+amNGQ2SYJuJtrzUb16FoCapB9UDuzDhYSVDUeZBnwVzE2Lm+yYHcpsTTGUW3/IK3fwr1BzsU5pkGCFMdu1D6RvyUWMb2j3KPD3Og1Cs1i1bQNtMsnbVSLOK8zb7wbn3A/FaMN9Bc3UVU3iLIdIeak3L2wkNtOPsnvY36KN+2DoabDzDGhQMPY8/kFTo1CuWKP2O3YTO1m/8AyHk0fBebtBhPoAcpIVLCiXX4O9zVXcIAU/FE7dhR2NE2kcg5yx9pOoc4DvKFseVJ15iOfyK74kduf//Z"/>
          <p:cNvSpPr>
            <a:spLocks noChangeAspect="1" noChangeArrowheads="1"/>
          </p:cNvSpPr>
          <p:nvPr/>
        </p:nvSpPr>
        <p:spPr bwMode="auto">
          <a:xfrm>
            <a:off x="0" y="-649288"/>
            <a:ext cx="1371600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data:image/jpeg;base64,/9j/4AAQSkZJRgABAQAAAQABAAD/2wCEAAkGBhQSERUTExQUFRQVFhgXFRUXFRQWGBQVFBQYFBQSFBcYGyYeFxkjHRYUIC8gIycpLCwsFx8xNTAqNSYsLCkBCQoKDgwOGg8PGiwiHyQsKS4pLCwsLCwsLCwsKSwsKSwsKSwpLCwsLCwpKSwpKSwsLCwsKSwsKSwsKSwpKSwsKf/AABEIAIwAkAMBIgACEQEDEQH/xAAbAAACAgMBAAAAAAAAAAAAAAAFBgMEAQIHAP/EAD8QAAEDAgMEBgcGBQQDAAAAAAEAAhEDIQQSMQVBUWEGEyJxgZEyQlKhscHRFENyouHwByNiktJzgrLxFRZT/8QAGgEAAgMBAQAAAAAAAAAAAAAAAgQBAwUABv/EACcRAAICAgMAAQMEAwAAAAAAAAABAhEDEgQhMRNBUWEigcHwBTJx/9oADAMBAAIRAxEAPwAG3AucJ62pebdmNeQCjOzHAyXyPEH5yiFIdkePxWC2bnwHFNRpxTOapgwYF07svLLMc5aqe0aTjUawZh6MQGyQM5MQmEMQnFWxANyZgAay2nNv710kqRCK+LrFtN1oGUtI6sAejA7io9lyGubaARYFzSOw24MEfREa+HJa5z4z5XQPVAym44nmtNkPs7mWmPxMEfBTX6l2R9CFuJfckGd0WnkRoe+FJS2uJ7YcP9p/6RJvNShyPtfUj0p4fGMqeg8O5bx4FTFqyGfzD+EfErcsVkMlgOFEJCxClLFqYGqvTKyMhakqS50t3/RadUN91yZ1EeYnTzWOp43UywUXRBrC1K3WCpsii/hmEtBcIibeKl6veiD8LysFEaaw4ZOjXljKLmILTj7Q8xaXgkSYIyCeW5Mr6KW8PDqhy2lpl3N1V1humAFbvdFDjRNja8tczV0G8GB2dfxclDsZt3/hp+5hB+CtOwzWtI3QYubH971BsW/eaVMnhMu98Qj2pqyui8V4FSGmo3WV6kmBVGWO7fe34H9VMSPHhqqP2eXZjItAAO7nzVylyVPa8C9NSwnl7ytDSA+qtLBYuWWiHErwo3hWxSUNRitjlVguBXhYhbFYV+4GpqQsQtiF5dsdqdCxmAjcguIoQU6bWYErYxsleT42VyXZuypqytSpyO6/dCV9l0Ia950yML5/qL3g8IgiybiyKFRzdW03nho070O2fgs5q1C2Wh9NoaJhhp0GAPLfWMEd25NLLUhaUQBVcXA6imQe16xHDk3nr3KvsUw4f6TR4NM/Fx8ka2lQDJcCIOvA8wePxQHZMzT50Sb6+mNOAWgndCzVDHSbOgk8FLV2Qdd6gwVbKeScsDSbUYEvmySxOwoxUhIr4YhV2uTxtXY0tkBJmJw+Uwr+PnWVAZIa9hDZTKdVwZUcWSYzRMd4UNaiGuIBBAJAI0PMKhyMwdYJBjwurFEACBoLC82USi1P8UEmnEtUqaxiMHZWMJdFmYWQl5ZdGTraE2qyFHCN7Z2dluEEK0sOVTjaFpxaZ4BbZF5qnp00cp0ClZ0XF4mTB8kKrslS7VJbVjmpqTJXl4VCKaNqUrB2MpH7NVDblzcoHEvcGR717ZVE5KmS9XrXNyNcQHCkG0pcIhrewYd5ToptqtLaYuWg1qV+54dwPDVXOiHZoZhLi+pVdVGrwTUd2nHfaLeSDLk6tFX1FDbWzHtfmd6UyWSMrSd7ZFz/AFb+SX9lntUzxY4eLQ2R5ro3TUNyB09r1CLkzuHELnOzfutxioCPfJ81q8XJvBMXyKmGWBM3R3FlttyWG1IRzY+LEhHyVtBkQfY8upS1IvSnA5TmA70/YEywIN0nwOam625YvEzfHlovmtonOqFQBzSbAESsNfBWaTO0BE3048lESvS+z/YS8QYwFW4TZgmyEiYOtDgnjZFSQszmxcey7G7PbQ2fmaUiY/CFjiF1F1KQkzpZg8pDlXwOQ1LU7NC1YsAq/goJQ+VLQqwZW1kWyFY9HR+keEJe1wClwWFmDvRrGYfMFUwlCDC8asz+PX7Gqu+xa6e1zSpUsoEvrNAkTEAmY3xKqbKw2Jp4Si+lWaXub2aQBBe95NQhzr2uTMWWv8Tngva0kAUqLnm/r1qgpsHiGPRzo9hDmIPrMbEAhrWAZXhtol2Vt94VqlWJMB+idtbA4mW1jVaQ46H7o6ggZIAd+u9KuznuNRuY3E6DUEvbM966l00p5abw30n2p8DmPaae49ocJXKqfYcSbFlRrddxeSfkfFanDybQspyLsYCFmnVLTIUrmKJzFobWVUdE6H47rKRnUIvjKAe0jikfoltJ1FlWG5pLdTEWPIojW6YVG/dD+8/4rzHK/TnaiP48cpQsUsZQ6quRGjvjoqL2wSOBhFtqbU62sKrmdXa9wZjfohRC9Fx8u8VL8L+RHJGnX5MNdCa+j+NmEpwruzMb1bxw3os8PkhQMHTOo0rhLfTHDTSngUc2XXDmghVekJYabm5mzGkiV57DP48q/wCjclsjl8LwW9amQVoGr1KyKXjEXBr07i4ytBTutWP32jvUzSvCp7Gh4IXSeg2pWLXNkVsXh6RJ0FLDtJffUS41PJOmBpkCXCHECQNGgCGsHID3ylTDEE4IOGZxfXxlUHUAA5SI1A61pHdxTkPl+yms1pJAoVemrgWgRJaZA5xBHkSuYvoZvtQFwcp7pbnab84HiujdITNQlJ+DptGIxLSZBbTJHKHNIB33BWrxP040BPtk9PtNa72mg+YlYNNe2OJoMncC3+xxbfnZWTTTm4FFvo+Y6zub8Ss4w30UuzqOWmT7R9w/WVDWYvO8mSlyJNf3o1uOqxKwbWac7ecAdxsT7yqj6dzyR2hgcwLpuyIG4hxg33EIdiMLlc5vAkeRhbHCzRcVFfRfyZ2eD2ZQLViFaNJaGkn9xehs6JbUBAYTcL3SKjFVx438wlfCVCx7SDBkfFMfSHF5qju+PK3yWFzsaU019R3jMEVgg7BJ8fmjFVyGU+y6/FMf491t+xHK+h2NngOX7CqbexnU4WvU9ik8j8WQho8yFddTAIjW/wC9UudPpbhHS4tYXAOje03g8NFkwi1JJoD0HbNJGLYDH8vDUqEk2FmAkxFyc413BN2FZlD6eYHIOxeSWEWnmDI8kmbHrtc19V8kHK2Az1pdVmd0Go0j8KaQ8mm2r94LugWLY7bRyIuOcK+c47NSRzi+gBtHZr6j+xq6wJ3cXRwH0StjNmmnjWsmD1bQ7TUOc5gNrgxM8wun0aLSOtgEkdgaSw6DvcYPkEq9ItmsbWbUyhzjTNR1rnqKzHvIJ/oLx3QNyZxZZL3wB9ix0bZNJ44Van53dYP+RRzZ2zxUqBhsDJO/QE/JV+ieGDq1RoALf5VQ5Y0dna4W0jKPcnCphqLSHMAaQC2AQZzWkzfRW5uRGKfZEYtugM/Cw0NGgt+qpV6CY62HESDI8EKxAGbUe5edjkbfZrwfVIEsMAwCdLDXUSptrbNDXZmkkOLtxEEOMjmqlTFZHiDadO5HoFZoc1zDlLi7tixc7SFp8fI4O/79BPOuxbdhlE6gnA7Hp5ZzibyBeEHGGaXQHN14p+PJTFHED4fCZntHE+7Uq9j3CSjjtkNpEvDg4ZbEHedfcgddknkTZI8jP8mRfZDeBUioTItwQ/Fs7XeiVUZdeCoVXZoA1lW8Wes7IzK4k2zOmtakZLnPGnacT5A71b2v0+NYND2jqwH5mxIdIA7XAQXJKw+Jc9wawPe72WtBJ8N6ztHAVWmDSqMOkFhYTvIIG/TzCHFiqX2Cyyi14Ne0f4sGm2oxlCn2qhdrHZIECI1iLpNxnT7EPJcC5jTYhrzBER8ICBY/MHusYmWzeRuVV7zmDBHDTefSPn8Forjwl3JWxZZHHqPQ7dGf4iuw3ph723LZcXQdG2Ji3a80fd/EoVq9N5pnIG1GkSJOdoBi8blzVxYWta0HPcGQIgej5reh2RHAEnwVc+PDtrpsJTb97GnZ3SerSrU4BDMt+06XQRLnGbnvTN/7mwSQ1+YmbuBBPiLLneExbSW5vVkG+5wPzAV//wAiwWgfFK8jAm6oux5FQ9u6e9gNDAI1NjPHhCpVOlDn7vyj/JKtLaVImDlBU3W0j7Pv+qV+CMX/AKlqyJBtuOBdLi7y/XuTRs/p0ynmApC8a2NhFyBqud9dSG+PE/VZ6+n7RH+531R015YEpRl6dJf06YC8sp3IFiRxMxa9kGpbVw/VvJLm1HOJAtGs3SZ9opn7z836rVxp6h/51Dg37YNwXg2t6Q0spB6uwdEn2o815m26Ijs0vQIjOB3E8/ok81B7f5h9FGYPrH8v0RLEvydtEdm4uhUY456bDcR1jSdZESOSxWx1Br2kCkRvbn1Ma2uElGl/V+UKN+FB3t8oVsIxj6yHJA/rwe/uCnw20CwkQ0i4g+kOybg+XkqGBbm9K6sUWAu93gdU80l0VdtWa4l2fLOZsASSM26JEXVejhQfWYOGuY8dbK2838Sfdp3LJq6mGzxjjqpUmlSI0b9IGUntu0AzoSGkwsB7wJc1hBO8fQhWKb+yTAmDfxA+amNGQ2SYJuJtrzUb16FoCapB9UDuzDhYSVDUeZBnwVzE2Lm+yYHcpsTTGUW3/IK3fwr1BzsU5pkGCFMdu1D6RvyUWMb2j3KPD3Og1Cs1i1bQNtMsnbVSLOK8zb7wbn3A/FaMN9Bc3UVU3iLIdIeak3L2wkNtOPsnvY36KN+2DoabDzDGhQMPY8/kFTo1CuWKP2O3YTO1m/8AyHk0fBebtBhPoAcpIVLCiXX4O9zVXcIAU/FE7dhR2NE2kcg5yx9pOoc4DvKFseVJ15iOfyK74kduf//Z"/>
          <p:cNvSpPr>
            <a:spLocks noChangeAspect="1" noChangeArrowheads="1"/>
          </p:cNvSpPr>
          <p:nvPr/>
        </p:nvSpPr>
        <p:spPr bwMode="auto">
          <a:xfrm>
            <a:off x="0" y="-649288"/>
            <a:ext cx="1371600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data:image/jpeg;base64,/9j/4AAQSkZJRgABAQAAAQABAAD/2wCEAAkGBhQSERUTExQUFRQVFhgXFRUXFRQWGBQVFBQYFBQSFBcYGyYeFxkjHRYUIC8gIycpLCwsFx8xNTAqNSYsLCkBCQoKDgwOGg8PGiwiHyQsKS4pLCwsLCwsLCwsKSwsKSwsKSwpLCwsLCwpKSwpKSwsLCwsKSwsKSwsKSwpKSwsKf/AABEIAIwAkAMBIgACEQEDEQH/xAAbAAACAgMBAAAAAAAAAAAAAAAFBgMEAQIHAP/EAD8QAAEDAgMEBgcGBQQDAAAAAAEAAhEDIQQSMQVBUWEGEyJxgZEyQlKhscHRFENyouHwByNiktJzgrLxFRZT/8QAGgEAAgMBAQAAAAAAAAAAAAAAAgQBAwUABv/EACcRAAICAgMAAQMEAwAAAAAAAAABAhEDEgQhMRNBUWEigcHwBTJx/9oADAMBAAIRAxEAPwAG3AucJ62pebdmNeQCjOzHAyXyPEH5yiFIdkePxWC2bnwHFNRpxTOapgwYF07svLLMc5aqe0aTjUawZh6MQGyQM5MQmEMQnFWxANyZgAay2nNv710kqRCK+LrFtN1oGUtI6sAejA7io9lyGubaARYFzSOw24MEfREa+HJa5z4z5XQPVAym44nmtNkPs7mWmPxMEfBTX6l2R9CFuJfckGd0WnkRoe+FJS2uJ7YcP9p/6RJvNShyPtfUj0p4fGMqeg8O5bx4FTFqyGfzD+EfErcsVkMlgOFEJCxClLFqYGqvTKyMhakqS50t3/RadUN91yZ1EeYnTzWOp43UywUXRBrC1K3WCpsii/hmEtBcIibeKl6veiD8LysFEaaw4ZOjXljKLmILTj7Q8xaXgkSYIyCeW5Mr6KW8PDqhy2lpl3N1V1humAFbvdFDjRNja8tczV0G8GB2dfxclDsZt3/hp+5hB+CtOwzWtI3QYubH971BsW/eaVMnhMu98Qj2pqyui8V4FSGmo3WV6kmBVGWO7fe34H9VMSPHhqqP2eXZjItAAO7nzVylyVPa8C9NSwnl7ytDSA+qtLBYuWWiHErwo3hWxSUNRitjlVguBXhYhbFYV+4GpqQsQtiF5dsdqdCxmAjcguIoQU6bWYErYxsleT42VyXZuypqytSpyO6/dCV9l0Ia950yML5/qL3g8IgiybiyKFRzdW03nho070O2fgs5q1C2Wh9NoaJhhp0GAPLfWMEd25NLLUhaUQBVcXA6imQe16xHDk3nr3KvsUw4f6TR4NM/Fx8ka2lQDJcCIOvA8wePxQHZMzT50Sb6+mNOAWgndCzVDHSbOgk8FLV2Qdd6gwVbKeScsDSbUYEvmySxOwoxUhIr4YhV2uTxtXY0tkBJmJw+Uwr+PnWVAZIa9hDZTKdVwZUcWSYzRMd4UNaiGuIBBAJAI0PMKhyMwdYJBjwurFEACBoLC82USi1P8UEmnEtUqaxiMHZWMJdFmYWQl5ZdGTraE2qyFHCN7Z2dluEEK0sOVTjaFpxaZ4BbZF5qnp00cp0ClZ0XF4mTB8kKrslS7VJbVjmpqTJXl4VCKaNqUrB2MpH7NVDblzcoHEvcGR717ZVE5KmS9XrXNyNcQHCkG0pcIhrewYd5ToptqtLaYuWg1qV+54dwPDVXOiHZoZhLi+pVdVGrwTUd2nHfaLeSDLk6tFX1FDbWzHtfmd6UyWSMrSd7ZFz/AFb+SX9lntUzxY4eLQ2R5ro3TUNyB09r1CLkzuHELnOzfutxioCPfJ81q8XJvBMXyKmGWBM3R3FlttyWG1IRzY+LEhHyVtBkQfY8upS1IvSnA5TmA70/YEywIN0nwOam625YvEzfHlovmtonOqFQBzSbAESsNfBWaTO0BE3048lESvS+z/YS8QYwFW4TZgmyEiYOtDgnjZFSQszmxcey7G7PbQ2fmaUiY/CFjiF1F1KQkzpZg8pDlXwOQ1LU7NC1YsAq/goJQ+VLQqwZW1kWyFY9HR+keEJe1wClwWFmDvRrGYfMFUwlCDC8asz+PX7Gqu+xa6e1zSpUsoEvrNAkTEAmY3xKqbKw2Jp4Si+lWaXub2aQBBe95NQhzr2uTMWWv8Tngva0kAUqLnm/r1qgpsHiGPRzo9hDmIPrMbEAhrWAZXhtol2Vt94VqlWJMB+idtbA4mW1jVaQ46H7o6ggZIAd+u9KuznuNRuY3E6DUEvbM966l00p5abw30n2p8DmPaae49ocJXKqfYcSbFlRrddxeSfkfFanDybQspyLsYCFmnVLTIUrmKJzFobWVUdE6H47rKRnUIvjKAe0jikfoltJ1FlWG5pLdTEWPIojW6YVG/dD+8/4rzHK/TnaiP48cpQsUsZQ6quRGjvjoqL2wSOBhFtqbU62sKrmdXa9wZjfohRC9Fx8u8VL8L+RHJGnX5MNdCa+j+NmEpwruzMb1bxw3os8PkhQMHTOo0rhLfTHDTSngUc2XXDmghVekJYabm5mzGkiV57DP48q/wCjclsjl8LwW9amQVoGr1KyKXjEXBr07i4ytBTutWP32jvUzSvCp7Gh4IXSeg2pWLXNkVsXh6RJ0FLDtJffUS41PJOmBpkCXCHECQNGgCGsHID3ylTDEE4IOGZxfXxlUHUAA5SI1A61pHdxTkPl+yms1pJAoVemrgWgRJaZA5xBHkSuYvoZvtQFwcp7pbnab84HiujdITNQlJ+DptGIxLSZBbTJHKHNIB33BWrxP040BPtk9PtNa72mg+YlYNNe2OJoMncC3+xxbfnZWTTTm4FFvo+Y6zub8Ss4w30UuzqOWmT7R9w/WVDWYvO8mSlyJNf3o1uOqxKwbWac7ecAdxsT7yqj6dzyR2hgcwLpuyIG4hxg33EIdiMLlc5vAkeRhbHCzRcVFfRfyZ2eD2ZQLViFaNJaGkn9xehs6JbUBAYTcL3SKjFVx438wlfCVCx7SDBkfFMfSHF5qju+PK3yWFzsaU019R3jMEVgg7BJ8fmjFVyGU+y6/FMf491t+xHK+h2NngOX7CqbexnU4WvU9ik8j8WQho8yFddTAIjW/wC9UudPpbhHS4tYXAOje03g8NFkwi1JJoD0HbNJGLYDH8vDUqEk2FmAkxFyc413BN2FZlD6eYHIOxeSWEWnmDI8kmbHrtc19V8kHK2Az1pdVmd0Go0j8KaQ8mm2r94LugWLY7bRyIuOcK+c47NSRzi+gBtHZr6j+xq6wJ3cXRwH0StjNmmnjWsmD1bQ7TUOc5gNrgxM8wun0aLSOtgEkdgaSw6DvcYPkEq9ItmsbWbUyhzjTNR1rnqKzHvIJ/oLx3QNyZxZZL3wB9ix0bZNJ44Van53dYP+RRzZ2zxUqBhsDJO/QE/JV+ieGDq1RoALf5VQ5Y0dna4W0jKPcnCphqLSHMAaQC2AQZzWkzfRW5uRGKfZEYtugM/Cw0NGgt+qpV6CY62HESDI8EKxAGbUe5edjkbfZrwfVIEsMAwCdLDXUSptrbNDXZmkkOLtxEEOMjmqlTFZHiDadO5HoFZoc1zDlLi7tixc7SFp8fI4O/79BPOuxbdhlE6gnA7Hp5ZzibyBeEHGGaXQHN14p+PJTFHED4fCZntHE+7Uq9j3CSjjtkNpEvDg4ZbEHedfcgddknkTZI8jP8mRfZDeBUioTItwQ/Fs7XeiVUZdeCoVXZoA1lW8Wes7IzK4k2zOmtakZLnPGnacT5A71b2v0+NYND2jqwH5mxIdIA7XAQXJKw+Jc9wawPe72WtBJ8N6ztHAVWmDSqMOkFhYTvIIG/TzCHFiqX2Cyyi14Ne0f4sGm2oxlCn2qhdrHZIECI1iLpNxnT7EPJcC5jTYhrzBER8ICBY/MHusYmWzeRuVV7zmDBHDTefSPn8Forjwl3JWxZZHHqPQ7dGf4iuw3ph723LZcXQdG2Ji3a80fd/EoVq9N5pnIG1GkSJOdoBi8blzVxYWta0HPcGQIgej5reh2RHAEnwVc+PDtrpsJTb97GnZ3SerSrU4BDMt+06XQRLnGbnvTN/7mwSQ1+YmbuBBPiLLneExbSW5vVkG+5wPzAV//wAiwWgfFK8jAm6oux5FQ9u6e9gNDAI1NjPHhCpVOlDn7vyj/JKtLaVImDlBU3W0j7Pv+qV+CMX/AKlqyJBtuOBdLi7y/XuTRs/p0ynmApC8a2NhFyBqud9dSG+PE/VZ6+n7RH+531R015YEpRl6dJf06YC8sp3IFiRxMxa9kGpbVw/VvJLm1HOJAtGs3SZ9opn7z836rVxp6h/51Dg37YNwXg2t6Q0spB6uwdEn2o815m26Ijs0vQIjOB3E8/ok81B7f5h9FGYPrH8v0RLEvydtEdm4uhUY456bDcR1jSdZESOSxWx1Br2kCkRvbn1Ma2uElGl/V+UKN+FB3t8oVsIxj6yHJA/rwe/uCnw20CwkQ0i4g+kOybg+XkqGBbm9K6sUWAu93gdU80l0VdtWa4l2fLOZsASSM26JEXVejhQfWYOGuY8dbK2838Sfdp3LJq6mGzxjjqpUmlSI0b9IGUntu0AzoSGkwsB7wJc1hBO8fQhWKb+yTAmDfxA+amNGQ2SYJuJtrzUb16FoCapB9UDuzDhYSVDUeZBnwVzE2Lm+yYHcpsTTGUW3/IK3fwr1BzsU5pkGCFMdu1D6RvyUWMb2j3KPD3Og1Cs1i1bQNtMsnbVSLOK8zb7wbn3A/FaMN9Bc3UVU3iLIdIeak3L2wkNtOPsnvY36KN+2DoabDzDGhQMPY8/kFTo1CuWKP2O3YTO1m/8AyHk0fBebtBhPoAcpIVLCiXX4O9zVXcIAU/FE7dhR2NE2kcg5yx9pOoc4DvKFseVJ15iOfyK74kduf//Z"/>
          <p:cNvSpPr>
            <a:spLocks noChangeAspect="1" noChangeArrowheads="1"/>
          </p:cNvSpPr>
          <p:nvPr/>
        </p:nvSpPr>
        <p:spPr bwMode="auto">
          <a:xfrm>
            <a:off x="0" y="-649288"/>
            <a:ext cx="1371600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" name="AutoShape 10" descr="data:image/jpeg;base64,/9j/4AAQSkZJRgABAQAAAQABAAD/2wCEAAkGBhMSERUUEhQWFRUVGRoUFBcYGBgXFhcYFxcVFxYXFxQXHSYfFxkjHRcVHy8gIycpLCwsFR4xNTAqNSYrLCkBCQoKDgwOGg8PGiokHyQpLCkpKSkpKSwsKSwsLiwsLCksLCksKSwsLSwsKSwpKSwpLCwpKSkpLCwpKSksLCwpKf/AABEIALMBGQMBIgACEQEDEQH/xAAcAAABBQEBAQAAAAAAAAAAAAAFAAEDBAYCBwj/xABLEAABAwIDBAQJCAcHAwUAAAABAgMRACEEEjEFBkFREyJhcQcUMoGRkqHB0RUjQlJTk7HwM3KCwtLh4iQlQ2Jjc7IXw/EWNDWDs//EABoBAAMBAQEBAAAAAAAAAAAAAAABAgMEBQb/xAAtEQACAgEDAwMCBgMBAAAAAAAAAQIRAxIhMQQTQQUiUWFxMkJSgZGhFCPBBv/aAAwDAQACEQMRAD8A9sW4Qa56U104m9cFumA/SmnDtcZTSg0AS9JS6SohXWWgCTPThVRinBoAkBp65pTSA6pqaaRVQBW2jtAMpzK0mKwu2/CA8gnoygAc0k9w11q1vhvCFDKhRyjUczzrz9WJsVG/f6J/PKkMLP8AhQ2h9ANmLklu3/KqWI8L+0Ea9De1m5HpzVncXtgCwtxoJi8dnsOfooA9W3e8KOJeWhK+j6xAICIN+V61W1fCE20ohIzQYJmB5q8AwuNyKBm47aJYrai1mcqjNAHqWK8Kqr5EpTymTQx3wn4yZBay8Bkv/wAtK86Q4QZULnRJHdelisUrmJ5fzoA2eL8L+OT5JZ+7J/eoU94bNpDRTH3X9dYhb5mVT3VRxLnKgD0n/rXtGPKY+6P8VV0+HHaZMSx90f46wTMlN6qEkKoEeop8NG0j9Jjt+a/rqZrwxbRJiWfuv6q8/wALZMceNEcIi0mlZVG2Phb2h9Zn7v8AqqB3wxbRH0mPuv6qyD5iqbqCq3npWFGz/wCtW0ubH3R/iqdHhh2kRZTH3X9VYfxW1TtNEUmx0jbDwvbR4qZ+6P8AFXQ8Lu0ObP3f9VYsJp6VsdGxPhg2hzZ+7P8AFSPhh2hzZ+7P8VYullo1MVHpG6PhPxuIxrDLpayOLyqhuDGVRsc1tBXsE187eD5P954X/c/cXX0TVxZLHpUqVUIUU0U9KgDnIKeKelQA2Wllp6VADRT0qVADEVDih1Ffqn8DU9At5NpBLSglUHT+RpN0NI8w2y/14vE3rP7W2iAI81FNpvkBRVFzaKwu1MZJN6QFLHPkqI4cagQ2SbVw1yiZorg2xzHdTAo5yDl42NHcFjQEyfb7qGutIB/DsrnxiKACr+NKvxH8qoqeC9dajVi6p4t7l3UAdvG8E0PeEG4qR9dV1u8KALiVwkGqTrvWmmViTEVwKBBPB4ySAed6OFysu2miLOLgXmkykElO1ykVRS/erLbtSMupiu4FQIqUCkM7ArtKZ0pm2yTV5OGyi+tQ2NFAt1yEVadZpm2TNFgGdwGv7ywp/wBT9xdfQVeH7h4P+3YdUaL/AHVV7hWsN0RLkelSpVZIqVKlQAqVKlQAqVKlQAqVKlQA1YDe/FIbUUz1zdRmyRyA5mt486EpJPATXhG+G0VKWokySSTUsaB+8GOEVgtoPyat7TxpOvooK4o8aYFlrHACDIqX5QJuEEjnerGyN3ukGdyQJsnQnnPKj52QlI6oATyvRYGQO0bzXSH5vNaDFbERcxKuGkUIe2RflPo7qAIBiI0NcqemuMTgyiq4JoAlW7UWa9IoJNENn7LUpScyVZT5qBFFKJqw23Far5Lbt1Bbsiuntmt5YCB76myqM0lE12to0SZ2X1tbVM7s7kaVjoEtNRV9lFdtYerrWGpNgRoHZU6EVew+zVHQVeb2SeRmosqijhmoNFOhCgK7Ts08qvYbAKnSpY0UnMAItrVrBbFCqMYTYyl8K0eA2GEQTrx+FKh2Q7pbECHEKi4M9uhre0A2cjK4kdtH63xqkZS5FSpUq0JFSpUqAFSpUqAFSpUL2hvA00SkmVDVI4eegApUGMSSgwYMSDMC17nlWUxO8zijKDkHAfzIvTP715m1IWi6hEpMD0H40mMzu3doYht3PmSruUFDuPwrz7ePFqcUSRE68PZWqx6SpUcJnv7KE4rYYWSokyamh3ZlcJsRTyxwTqpXdyoq5s1pCQkJBA4m576K4ZgNN5Pq6Hn6KHtDMolWg4UrK0jYZICZI4yKbE4gRTYyYMEQKBrxx50WFFteJmqC8Re+tVTjbmnSlU5iDFUSybFMAgTwvVZnZocc5DjSXiqt7LxAAHfQILYDYyEDT01fVAFgKgOKtVd3EVmWWCuoyaqdPXTb0XoAny1IlqRVdCpNXWkGpYyBrCXrR7O3eKtBNpqthsAVRavRd3tjENJm3fU7seyIdibup6O4g8aJObutxpeKLM4eBY1K4ia0USdRnvkAX9ld4bY8WIo2UAVxmM09ArI8PhAmrS4NRptTqNVQrK2HJ6dHG/uNaKg+FSOkT30YqkhMVKlXKlRTEdUq4S4DT5qAOqVRO4lKYzKAkhIm0qUYSO8mwFOpyKABG8e2+ibKUXcNv1ZEz8K89OPAUpRueFH973kZyUnrHXlawtwNYZ8ngeOvKamyqDasfJ1qvicQrNVRDyAOqZUBrp6PjSeQpYGWx7/zNS2WkPicWEmhuJ2tMx3Cusfh15e2s90DhWQkEn6ovUOe25pGDvYJHHkCCKh8bANtTVPE7PxCUytpQGnM+yhDxJPGeV57u+s+5GXDNuzJcoJ43FCCKGeLlZMCPYKttMlaRGo1mrjOHyp7eNS8q4NV0z/FWxnMQzkNwCeyjOFaJbTbhxqF9rrd9XkOQmOVdF7HA1uDhslM9a9WcPh0tiB7alUuo1O07JoZSwNKhKiaZypcAxKr1LZSRz0dTJYNahrYaMuaxGv/AJpm8DnNkxwHGs9dlaQLh8GdSKN4XB9lHsJs4kXHD8+erbmySlIo3YF7dzZaDBVcWrW9GAIAgcKA7vbNso6Dh760GSBFbRM5DA10F0k0+SqJGmuujNMDFSJcoAjyVGoVMoVz0VFgNhPLT3+40YoXhk9dPfRSmhEan0zEieUifRUb6jrwrzvf0Dxy4HkI4frUBRiFJ8lSh3KI/A1jLLTo0UNrPV04qDVts15M3tp8aPOD9on2Gatt73Ysf4yrc0oPtKaSypDcDQbx7OfcxKW+nUGnFtkovYA57WiQUyO0CtNjdooRrfu99ef/APql4sjEKKVONuZBIhJHVF0pj659lVlbzuLmQBPIkewz+NU5pEqNkW9GLT0iimQCZjWPPWTxmO4A60bxyC5xI52B9+tUHt3WlRdQjzH03o1x+StLB7WFeyhYKQDe5OnOI40awOHc8XLynGxCsuTN11XAKkp1KRInuPKl4hCAkKJiwmxjlNdu4cHBO5QnpErSEXkpzRm9IB15VPcTNVjZAjHSYJE02EeyqJFibH3VDsvdpZAW4YOoSDcD/Na57qKs4UInLKTzIv6eIryup6uKbitz3Ol6RtJt0y207brinZwjd7AEmTYa3gybzepMUsCBAkpSSTqCUpJ9pqoXMvGvmsurU62PYhHXFNEeM2Y2FlwpElMTbhx76yW2MSlBANgbj31pcVjSASDMTA/OlYjeB7pFz2cNJr1PTYzc/cR1sdHTuyF3FpN5HprgY9OkjzGgWIRfvqXDNca+pSPiZPcMeMVI2JqDBYFazYE1p9mbBJUAQY41MpJDSsAvYFUTEDhVvZDCgqfNWnxezQCARb88anw+zkkARE1nrsrSVmH46o049tGtgMDPYeb312nctxZHRwY1E2HnrZ7ubqhmVLuqhKxN0QYfYaoEaE0Td2MDl7KLBAGlMU1uoGeort4YJSAOFN0HbU5pgKZJWWzFQKUZ7OPOiOWmLYosCjnpBVW+iFcnD0WBADXQmp0sCugzQBHh/LHfRKqjTfWFW6pCPMt/v/eH9RH4qrJ43FlEQgqnlcDv4ibX059trwtbyLY2kUJShQ6Js3zA3z8Qax431P0mU+ZRH4g1zyxu7NVJVRr0mwte030539lPF/NWYa33TxZV5lA/iBRbZO2k4jOUpUnLAOaLzmNo7jWbg1yUpJhNtU4VX+9z/VqNs/nzU7af7JPAvK48gOHoqgvbTLayhxwJIiZCuIBFwI0pzV1QR2CQNPVBG3cOf8Zv1o/GKsI2g0dHWz3LQffWdMq0WJrho/NP9qmvYV06VA6EHug/hTM+Q7+s1/3OFVETIwBOlTIPePOfdUUXrsG9ZtJlptDuLmJJPVRqZ/w0c64UgHX3002H6qPYhNJJqXig3ukawz5Y/hk1+5CvZ6DMzcQYJ49hOtCcTui0smFuJ86Tz/y91HkikkXNOEYx4Q8nU5ciqcmzJO7hCbPT+sj4GiGzdzUoPzip4DKNPMdaOKN/R7qlJrVzkc1II7EwmEaTClR3oUR6QmruKxuFREKKvqhCFqtzMC151jSgM0ylad3vVelYwi7vFhTCVIduYlQSgC4A+kSJvqBpWowOzsNAXkWTITli6VEwAbxM8ZiIOhFYVVpiuV7xLwrTTaUhQs4okJuUrWAI4acDxq4u2TI9Y2clBTmQkpCuescNCbVeTXmez/CX0ZbbGH6ifLOeVm30EkAC44mjzHhLwp8pLyf2Un/isn2VspJGdM12alNZ9rfvBK/xo/WQ4P3auNb0YRWmIa86wn/lFXqQqYTpVSf2knLmaW2qCJGYGUyAqMp1vbUWq5BosQppiqmJpqVjOppTXNKaLEdUq4zUs9KwJW9RVqqbSusKuVcQZ4j4WsFg17RJefeaX0TdkshxEdeDOcGdaxfyJgj5OPj9fDLHtDhrQ+Gnabje1CExHQtm4HNdYT5cc4pSfMPhQ7FsHEbuYWettFkDn0LxPq2/GjuwGMEyleTEuvyRJRhwlIIBgSp3/NNYpO3yP8JHoozu3jy8sw2lICkgkWvOl7caznxuVHkPM7Xw6VQ2XlQoqcQ6E5IMQQEmM0nXsrL7y4tK3ZDQbPE5lnOIAQSlRIFhPV1zc6Kt4BklRWV5l5j1BlgJUTopBgQnW8kKtoTexOz8O4pJyZrZTOYEZZjgLebnWakk7FplZhKYit3/AOmsOR5B8yiPfXKt0cOeCx+1V91FaGZVDKYFhpyHKiWyUq+TH8hOcuNqgZs2VvylW7/Qkk0XVuu3wUu3cdKDbSQUuFlRJSqFAiRB6wgiesLcT6ZqlOLE4sHMbUegQ85w+mo++rbu08QkEh5ciTeDoO0dlE8NuiLwuBwGWwm8a1db3JW4lZCgoAEWgGY/zGNJPmA41OqLHTQJ2htd9DmVLggJbsUpN+ibnhzn01wjeLEji2e9HwUKnx2BzOk5kJkAgKzAgABImx5HsqNvZCjICkE8gT/DTqIWyVO9D/FDZ9ce80d2Lj1PIKlJSk5ssAkiwSZk99Z9OxHjfLPcb6HgYPA+ij+xcIptCkrEKCpIkGMyU5Zg2mKzlFVsVFuyfaGLDSCsgnLFhE3UBxtxoeN7Wjqh0fspP4LqfaikuIW2FAKBEyFRMpXAgGSRGlZ5zZ5FwpJ7BmEeukD/AM1C0fmNo4ss94RbDyd6cOeKx3oV7gam+XGOrLgEpChIULEkgzH41lTs9fJJ7lIP4Gn2jg19QJbUohpCYSM9wDIlMifPVJQfDFLHljzF/wAM1nywwrR5s/tpH4mqu2kz0f6h/wD0cNZhzZjhUlIQrMbgFJBIGpuNNa0e2y4tWZsnIGzJ6oghx8kdbiBFu7zvRT2M7fk5auQamFQYTZ+JkFTS8sqMwNIRlPV4XV6KbaT6mkFUXEWVPEgXE8jUyjuNSLdJRoAN5lcUI8xI+NTJ3j5tnzL+KaO3INaDDaeui30k8BzFLD4hSQMqlJsNFEfhQ3DbdSpxtORYJWgDySPLT29td/KiE2UlQIibA/gaNMqFqVhxvb+JT5OIeH/2L95pI3nxYWlZfcJROUEykTIuiMqjc3IJoKNqtnifVPwroY1v6w9o91HuHsahjwgYwAStCtPKbR+7FXmfCe+PKaZV3Z0/vGsc3dI7hXKVDgR6RSthSN+14UPrYf1XPiir+z/CC084hsNOhS1BAugiSeJzAx5q8ziiO7lsXhz/AKqP+Q+NUpMmkew7PfWpXWbKANJUgk68EEx6aLUPw56wohXRDghnzz4bh/ep/wBlr8V1gAL+at94b1f3qR/otf8AcrBp183xqjCT3FlFajdBsBtSv9SbRNgnnFZxCZzGdIjqkg3uJFhAk35Vcw2OcbaJQsphcQIi6VEkiNZAqJR1KkXB6XbNUGpUSUwSCJzSL28nKI5WNuRqfDoigC9oOhx5IcVDaCoeSbgI1MXEqNDXdtulKkqWClQIIIEQRcGs+02a91I3SXQIBIBIkAkSRIEgHhJAntFJzGoTqtI/aHxrz0YsCBkR50j6MRc8KIL2662EpSSBCTlEpCcyQo9UWGtHZ3DvKjVL26x9qk90q/AULdxjSn0qkwSP8NQEgLglRjKAV8u2h+A2mvEPIbchUqKQVZlRKcxMBQ5aTFqkw+NSW219Az844WgIcsQGjM5/9SI7PQdug7lmjZxzYHlp9YV0d5OiBDa2ylRhXEiREjrARH40De2k22l5RwzBDLgZNljNPTdYSTH6I6/WHKiWz8Y2cX4ucOyCCoFYuBlbUuQlYM6Rep0Nbj12AN5S06lCkEKWCQYPWCbkA9k1xuyhbYec6wCUBJV1lBJWtIE5TNwDHdWxxGwytIU20wZ1BTp3cxVPFbNU0FfNMIkpAUkgJV1kGFBZgxqKXcWmmjfBhlPKkmXdjMLxLruVSUZV5pyquUrUE2SoX5zrNFX93nGg88HUyodIsdEoAltPVAlyEiwFhWE2htZ1nOtpSwVOKCkoJBWkmCm2upOhvwOlVtibXeUohKMUG1SFy4S2khBnpAGwFW4EjUVEU3ByPRz/AOvqFhSVe1cLylZfxzi1HO4ptRKhHUIIMjySVECYA0JsK7+XcOyBkxYJmCnoXAQbSZVAI6oFia5VcDvEen+dY49CpSrDiZlzWbSIj8BrWXT1mty8Hf6pF+n6Y4dlK3XPFfJvmMahxWZD+FcK8uZKswKAlMSoLHVAsCZN4qbEMjOgf2SSpJAQ6OuMxGTSLzGvAVimS30ThbVPzSgoTJBK16g3HVyek9tZ84fsrfsQPMXqWdJPY9YewDqXE5WFJIBUUodjMmwBzAgjrD29ldPsqV5bGKNo8rPbrRqo2kj20G8FiYS7+eIreFVQ8STqxv1KdK4r+zMo3mxCP0ilrAzJUkhRVJBuYSVCJtw9NM1vKrpS8lImMpCwuLgaSAr6P86h2o8EvuEoziYi4uUpg25UmcQlOIBCEJSQITdSesFweN7i3MR20o3XPmjXM8cpq8a3jq8/H3Ce1t6luMhGGKkO66ogpAhcBUzcjhNSbobBw5YVmaQ6rMpJKkAkJhBCbKNgeNjM1Anoi6+opaiEFJKUKABR1gmRA83Kq6MrfVCEnM83FkCylLSU6eSciZHbW8JOqbPOzRg37Y1snyaDH7vYYQoYdtKkkEKCSkpggg2I5eyqyd3cMsytq5FznWOX+a2pp8TsxkjrNJtdXlCRHE5gOB9FQDZCAbdKk8g66BHD6elzVbnLsUtqbIwrABIUgSBmWsZTmmACqL256V1svA4V45UFKjebpOkT5JPMXoVvnspCMMlSSuS7JzOKVJWFFRv9I5U37+dW9wt1gG0YpDykrWlxBSUJUkDpCnmCT1AfPTokLjdchKR0iZiPJMWtrPuqX5HwYJBSiRaCeJ0qxi1OJNngYVH6JNoPkmFTw1sb0DxO6YfeW4p0oVInKFAGEIg+Xb286mvgp78hUbNwQHkNeSniNZM8aHMNtIxzRajL4wiImB5JIA5A6VDiNygkE+NO5UgqvnMcSQM54cqp7Jwbrjw6PEOqSFBSlFShmAIH0hMlJsO3sptbCSPd2fLHfRGsTs/aCUvYVpkrDaeoQTMiDlkqJKtDea21aQ4Ez518N3/y5/2G/wB+sMnU9w99eoeF3Yod2nmLmU9CgRGYwCbwSOfPzVkcLulmcSOkypUoIkpuCQTMBUR5/TUvLFOmzPtybtA/AbwOtMvMIyZHZzyCVXSEnKZtbsNVj+h71n2IT/FTO7PcQstqSQuMxTyhJUfYCacA9Gm2q1R2nK0I9o9NabcoTvyX8Q4OkxRkXQoC4v12hbnaoGdqLSrDkZT0BlsFII/Sqc6w+l1ifNApnUnNiDlIixFupLqRfz9W1cDDqUtlISZUkZRzEruPOFeikmJopOTOaLX7pJBj2GrzpGZy5s2kC5v+hHntNj8KgUD4uVRbpInhPRzHoM1YewywrEAiC2kZhyAW0nhPEgU3yJLYs7CP9pYubJUq5mCEPG3IWmO0njSwP6DBjniVfhgxS2KwRiGZgSy44ONuhxH8JqrgsbCcMIB6N4uAXkyWLH1OFDGkWtoL+YxZ54pP/HGH30Z2ev8AvdzsU97GligLpJwjqj9LEpnv6J8+i9GsGojbD2lnHgeI+kk3qXwXHlBfefebxbDNobMLdNjOUpSkp61xa4iezjULe8gxrWcp0eCcggFA+bKbpBnUjThQXfjFpzt5hbIJECVgOrJSlcHIbC9tTrpU2wsHkwza0haEu9a2ZaiUOHrEAgJzJCRbXKbaVxzUVjtnr9DqedUUtqIUUgpkKDtiDEEm0H61rAXPCp9n7VcbzodWpalzmKsiiVZTmIcgqVcAXUIgRU+JxyWjnVPzA6SIGXxjEWbkE3LaDIHMVn2NoILwWoq0ICQ2YJUkpzSVmTx+FVFPt0dGacZ9X3H8ryvFB9rFJWJSZvHEQQbi9ZIYZANnEmT1rgWk2uYJHtkcprXgiUgcxbhqKdJWUoSpHUMQrWZIKeMC5jTjXP0klFOjv/8AQ3eJSe9P/hnsO1lbe6wWC3IMgyJKesU3nv5VRxCwkwUC95zHiB6YmtnuVh217RW2WwU5npBylKiMxHVCRadJmoNr72YNDjjbOAbcbCoCyspJykAlKQkwkxAvoBXerbPmm0ki14PFg9KU6WF/NWxzUI2HhGkstOsgBL7WaBMylZBzSdROW31KJFdZS5E3ZkNt4kDEOA5bqAAJ45UxUWHfRPWHqkA6GLg6D31NtTajiH3AlUDNMQk/RT9YGpdiuP4p9DSejlRuS00coF1KPU4Ca4ZL3bH2vTqumUppVp581X2Ica40YCUlQIuFEKMgnSTyjuoexjujWcyQsIOdAcTZMHNdU9fU+0Ga0O8W+Gz8O+pjxPpeiPRqfSGgrMDCyEFGUnmLCZHCSP2rsh1xKsrTam2+sFpbQkFJAKVlAvlKSDF40rpjCWN3LhnidR1ODPhaiqcePqcL262ECMM0LGSMySQoEkHmm2h5VyrbyCjN0KgYHkvOCwuBAMQJPDiedDHN21EZYSLC4SoEGO72dtOrd1WXLlvzAX21v38X6kfP7hfFbYYWyEuNOlI60eMOHQKiypvqJohgN72WEBptt1CE+TC0Kus5jBWOaifPWUe3eWUBISQe3PGh46ceVRtbur4JIP7Y5E8Oz2Ud7F+pBuanaO9yFHrLxF7DKGhfrGbCY/PdA1vYlskIceg9a6WyryY4gxECPbWeXu26QIBtrKlDtsI58qjXsZ2CYVaBqefLlFUsmP5X8h7jWYffJDoKVuuQQpKh0SdCIiR2VDgdvNMuLCFhKNQS24tRlIgxmAFo41lGtiPCSAZPaRb0fmaWN2M/NkkghIJkEWSkemQfZTU8fz/YXI9T3V3jQ5jcMgOoJK9OjcQSQlZtKiBYceR529kr5p8G2yn07UwhWhQSlzWxEFtfEdtfS1XFprZhdnkPhPaT46pajlytNgqUFZblQHWAI4kGeetZV7DOJ6xScliFJ64zScplE8OceVaTatf4SXUePKC4MttiDoASueMQY9nGs4hbIulKdPKFimxt1bxpxtFePlnFZXd8lRnFA7H4Dp8Qp9qM+VbS0KJGYqZUhLrRCTNlSpFjmSY8qwkbHcSlCDA6JalklL9yotQB81p82NJ8rsrRDa+pBMRBGcxPDU8dOVO3tcTElNrDMofvX4iqXXSXgmU4tgVzZrii91kziVSvq4gBADnSyczIzCYTCZNwYgEiVOxlocZVmSehQG4CcQrNGfrAhg26/Ii2vI85tgGOvIEzKie7j28Krpxhk2ExrIOpuRz/AJUP1B3stibimZ1W7rnQpaBn5wrKujxMJHRZbpLIm6YtJ6wtEmrWI2GpS31WHTaDosV8384hdj0HWsnLw8qaMjaqpib24g6ak25RpypztcLUSqCDaSE8BMXGtN+oP9IriAPkBQW3aQGlNEhvEgTkWkLMtTJK5gAjq3gGuE7sKhsFSiEEqMN4kSCpJhPzHUNje+s8K05x2nWsQdMo04RFtReu/lxIkSAQB1SEyZ1vEiLG3M04+oX+Uv2mOVsFzKpvMrLmDs9FiMskLTGXopzAcdOt3wQZR0eLViXHEwtTilghwKSVXFloTmEq1H1TWsb2ukg3atfyB7ligu02W8STmCYISCASmCMxscyo17tLCtX1sEi2opXZnt6mkvlGRSYSnLKjHWUomABMgyn1jyq5hcO+21hkB9PRiVLUlQzISqCW8nFOoBucyzoDFFFYFnNmhAAIc0GUnUAmNL8OAAvTMPtA5kkA3PlTBkyoDmTxuZForB9ZCS01t9i4ZFGV2/2INubJ6VPR5m82dTjgUsABZEAKi5ygRbiSLhIqhtTd/CYdoOpUZCkAlWdSRJkn5tRmwMTYkRRx0s65GuBkoQTfze2q7uFaWlQyMkKPWACQZEGTB1n83qo9bFLzQTyRe/kobc3jKQU9K0oKSFDqZFQpQkJObskWNDW9plcBLsk6dYTJ06pPs7KI4zdpl4pC1FOUBIyx1fKkREHhy01mZubDw7TKFJRF1EmCZtMJJME5ZMW4niZrLu4YwuKd/Q7MXqc0qmlL7gzZm87bCy4V5iEOJQAQTnW2pLZ10zEE9grIdESoQdLR7/PW5f2My6txYKQpxKkkkZjmIAzXOsSe8g8KjwW6iEAhSwvSIEHtm8EG9u6ujH1eKEeWc/UdR/kS1aUq22CO5u0UpwiUuqyJbLikqsQULUF8FSCClyQeY51cb3uwpUQXkBP0VZgc3Lqi48/KucMyttCR0icgTlSAk6JEfXNrcudBRuoxnzA2nMEg9UdgvIHn5dlL/NxW7MWS4vFYZa1kh1ZW4ShbaHFJUjo2gkAi2uc8/ZRbdrbuCwRW6ouJWUkN9I26lJgFWUKKIBUUgebvrtG0yBlBgAQEiwAAIAidAOHZVbar/TN5HAFJ8qDrI0M8Dc3rOPV49X4WbPqcmnTqdfB506vPKj5RJKjNyVXPfqa9W2fii2yGw0M5bCFruJCE5QZjgAm02vQTD7PZbAyJScxCrwewXOsXvrflRHplkGV9nAxbXvqM/XKaqKZghlJdN8olJgGf5aW7qnbWSBJAOvG49Nqo9YfSEd/DlVNeNIMfz4/n01wx037YhqrwaEMGdTEaXHnvf3U6mkjU6X1oI1i59E1It4SOsOevI6+2reVLbQg7v0DHRoM9bvv/ADrnokD6Xb+etQkODnXJxCRrGtJZvGhC7v0CTq2x9JR7p+NVfGW+azNtah8ZTF64VjUAiw/P/ml3JP8AKQ8rNJucpvx1iCqc/E/5VV7JXim4xCsawQLBdzrfKqBPMwT5q9rr2ugvt215Hq1bkLuFQoypCSeZSCfSabxFv7NHqj4UqVd1IBvk9r7NHqp+FP4g39mj1R8KVKikAvEW/s0eqPhS8Rb+zR6o+FKlRSAXiLf2aPVHwpDAN/Zo9VPwpUqdIB/Em/qI9UfCufEG/s0eqn4UqVKkA/iTf1EeqPhS8Rb+zR6o+FKlRSAXiLf2aPVHwphgW/s0eqn4UqVFIBzgW/s0eqPhSGBb+zR6o+FKlRSAXiLf2aPVHwpeIt/Zo9UfClSp0gEME39RHqj4U/ibf1E+qPhSpUqQCGDb+on1RS8Tb+oj1R8KVKikAvEm/qI9UfCkcE39RHqj4UqVFIBvEm/qI9UfCn8Sb+oj1R8KVKikAvEm/qI9UfCm8Rb+zR6o+FPSopAN4i39mj1R8KXiLf2aPVHwpUqKQC8Sb+oj1R8KXiTf1EeqPhSpU6QC8Rb+zR6o+FN4g19mj1U/CnpUqQHbTCU+SkJnWAB+FS0qVMD/2Q=="/>
          <p:cNvSpPr>
            <a:spLocks noChangeAspect="1" noChangeArrowheads="1"/>
          </p:cNvSpPr>
          <p:nvPr/>
        </p:nvSpPr>
        <p:spPr bwMode="auto">
          <a:xfrm>
            <a:off x="0" y="-825500"/>
            <a:ext cx="2676525" cy="1704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6" name="Picture 12" descr="http://t3.gstatic.com/images?q=tbn:ANd9GcSA57igyyrlsS92CRjBLDpaiZi2WoEPrjqf8xhm41kdIwfqzM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265747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6934" y="6072206"/>
            <a:ext cx="761041" cy="57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57224" y="5000636"/>
            <a:ext cx="7315200" cy="1428760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/>
              <a:t>Nel comune di San Giovanni Valdarno, </a:t>
            </a:r>
            <a:r>
              <a:rPr lang="it-IT" sz="2800" b="1" dirty="0" smtClean="0">
                <a:solidFill>
                  <a:srgbClr val="FF0000"/>
                </a:solidFill>
              </a:rPr>
              <a:t>l’Azienda POLYNT S.p.A.</a:t>
            </a:r>
            <a:r>
              <a:rPr lang="it-IT" sz="2800" b="1" dirty="0" smtClean="0"/>
              <a:t>,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smtClean="0"/>
              <a:t>ricade nella tipologia di impianto a rischio di incidente rilevante</a:t>
            </a:r>
            <a:endParaRPr lang="it-IT" sz="28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154" y="5929330"/>
            <a:ext cx="950821" cy="71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Poly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71480"/>
            <a:ext cx="729385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vers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3286</TotalTime>
  <Words>1902</Words>
  <Application>Microsoft Office PowerPoint</Application>
  <PresentationFormat>Presentazione su schermo (4:3)</PresentationFormat>
  <Paragraphs>212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Universo</vt:lpstr>
      <vt:lpstr>Diapositiva 1</vt:lpstr>
      <vt:lpstr>PREFETTURA di  AREZZO</vt:lpstr>
      <vt:lpstr>PERCHE’ SIAMO QUI OGGI</vt:lpstr>
      <vt:lpstr>Diapositiva 4</vt:lpstr>
      <vt:lpstr>Diapositiva 5</vt:lpstr>
      <vt:lpstr>Diapositiva 6</vt:lpstr>
      <vt:lpstr>Diapositiva 7</vt:lpstr>
      <vt:lpstr>Diapositiva 8</vt:lpstr>
      <vt:lpstr>Diapositiva 9</vt:lpstr>
      <vt:lpstr>Evoluzione normativa</vt:lpstr>
      <vt:lpstr>Normativa di riferimento</vt:lpstr>
      <vt:lpstr>IL SISTEMA DELLE COMPETENZE</vt:lpstr>
      <vt:lpstr>RECEPIMENTO DELLE DIRETTIVE NELL’ORDINAMENTO ITALIANO</vt:lpstr>
      <vt:lpstr>ASSETTO TERRITORIALE</vt:lpstr>
      <vt:lpstr>D.M. 9 maggio 2001, n. 501</vt:lpstr>
      <vt:lpstr>OBBLIGHI  di COMUNICAZIONE</vt:lpstr>
      <vt:lpstr>PIANIFICAZIONE</vt:lpstr>
      <vt:lpstr>Diapositiva 18</vt:lpstr>
      <vt:lpstr> Piano di Emergenza Interna – PEI</vt:lpstr>
      <vt:lpstr>Piano di Emergenza Esterna (PEE)</vt:lpstr>
      <vt:lpstr>Piano di Emergenza Esterna (PEE)</vt:lpstr>
      <vt:lpstr>Diapositiva 22</vt:lpstr>
      <vt:lpstr>Il Piano di Emergenza Esterna è stato redatto sulla base:  a) delle informazioni contenute nel Rapporto di Sicurezza  b) delle linee guida diramate dal Dipartimento della Protezione Civile,</vt:lpstr>
      <vt:lpstr>METODO DI LAVORO </vt:lpstr>
      <vt:lpstr>Diapositiva 25</vt:lpstr>
      <vt:lpstr>Consultazione della popolazione</vt:lpstr>
      <vt:lpstr>Consultazione della popolazione</vt:lpstr>
      <vt:lpstr>PREFETTURA DI AREZZO</vt:lpstr>
      <vt:lpstr>Modello organizzativo d’intervento</vt:lpstr>
      <vt:lpstr>Modello organizzativo d’intervento</vt:lpstr>
      <vt:lpstr>Modello organizzativo d’intervento</vt:lpstr>
      <vt:lpstr>Modello organizzativo d’intervento</vt:lpstr>
      <vt:lpstr>Modello organizzativo d’intervento</vt:lpstr>
      <vt:lpstr>Modello organizzativo d’intervento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Dragoni</dc:creator>
  <cp:lastModifiedBy>favilli</cp:lastModifiedBy>
  <cp:revision>294</cp:revision>
  <dcterms:created xsi:type="dcterms:W3CDTF">2011-09-26T17:17:24Z</dcterms:created>
  <dcterms:modified xsi:type="dcterms:W3CDTF">2015-03-24T12:01:17Z</dcterms:modified>
</cp:coreProperties>
</file>