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1"/>
  </p:notesMasterIdLst>
  <p:sldIdLst>
    <p:sldId id="268" r:id="rId2"/>
    <p:sldId id="269" r:id="rId3"/>
    <p:sldId id="280" r:id="rId4"/>
    <p:sldId id="270" r:id="rId5"/>
    <p:sldId id="261" r:id="rId6"/>
    <p:sldId id="265" r:id="rId7"/>
    <p:sldId id="262" r:id="rId8"/>
    <p:sldId id="267" r:id="rId9"/>
    <p:sldId id="273" r:id="rId10"/>
    <p:sldId id="298" r:id="rId11"/>
    <p:sldId id="274" r:id="rId12"/>
    <p:sldId id="297" r:id="rId13"/>
    <p:sldId id="264" r:id="rId14"/>
    <p:sldId id="263" r:id="rId15"/>
    <p:sldId id="257" r:id="rId16"/>
    <p:sldId id="275" r:id="rId17"/>
    <p:sldId id="258" r:id="rId18"/>
    <p:sldId id="276" r:id="rId19"/>
    <p:sldId id="259" r:id="rId20"/>
    <p:sldId id="277" r:id="rId21"/>
    <p:sldId id="256" r:id="rId22"/>
    <p:sldId id="278" r:id="rId23"/>
    <p:sldId id="279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0910" autoAdjust="0"/>
    <p:restoredTop sz="94660"/>
  </p:normalViewPr>
  <p:slideViewPr>
    <p:cSldViewPr>
      <p:cViewPr varScale="1">
        <p:scale>
          <a:sx n="63" d="100"/>
          <a:sy n="63" d="100"/>
        </p:scale>
        <p:origin x="-35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136407-7CB4-4FBF-966E-D86B909FE88A}" type="datetimeFigureOut">
              <a:rPr lang="it-IT" smtClean="0"/>
              <a:pPr/>
              <a:t>21/02/2025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02F4AF-2608-49D8-9A32-0678A71C4A07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02F4AF-2608-49D8-9A32-0678A71C4A07}" type="slidenum">
              <a:rPr lang="it-IT" smtClean="0"/>
              <a:pPr/>
              <a:t>3</a:t>
            </a:fld>
            <a:endParaRPr lang="it-IT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D55AB5A7-81DB-429A-9F1B-054B243244B3}" type="slidenum">
              <a:rPr lang="en-GB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Wingdings" pitchFamily="2" charset="2"/>
                <a:buNone/>
              </a:pPr>
              <a:t>27</a:t>
            </a:fld>
            <a:endParaRPr lang="en-GB" dirty="0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752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107524" name="Rectangle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9200" cy="4116388"/>
          </a:xfrm>
          <a:noFill/>
          <a:ln/>
        </p:spPr>
        <p:txBody>
          <a:bodyPr wrap="none" anchor="ctr"/>
          <a:lstStyle/>
          <a:p>
            <a:endParaRPr lang="it-IT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31EC1761-65CE-4E5F-9AD2-6EA3A3CC671E}" type="slidenum">
              <a:rPr lang="en-GB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Wingdings" pitchFamily="2" charset="2"/>
                <a:buNone/>
              </a:pPr>
              <a:t>30</a:t>
            </a:fld>
            <a:endParaRPr lang="en-GB" dirty="0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854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108548" name="Rectangle 2"/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9200" cy="4116388"/>
          </a:xfrm>
          <a:noFill/>
          <a:ln/>
        </p:spPr>
        <p:txBody>
          <a:bodyPr wrap="none" anchor="ctr"/>
          <a:lstStyle/>
          <a:p>
            <a:endParaRPr lang="it-IT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0C315B2-B09E-4101-922E-952A97B2104A}" type="datetimeFigureOut">
              <a:rPr lang="it-IT" smtClean="0"/>
              <a:pPr/>
              <a:t>21/02/2025</a:t>
            </a:fld>
            <a:endParaRPr lang="it-IT" dirty="0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10" name="Rettango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ttango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Rettango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ttango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Connettore 1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Connettore 1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Rettango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A731F78-0E30-4912-8EE9-4D9B51FEA287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0C315B2-B09E-4101-922E-952A97B2104A}" type="datetimeFigureOut">
              <a:rPr lang="it-IT" smtClean="0"/>
              <a:pPr/>
              <a:t>21/02/2025</a:t>
            </a:fld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A731F78-0E30-4912-8EE9-4D9B51FEA287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0C315B2-B09E-4101-922E-952A97B2104A}" type="datetimeFigureOut">
              <a:rPr lang="it-IT" smtClean="0"/>
              <a:pPr/>
              <a:t>21/02/2025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9" name="Rettango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ttango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ttango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ttango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Connettore 1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Connettore 1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Rettango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ttore 1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A731F78-0E30-4912-8EE9-4D9B51FEA287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315B2-B09E-4101-922E-952A97B2104A}" type="datetimeFigureOut">
              <a:rPr lang="it-IT" smtClean="0"/>
              <a:pPr/>
              <a:t>21/02/2025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31F78-0E30-4912-8EE9-4D9B51FEA287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315B2-B09E-4101-922E-952A97B2104A}" type="datetimeFigureOut">
              <a:rPr lang="it-IT" smtClean="0"/>
              <a:pPr/>
              <a:t>21/02/2025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31F78-0E30-4912-8EE9-4D9B51FEA287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0C315B2-B09E-4101-922E-952A97B2104A}" type="datetimeFigureOut">
              <a:rPr lang="it-IT" smtClean="0"/>
              <a:pPr/>
              <a:t>21/02/2025</a:t>
            </a:fld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A731F78-0E30-4912-8EE9-4D9B51FEA287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315B2-B09E-4101-922E-952A97B2104A}" type="datetimeFigureOut">
              <a:rPr lang="it-IT" smtClean="0"/>
              <a:pPr/>
              <a:t>21/02/2025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31F78-0E30-4912-8EE9-4D9B51FEA287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Rettango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Oval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egnaposto contenut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0C315B2-B09E-4101-922E-952A97B2104A}" type="datetimeFigureOut">
              <a:rPr lang="it-IT" smtClean="0"/>
              <a:pPr/>
              <a:t>21/02/2025</a:t>
            </a:fld>
            <a:endParaRPr lang="it-IT" dirty="0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A731F78-0E30-4912-8EE9-4D9B51FEA287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23" name="Segnaposto piè di pagina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Oval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it-IT" dirty="0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ettango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Connettore 1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egnaposto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0C315B2-B09E-4101-922E-952A97B2104A}" type="datetimeFigureOut">
              <a:rPr lang="it-IT" smtClean="0"/>
              <a:pPr/>
              <a:t>21/02/2025</a:t>
            </a:fld>
            <a:endParaRPr lang="it-IT" dirty="0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A731F78-0E30-4912-8EE9-4D9B51FEA287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315B2-B09E-4101-922E-952A97B2104A}" type="datetimeFigureOut">
              <a:rPr lang="it-IT" smtClean="0"/>
              <a:pPr/>
              <a:t>21/02/2025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31F78-0E30-4912-8EE9-4D9B51FEA287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315B2-B09E-4101-922E-952A97B2104A}" type="datetimeFigureOut">
              <a:rPr lang="it-IT" smtClean="0"/>
              <a:pPr/>
              <a:t>21/02/2025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31F78-0E30-4912-8EE9-4D9B51FEA287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0C315B2-B09E-4101-922E-952A97B2104A}" type="datetimeFigureOut">
              <a:rPr lang="it-IT" smtClean="0"/>
              <a:pPr/>
              <a:t>21/02/2025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ettango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Oval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A731F78-0E30-4912-8EE9-4D9B51FEA287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wmf"/><Relationship Id="rId4" Type="http://schemas.openxmlformats.org/officeDocument/2006/relationships/image" Target="../media/image10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95536" y="1556792"/>
            <a:ext cx="8136904" cy="4082008"/>
          </a:xfrm>
        </p:spPr>
        <p:txBody>
          <a:bodyPr>
            <a:normAutofit/>
          </a:bodyPr>
          <a:lstStyle/>
          <a:p>
            <a:endParaRPr lang="it-IT" dirty="0" smtClean="0"/>
          </a:p>
          <a:p>
            <a:pPr>
              <a:buFont typeface="Arial" pitchFamily="34" charset="0"/>
              <a:buChar char="•"/>
            </a:pPr>
            <a:r>
              <a:rPr lang="it-IT" sz="2800" dirty="0" smtClean="0">
                <a:solidFill>
                  <a:schemeClr val="tx1"/>
                </a:solidFill>
              </a:rPr>
              <a:t>la ricerca di un minimo comune denominatore per avviare un processo d’integrazione complesso.</a:t>
            </a:r>
          </a:p>
          <a:p>
            <a:pPr>
              <a:buFont typeface="Arial" pitchFamily="34" charset="0"/>
              <a:buChar char="•"/>
            </a:pPr>
            <a:endParaRPr lang="it-IT" sz="2800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it-IT" sz="2800" dirty="0" smtClean="0">
                <a:solidFill>
                  <a:schemeClr val="tx1"/>
                </a:solidFill>
              </a:rPr>
              <a:t>il ruolo fondamentale del coordinamento</a:t>
            </a:r>
          </a:p>
          <a:p>
            <a:pPr>
              <a:buFont typeface="Arial" pitchFamily="34" charset="0"/>
              <a:buChar char="•"/>
            </a:pPr>
            <a:endParaRPr lang="it-IT" sz="2800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it-IT" sz="2800" dirty="0" smtClean="0">
                <a:solidFill>
                  <a:schemeClr val="tx1"/>
                </a:solidFill>
              </a:rPr>
              <a:t>ipotesi di lavoro concrete</a:t>
            </a:r>
            <a:endParaRPr lang="it-IT" sz="2800" dirty="0">
              <a:solidFill>
                <a:schemeClr val="tx1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95536" y="1124744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accent1">
                    <a:lumMod val="75000"/>
                  </a:schemeClr>
                </a:solidFill>
              </a:rPr>
              <a:t>VERSO UN SERVIZIO EDUCATIVO INTEGRATO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6228184" y="404664"/>
            <a:ext cx="2555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Luino 22 febbraio 2025</a:t>
            </a:r>
            <a:endParaRPr 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95536" y="476672"/>
            <a:ext cx="8352928" cy="6955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1400" dirty="0" smtClean="0"/>
          </a:p>
          <a:p>
            <a:r>
              <a:rPr lang="it-IT" sz="3200" dirty="0" smtClean="0"/>
              <a:t>L’Integrazione dei servizi educativi 0-6 è un processo definito da un punto di vista dei contenuti educativi ma non ancora su altri piani. E’ un processo caratterizzato da una pluralità di situazioni diverse da territorio a territorio da comune a comune che richiede una forte collaborazione tra enti gestori, enti locali, personale, e per certi versi  anche genitori</a:t>
            </a:r>
            <a:endParaRPr lang="it-IT" sz="3200" b="1" dirty="0"/>
          </a:p>
          <a:p>
            <a:endParaRPr lang="it-IT" sz="3200" b="1" dirty="0" smtClean="0"/>
          </a:p>
          <a:p>
            <a:pPr algn="ctr"/>
            <a:endParaRPr lang="it-IT" sz="3200" b="1" dirty="0" smtClean="0"/>
          </a:p>
          <a:p>
            <a:endParaRPr lang="it-IT" sz="2000" b="1" dirty="0"/>
          </a:p>
          <a:p>
            <a:endParaRPr lang="it-IT" sz="900" dirty="0"/>
          </a:p>
          <a:p>
            <a:endParaRPr lang="it-IT" sz="900" dirty="0"/>
          </a:p>
          <a:p>
            <a:r>
              <a:rPr lang="it-IT" sz="1400" dirty="0" smtClean="0"/>
              <a:t> </a:t>
            </a:r>
            <a:endParaRPr lang="it-IT" sz="1400" dirty="0"/>
          </a:p>
          <a:p>
            <a:r>
              <a:rPr lang="it-IT" sz="1400" dirty="0" smtClean="0"/>
              <a:t>.</a:t>
            </a:r>
          </a:p>
          <a:p>
            <a:endParaRPr lang="it-IT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8291264" cy="5853264"/>
          </a:xfrm>
        </p:spPr>
        <p:txBody>
          <a:bodyPr/>
          <a:lstStyle/>
          <a:p>
            <a:pPr algn="ctr">
              <a:buNone/>
            </a:pPr>
            <a:r>
              <a:rPr lang="it-IT" dirty="0" smtClean="0"/>
              <a:t>Il processo di integrazione delineato </a:t>
            </a:r>
            <a:r>
              <a:rPr lang="it-IT" dirty="0" smtClean="0">
                <a:solidFill>
                  <a:srgbClr val="FF0000"/>
                </a:solidFill>
              </a:rPr>
              <a:t>non è </a:t>
            </a:r>
            <a:r>
              <a:rPr lang="it-IT" dirty="0" smtClean="0"/>
              <a:t>infatti   un percorso di semplice raccordo ma di </a:t>
            </a:r>
            <a:r>
              <a:rPr lang="it-IT" dirty="0" smtClean="0">
                <a:solidFill>
                  <a:srgbClr val="FF0000"/>
                </a:solidFill>
              </a:rPr>
              <a:t>continuità</a:t>
            </a:r>
            <a:r>
              <a:rPr lang="it-IT" dirty="0" smtClean="0"/>
              <a:t> che esige la </a:t>
            </a:r>
            <a:r>
              <a:rPr lang="it-IT" dirty="0" smtClean="0">
                <a:solidFill>
                  <a:srgbClr val="FF0000"/>
                </a:solidFill>
              </a:rPr>
              <a:t>condivisione</a:t>
            </a:r>
            <a:r>
              <a:rPr lang="it-IT" dirty="0" smtClean="0"/>
              <a:t> di un    </a:t>
            </a:r>
            <a:r>
              <a:rPr lang="it-IT" dirty="0" smtClean="0">
                <a:solidFill>
                  <a:srgbClr val="FF0000"/>
                </a:solidFill>
              </a:rPr>
              <a:t>progetto educativo  </a:t>
            </a:r>
            <a:r>
              <a:rPr lang="it-IT" dirty="0" smtClean="0"/>
              <a:t>affinché   tale processo vada nella direzione di </a:t>
            </a:r>
            <a:r>
              <a:rPr lang="it-IT" dirty="0" smtClean="0">
                <a:solidFill>
                  <a:srgbClr val="FF0000"/>
                </a:solidFill>
              </a:rPr>
              <a:t>una reale integrazione  </a:t>
            </a:r>
            <a:r>
              <a:rPr lang="it-IT" dirty="0" smtClean="0"/>
              <a:t>dei  servizi e non di una convivenza da separati in casa </a:t>
            </a:r>
          </a:p>
          <a:p>
            <a:pPr algn="ctr"/>
            <a:endParaRPr lang="it-IT" b="1" dirty="0" smtClean="0"/>
          </a:p>
          <a:p>
            <a:endParaRPr lang="it-IT" dirty="0" smtClean="0"/>
          </a:p>
          <a:p>
            <a:pPr algn="ctr">
              <a:buNone/>
            </a:pPr>
            <a:r>
              <a:rPr lang="it-IT" sz="2000" b="1" dirty="0" smtClean="0"/>
              <a:t>    UN PROCESSO CHE SE HA UN IMPULSO DALL’ESTERNO DEVE POI  TROVARE UN MOTORE INTERNO</a:t>
            </a:r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1763688" y="46531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</a:pPr>
            <a:r>
              <a:rPr lang="it-IT" b="1" dirty="0" smtClean="0"/>
              <a:t>UN SAPIENTE ED  EFFICACE  </a:t>
            </a:r>
            <a:br>
              <a:rPr lang="it-IT" b="1" dirty="0" smtClean="0"/>
            </a:br>
            <a:r>
              <a:rPr lang="it-IT" b="1" dirty="0" smtClean="0"/>
              <a:t>   COORDINAMENTO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lnSpcReduction="10000"/>
          </a:bodyPr>
          <a:lstStyle/>
          <a:p>
            <a:pPr algn="ctr"/>
            <a:r>
              <a:rPr lang="it-IT" dirty="0" smtClean="0"/>
              <a:t>la funzione di coordinamento è essenziale ma complessa e non facile perché</a:t>
            </a:r>
            <a:br>
              <a:rPr lang="it-IT" dirty="0" smtClean="0"/>
            </a:br>
            <a:r>
              <a:rPr lang="it-IT" sz="1000" dirty="0" smtClean="0"/>
              <a:t> </a:t>
            </a:r>
          </a:p>
          <a:p>
            <a:r>
              <a:rPr lang="it-IT" sz="2200" b="1" dirty="0" smtClean="0">
                <a:solidFill>
                  <a:srgbClr val="FF0000"/>
                </a:solidFill>
              </a:rPr>
              <a:t>Occorre</a:t>
            </a:r>
            <a:r>
              <a:rPr lang="it-IT" sz="2200" dirty="0" smtClean="0"/>
              <a:t> superare una divisione che ha generato diffidenze </a:t>
            </a:r>
            <a:r>
              <a:rPr lang="it-IT" sz="2200" b="1" dirty="0" smtClean="0"/>
              <a:t> decostruendo  le stereotipie  degli educatori</a:t>
            </a:r>
            <a:r>
              <a:rPr lang="it-IT" sz="2200" dirty="0" smtClean="0"/>
              <a:t>: (chi e’ più attento? chi ne sa di più?)</a:t>
            </a:r>
            <a:br>
              <a:rPr lang="it-IT" sz="2200" dirty="0" smtClean="0"/>
            </a:br>
            <a:endParaRPr lang="it-IT" sz="1100" dirty="0" smtClean="0"/>
          </a:p>
          <a:p>
            <a:r>
              <a:rPr lang="it-IT" sz="2200" b="1" dirty="0" smtClean="0">
                <a:solidFill>
                  <a:srgbClr val="FF0000"/>
                </a:solidFill>
              </a:rPr>
              <a:t>Occorre</a:t>
            </a:r>
            <a:r>
              <a:rPr lang="it-IT" sz="2200" b="1" dirty="0" smtClean="0"/>
              <a:t>  </a:t>
            </a:r>
            <a:r>
              <a:rPr lang="it-IT" sz="2200" dirty="0" smtClean="0"/>
              <a:t>conoscersi  per  lavorare su un progetto comune che parta da uno </a:t>
            </a:r>
            <a:r>
              <a:rPr lang="it-IT" sz="2200" b="1" dirty="0" smtClean="0">
                <a:solidFill>
                  <a:srgbClr val="FF0000"/>
                </a:solidFill>
              </a:rPr>
              <a:t>sguardo identico </a:t>
            </a:r>
            <a:r>
              <a:rPr lang="it-IT" sz="2200" dirty="0" smtClean="0"/>
              <a:t>sul bambino e su una  </a:t>
            </a:r>
            <a:r>
              <a:rPr lang="it-IT" sz="2200" b="1" dirty="0" smtClean="0">
                <a:solidFill>
                  <a:srgbClr val="FF0000"/>
                </a:solidFill>
              </a:rPr>
              <a:t>comune idea di educazione</a:t>
            </a:r>
            <a:r>
              <a:rPr lang="it-IT" sz="2200" b="1" dirty="0" smtClean="0"/>
              <a:t>.</a:t>
            </a:r>
            <a:br>
              <a:rPr lang="it-IT" sz="2200" b="1" dirty="0" smtClean="0"/>
            </a:br>
            <a:endParaRPr lang="it-IT" sz="1000" b="1" dirty="0" smtClean="0"/>
          </a:p>
          <a:p>
            <a:r>
              <a:rPr lang="it-IT" sz="2200" b="1" dirty="0" smtClean="0">
                <a:solidFill>
                  <a:srgbClr val="FF0000"/>
                </a:solidFill>
              </a:rPr>
              <a:t>Occorre</a:t>
            </a:r>
            <a:r>
              <a:rPr lang="it-IT" sz="2200" b="1" dirty="0" smtClean="0"/>
              <a:t> </a:t>
            </a:r>
            <a:r>
              <a:rPr lang="it-IT" sz="2200" dirty="0" smtClean="0"/>
              <a:t>spostare lo sguardo dal proprio ruolo e </a:t>
            </a:r>
            <a:r>
              <a:rPr lang="it-IT" sz="2200" b="1" dirty="0" smtClean="0">
                <a:solidFill>
                  <a:srgbClr val="FF0000"/>
                </a:solidFill>
              </a:rPr>
              <a:t>centrarlo sul bambin</a:t>
            </a:r>
            <a:r>
              <a:rPr lang="it-IT" sz="2200" dirty="0" smtClean="0"/>
              <a:t>o per integrare competenze.</a:t>
            </a:r>
            <a:br>
              <a:rPr lang="it-IT" sz="2200" dirty="0" smtClean="0"/>
            </a:br>
            <a:endParaRPr lang="it-IT" sz="1000" b="1" dirty="0" smtClean="0"/>
          </a:p>
          <a:p>
            <a:r>
              <a:rPr lang="it-IT" sz="2200" b="1" dirty="0" smtClean="0">
                <a:solidFill>
                  <a:srgbClr val="FF0000"/>
                </a:solidFill>
              </a:rPr>
              <a:t>Occorre </a:t>
            </a:r>
            <a:r>
              <a:rPr lang="it-IT" sz="2200" dirty="0" smtClean="0"/>
              <a:t>ridefinire/precisare metodi, finalità, professionalità attraverso </a:t>
            </a:r>
            <a:r>
              <a:rPr lang="it-IT" sz="2200" b="1" dirty="0" smtClean="0">
                <a:solidFill>
                  <a:srgbClr val="FF0000"/>
                </a:solidFill>
              </a:rPr>
              <a:t>percorsi formativi comuni e azioni comuni</a:t>
            </a:r>
            <a:r>
              <a:rPr lang="it-IT" sz="2200" dirty="0" smtClean="0"/>
              <a:t>. Dall’eterogeneità passare a un minimo comun denominatore.</a:t>
            </a:r>
          </a:p>
          <a:p>
            <a:endParaRPr lang="it-IT" sz="2200" dirty="0" smtClean="0"/>
          </a:p>
          <a:p>
            <a:pPr>
              <a:buNone/>
            </a:pPr>
            <a:r>
              <a:rPr lang="it-IT" dirty="0" smtClean="0"/>
              <a:t>                                            </a:t>
            </a:r>
            <a:r>
              <a:rPr lang="it-IT" b="1" u="sng" dirty="0" smtClean="0"/>
              <a:t>QUALE?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                  </a:t>
            </a:r>
            <a:r>
              <a:rPr lang="it-IT" b="1" dirty="0" smtClean="0"/>
              <a:t>ALCUNI PUNTI FERMI 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endParaRPr lang="it-IT" sz="2000" dirty="0" smtClean="0"/>
          </a:p>
          <a:p>
            <a:r>
              <a:rPr lang="it-IT" sz="2800" dirty="0" smtClean="0"/>
              <a:t>I</a:t>
            </a:r>
            <a:r>
              <a:rPr lang="it-IT" sz="2000" dirty="0" smtClean="0"/>
              <a:t> </a:t>
            </a:r>
            <a:r>
              <a:rPr lang="it-IT" sz="2800" dirty="0"/>
              <a:t>bambini conoscono il mondo attraverso la percezione, la relazione e l’azione; la corporeità e la </a:t>
            </a:r>
            <a:r>
              <a:rPr lang="it-IT" sz="2800" dirty="0" smtClean="0"/>
              <a:t>sensoriali sono un importante  </a:t>
            </a:r>
            <a:r>
              <a:rPr lang="it-IT" sz="2800" dirty="0"/>
              <a:t>veicolo di comunicazione e di conoscenza. </a:t>
            </a:r>
            <a:r>
              <a:rPr lang="it-IT" sz="2800" dirty="0" smtClean="0"/>
              <a:t>I bambini sono molto interessati </a:t>
            </a:r>
            <a:r>
              <a:rPr lang="it-IT" sz="2800" dirty="0"/>
              <a:t>al mondo naturale, fisico e sociale, pensano, si pongono domande e cercano risposte in modo attivo, </a:t>
            </a:r>
            <a:r>
              <a:rPr lang="it-IT" sz="2800" b="1" dirty="0">
                <a:solidFill>
                  <a:srgbClr val="FF0000"/>
                </a:solidFill>
              </a:rPr>
              <a:t>sono cioè fin dalla nascita dotati di capacità d’iniziativa e di espressione del loro punto di vista nell’interazione con </a:t>
            </a:r>
            <a:r>
              <a:rPr lang="it-IT" sz="2800" b="1" dirty="0" smtClean="0">
                <a:solidFill>
                  <a:srgbClr val="FF0000"/>
                </a:solidFill>
              </a:rPr>
              <a:t>l’ambiente.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67544" y="1124744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2800" b="1" dirty="0" smtClean="0">
                <a:solidFill>
                  <a:srgbClr val="FF0000"/>
                </a:solidFill>
              </a:rPr>
              <a:t>Il “motore” dell’apprendimento sta nel bambino stesso,</a:t>
            </a:r>
          </a:p>
          <a:p>
            <a:pPr algn="ctr"/>
            <a:endParaRPr lang="it-IT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it-IT" dirty="0" smtClean="0"/>
              <a:t>    </a:t>
            </a:r>
            <a:r>
              <a:rPr lang="it-IT" sz="2800" dirty="0" smtClean="0"/>
              <a:t>Ma </a:t>
            </a:r>
            <a:r>
              <a:rPr lang="it-IT" sz="2800" dirty="0" smtClean="0">
                <a:solidFill>
                  <a:srgbClr val="FF0000"/>
                </a:solidFill>
              </a:rPr>
              <a:t>promuoverlo e sostenerlo </a:t>
            </a:r>
            <a:r>
              <a:rPr lang="it-IT" sz="2800" dirty="0" smtClean="0"/>
              <a:t>è il grande compito che spetta all’adulto. Si tratta, per  prima cosa, di riconoscere l’impegno dei bambini e </a:t>
            </a:r>
            <a:r>
              <a:rPr lang="it-IT" sz="2800" dirty="0" smtClean="0">
                <a:solidFill>
                  <a:srgbClr val="FF0000"/>
                </a:solidFill>
              </a:rPr>
              <a:t>individuare l’oggetto del loro interesse</a:t>
            </a:r>
            <a:r>
              <a:rPr lang="it-IT" sz="2800" dirty="0" smtClean="0"/>
              <a:t> anche quando, soprattutto nei primissimi anni, si esprime secondo modalità e forme a volte molto diverse da quelle dei bambini più grandi. </a:t>
            </a:r>
          </a:p>
          <a:p>
            <a:endParaRPr lang="it-I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395536" y="332656"/>
            <a:ext cx="8229600" cy="597666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b="1" dirty="0"/>
              <a:t>Le finalità educative </a:t>
            </a:r>
            <a:r>
              <a:rPr lang="it-IT" dirty="0"/>
              <a:t>vengono promosse e sostenute attraverso esperienze che tengano conto delle peculiarità, caratteristiche e potenzialità</a:t>
            </a:r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b="1" dirty="0">
                <a:solidFill>
                  <a:srgbClr val="FF0000"/>
                </a:solidFill>
              </a:rPr>
              <a:t>di ciascun bambino</a:t>
            </a:r>
            <a:r>
              <a:rPr lang="it-IT" b="1" dirty="0"/>
              <a:t>,</a:t>
            </a:r>
            <a:r>
              <a:rPr lang="it-IT" dirty="0"/>
              <a:t> </a:t>
            </a:r>
            <a:endParaRPr lang="it-IT" dirty="0" smtClean="0"/>
          </a:p>
          <a:p>
            <a:pPr algn="ctr">
              <a:buNone/>
            </a:pPr>
            <a:endParaRPr lang="it-IT" dirty="0" smtClean="0"/>
          </a:p>
          <a:p>
            <a:pPr algn="ctr">
              <a:buNone/>
            </a:pPr>
            <a:r>
              <a:rPr lang="it-IT" b="1" dirty="0" smtClean="0"/>
              <a:t>   le finalità educative </a:t>
            </a:r>
            <a:r>
              <a:rPr lang="it-IT" dirty="0" smtClean="0"/>
              <a:t>prestino attenzione</a:t>
            </a:r>
          </a:p>
          <a:p>
            <a:pPr algn="ctr">
              <a:buNone/>
            </a:pPr>
            <a:r>
              <a:rPr lang="it-IT" dirty="0" smtClean="0"/>
              <a:t>alle dimensioni affettive, sociali, cognitive, senza considerarle separatamente, ma assumendo un approccio olistico che le promuova in un’ottica unitaria</a:t>
            </a:r>
          </a:p>
          <a:p>
            <a:pPr algn="ctr">
              <a:buNone/>
            </a:pPr>
            <a:endParaRPr lang="it-IT" dirty="0" smtClean="0"/>
          </a:p>
          <a:p>
            <a:pPr algn="ctr">
              <a:buNone/>
            </a:pPr>
            <a:r>
              <a:rPr lang="it-IT" b="1" dirty="0" smtClean="0"/>
              <a:t>le finalità educative </a:t>
            </a:r>
            <a:r>
              <a:rPr lang="it-IT" dirty="0" smtClean="0"/>
              <a:t>si basino sul dialogo verbale</a:t>
            </a:r>
          </a:p>
          <a:p>
            <a:pPr algn="ctr">
              <a:buNone/>
            </a:pPr>
            <a:r>
              <a:rPr lang="it-IT" dirty="0" smtClean="0"/>
              <a:t>e </a:t>
            </a:r>
            <a:r>
              <a:rPr lang="it-IT" dirty="0"/>
              <a:t>non verbale con una funzione di facilitazione, sostegno e incoraggiamento, prevedano una presenza dell’adulto </a:t>
            </a:r>
            <a:r>
              <a:rPr lang="it-IT" dirty="0" smtClean="0"/>
              <a:t>propositiva ma anche </a:t>
            </a:r>
            <a:r>
              <a:rPr lang="it-IT" b="1" dirty="0">
                <a:solidFill>
                  <a:srgbClr val="FF0000"/>
                </a:solidFill>
              </a:rPr>
              <a:t>discreta e rispettosa dell’iniziativa infantile</a:t>
            </a:r>
          </a:p>
          <a:p>
            <a:endParaRPr lang="it-IT" sz="2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/>
              <a:t>           tu per me sei importante</a:t>
            </a:r>
            <a:endParaRPr lang="it-IT" sz="4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31224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/>
              <a:t>    </a:t>
            </a:r>
            <a:r>
              <a:rPr lang="it-IT" b="1" dirty="0" smtClean="0">
                <a:solidFill>
                  <a:srgbClr val="FF0000"/>
                </a:solidFill>
              </a:rPr>
              <a:t>Una</a:t>
            </a:r>
            <a:r>
              <a:rPr lang="it-IT" b="1" dirty="0" smtClean="0"/>
              <a:t> </a:t>
            </a:r>
            <a:r>
              <a:rPr lang="it-IT" b="1" dirty="0" smtClean="0">
                <a:solidFill>
                  <a:srgbClr val="FF0000"/>
                </a:solidFill>
              </a:rPr>
              <a:t>relazione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di attenzione, rispetto e cura</a:t>
            </a:r>
          </a:p>
          <a:p>
            <a:pPr>
              <a:buNone/>
            </a:pPr>
            <a:r>
              <a:rPr lang="it-IT" dirty="0" smtClean="0"/>
              <a:t>    è alla base  di un  rapporto di fiducia  </a:t>
            </a:r>
          </a:p>
          <a:p>
            <a:pPr>
              <a:buNone/>
            </a:pPr>
            <a:r>
              <a:rPr lang="it-IT" dirty="0" smtClean="0"/>
              <a:t>    indispensabile per riconoscere nell’adulto</a:t>
            </a:r>
          </a:p>
          <a:p>
            <a:pPr>
              <a:buNone/>
            </a:pPr>
            <a:r>
              <a:rPr lang="it-IT" dirty="0" smtClean="0"/>
              <a:t>    una guida attenta e affidabile nel percorso di </a:t>
            </a:r>
            <a:br>
              <a:rPr lang="it-IT" dirty="0" smtClean="0"/>
            </a:br>
            <a:r>
              <a:rPr lang="it-IT" dirty="0" smtClean="0"/>
              <a:t>crescita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   </a:t>
            </a:r>
            <a:r>
              <a:rPr lang="it-IT" b="1" dirty="0" smtClean="0">
                <a:solidFill>
                  <a:srgbClr val="FF0000"/>
                </a:solidFill>
              </a:rPr>
              <a:t>Ambienti </a:t>
            </a:r>
            <a:r>
              <a:rPr lang="it-IT" dirty="0" smtClean="0"/>
              <a:t>ben progettati, attrezzati, sicuri e stimolanti completano e potenziano l’intervento dell’educatore, orientano e arricchiscono gli interessi e i vissuti dei bambini, rendendo concretamente visibili il percorso compiuto e le conquiste fatte.</a:t>
            </a:r>
          </a:p>
          <a:p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7467600" cy="778098"/>
          </a:xfrm>
        </p:spPr>
        <p:txBody>
          <a:bodyPr/>
          <a:lstStyle/>
          <a:p>
            <a:r>
              <a:rPr lang="it-IT" b="1" dirty="0" smtClean="0"/>
              <a:t>                       </a:t>
            </a:r>
            <a:r>
              <a:rPr lang="it-IT" sz="4000" b="1" dirty="0" smtClean="0">
                <a:solidFill>
                  <a:schemeClr val="tx1"/>
                </a:solidFill>
              </a:rPr>
              <a:t> la relazione</a:t>
            </a:r>
            <a:endParaRPr lang="it-IT" sz="4000" b="1" dirty="0">
              <a:solidFill>
                <a:schemeClr val="tx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251520" y="908720"/>
            <a:ext cx="8651304" cy="5616624"/>
          </a:xfrm>
        </p:spPr>
        <p:txBody>
          <a:bodyPr>
            <a:noAutofit/>
          </a:bodyPr>
          <a:lstStyle/>
          <a:p>
            <a:r>
              <a:rPr lang="it-IT" sz="2200" b="1" dirty="0" smtClean="0">
                <a:solidFill>
                  <a:srgbClr val="FF0000"/>
                </a:solidFill>
              </a:rPr>
              <a:t>Rispetto</a:t>
            </a:r>
            <a:r>
              <a:rPr lang="it-IT" sz="2200" b="1" dirty="0" smtClean="0"/>
              <a:t>  </a:t>
            </a:r>
            <a:r>
              <a:rPr lang="it-IT" sz="2200" dirty="0" smtClean="0"/>
              <a:t> tenere in considerazione i tempi, i ritmi,i bisogni e le capacità dei bambini riconoscendone l’importanza. Cercare di comprenderne le richieste, le motivazioni senza mai considerarle semplici capricci o vizi</a:t>
            </a:r>
          </a:p>
          <a:p>
            <a:r>
              <a:rPr lang="it-IT" sz="2200" b="1" dirty="0" smtClean="0">
                <a:solidFill>
                  <a:srgbClr val="FF0000"/>
                </a:solidFill>
              </a:rPr>
              <a:t>Attenzione</a:t>
            </a:r>
            <a:r>
              <a:rPr lang="it-IT" sz="2200" dirty="0" smtClean="0"/>
              <a:t> osservare con cura il bambino per cercare di comprenderlo  e per conoscerlo e del pari osservare le nostre reazioni  di fronte alle nostre proposte e interventi</a:t>
            </a:r>
          </a:p>
          <a:p>
            <a:r>
              <a:rPr lang="it-IT" sz="2200" b="1" dirty="0" smtClean="0">
                <a:solidFill>
                  <a:srgbClr val="FF0000"/>
                </a:solidFill>
              </a:rPr>
              <a:t>Affettuosità </a:t>
            </a:r>
            <a:r>
              <a:rPr lang="it-IT" sz="2200" dirty="0" smtClean="0"/>
              <a:t>far percepire al bambino il nostro piacere nel   sostenerlo nel suo percorso di crescita, incoraggiandolo senza eccessi  </a:t>
            </a:r>
          </a:p>
          <a:p>
            <a:r>
              <a:rPr lang="it-IT" sz="2200" b="1" dirty="0" smtClean="0">
                <a:solidFill>
                  <a:srgbClr val="FF0000"/>
                </a:solidFill>
              </a:rPr>
              <a:t>Continuità</a:t>
            </a:r>
            <a:r>
              <a:rPr lang="it-IT" sz="2200" dirty="0" smtClean="0"/>
              <a:t> non occasionalità della presenza e della relazione e degli elementi che la caratterizzano</a:t>
            </a:r>
          </a:p>
          <a:p>
            <a:r>
              <a:rPr lang="it-IT" sz="2200" b="1" dirty="0" smtClean="0">
                <a:solidFill>
                  <a:srgbClr val="FF0000"/>
                </a:solidFill>
              </a:rPr>
              <a:t>Fiducia e promozione </a:t>
            </a:r>
            <a:r>
              <a:rPr lang="it-IT" sz="2200" dirty="0" smtClean="0"/>
              <a:t>credere nella sue potenzialità e nella sua  capacità di rispondere positivamente all’offerta di occasioni appropriate per sviluppare tutte le sue  le sue potenzialità</a:t>
            </a:r>
          </a:p>
          <a:p>
            <a:endParaRPr lang="it-IT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se ri riconosce come </a:t>
            </a:r>
            <a:r>
              <a:rPr lang="it-IT" dirty="0" smtClean="0">
                <a:solidFill>
                  <a:srgbClr val="FF0000"/>
                </a:solidFill>
              </a:rPr>
              <a:t>fondamentale la qualità della relazione</a:t>
            </a:r>
            <a:r>
              <a:rPr lang="it-IT" dirty="0" smtClean="0"/>
              <a:t> per definire il  percorso educativo che si vuole offrire ai bambini è </a:t>
            </a:r>
            <a:r>
              <a:rPr lang="it-IT" dirty="0" smtClean="0">
                <a:solidFill>
                  <a:srgbClr val="FF0000"/>
                </a:solidFill>
              </a:rPr>
              <a:t>indispensabile una progettazione comune </a:t>
            </a:r>
            <a:r>
              <a:rPr lang="it-IT" dirty="0" smtClean="0"/>
              <a:t>che veda l’intero gruppo di lavoro impegnato nel definire non solo come darsi un progetto ma come  come realizzarlo concretamente nel lavoro quotidiano con ogni bambino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67544" y="980728"/>
            <a:ext cx="8147248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b="1" dirty="0" smtClean="0">
                <a:solidFill>
                  <a:srgbClr val="FF0000"/>
                </a:solidFill>
              </a:rPr>
              <a:t>  Sicuro e accessibile </a:t>
            </a:r>
            <a:r>
              <a:rPr lang="it-IT" dirty="0" smtClean="0"/>
              <a:t>per permettere ai  bambini un uso modo autonomo ed autoregolato. La sicurezza, ancor prima che vincolo e limite, è un valore educativo</a:t>
            </a:r>
            <a:endParaRPr lang="it-IT" sz="900" dirty="0" smtClean="0"/>
          </a:p>
          <a:p>
            <a:pPr>
              <a:buNone/>
            </a:pPr>
            <a:r>
              <a:rPr lang="it-IT" sz="900" dirty="0" smtClean="0"/>
              <a:t> 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b="1" dirty="0" smtClean="0">
                <a:solidFill>
                  <a:srgbClr val="FF0000"/>
                </a:solidFill>
              </a:rPr>
              <a:t>Inclusivo: </a:t>
            </a:r>
            <a:r>
              <a:rPr lang="it-IT" dirty="0" smtClean="0"/>
              <a:t>Rassicuranti e stimolanti adattabili alle esigenze di gioco, di movimento e di cura di tutti i bambini. Senza  barriere e caratterizzati dalla presenza di elementi che accolgano e orientino.</a:t>
            </a:r>
          </a:p>
          <a:p>
            <a:pPr>
              <a:buNone/>
            </a:pP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b="1" dirty="0" smtClean="0">
                <a:solidFill>
                  <a:srgbClr val="FF0000"/>
                </a:solidFill>
              </a:rPr>
              <a:t>Riconoscibile e differenziato funzionalmente:</a:t>
            </a:r>
          </a:p>
          <a:p>
            <a:pPr>
              <a:buNone/>
            </a:pPr>
            <a:r>
              <a:rPr lang="it-IT" dirty="0" smtClean="0"/>
              <a:t>    Spazi  per il gioco,la cura personale, l’intimità, realmente a loro  misura, riconoscibili dai  bambini  e </a:t>
            </a:r>
            <a:r>
              <a:rPr lang="it-IT" b="1" dirty="0" smtClean="0"/>
              <a:t> </a:t>
            </a:r>
            <a:r>
              <a:rPr lang="it-IT" dirty="0" smtClean="0"/>
              <a:t>da loro identificabili, che facilitino la comprensione e  l’appropriazione concreta, simbolica ed emotiva.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3347864" y="404664"/>
            <a:ext cx="26691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b="1" dirty="0" smtClean="0"/>
              <a:t>L’AMBIENTE</a:t>
            </a:r>
            <a:endParaRPr lang="it-I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395536" y="620688"/>
            <a:ext cx="8064896" cy="4873752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sz="2200" b="1" dirty="0" smtClean="0">
                <a:solidFill>
                  <a:srgbClr val="FF0000"/>
                </a:solidFill>
              </a:rPr>
              <a:t>Flessibili</a:t>
            </a:r>
            <a:r>
              <a:rPr lang="it-IT" sz="2200" dirty="0" smtClean="0"/>
              <a:t>: arredi e pareti mobili o scaffali devono poter consentire modifiche funzionali all’attività da svolgere</a:t>
            </a:r>
          </a:p>
          <a:p>
            <a:endParaRPr lang="it-IT" sz="2200" dirty="0" smtClean="0"/>
          </a:p>
          <a:p>
            <a:r>
              <a:rPr lang="it-IT" sz="2200" dirty="0" smtClean="0">
                <a:solidFill>
                  <a:srgbClr val="FF0000"/>
                </a:solidFill>
              </a:rPr>
              <a:t> </a:t>
            </a:r>
            <a:r>
              <a:rPr lang="it-IT" sz="2200" b="1" dirty="0" smtClean="0">
                <a:solidFill>
                  <a:srgbClr val="FF0000"/>
                </a:solidFill>
              </a:rPr>
              <a:t>Gradevoli </a:t>
            </a:r>
            <a:r>
              <a:rPr lang="it-IT" sz="2200" dirty="0" smtClean="0"/>
              <a:t>degli spazi e degli arredi per il gioco,  l’igiene, il riposo, la convivialità che  promuovano il benessere fisico e sollecitino  l’acquisizione di buone abitudini personali e di responsabilità verso l’ambiente. La sobrietà dei colori, il design coerente, la cura per il dettaglio, diffondono l’idea del bello e dell’armonia dell’ambiente</a:t>
            </a:r>
          </a:p>
          <a:p>
            <a:r>
              <a:rPr lang="it-IT" sz="2200" dirty="0" smtClean="0"/>
              <a:t> </a:t>
            </a:r>
            <a:r>
              <a:rPr lang="it-IT" sz="2200" b="1" dirty="0" smtClean="0">
                <a:solidFill>
                  <a:srgbClr val="FF0000"/>
                </a:solidFill>
              </a:rPr>
              <a:t>Spazi esterni ben curati che  </a:t>
            </a:r>
            <a:r>
              <a:rPr lang="it-IT" sz="2200" dirty="0" smtClean="0"/>
              <a:t>consentano e di sviluppare una prima sensibilità ecologica e di rispetto dell’ambiente naturale. –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323528" y="620688"/>
            <a:ext cx="8229600" cy="5688632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it-IT" sz="4200" dirty="0"/>
              <a:t>Gli spazi interni e all’aperto, gli arredi, la scelta e la disposizione dei materiali orientano adulti e bambini e rendono possibili l’acquisizione di comportamenti sociali/civici positivi, l’esplorazione, la scoperta, il gioco, le attività collaborative, la concentrazione, </a:t>
            </a:r>
            <a:r>
              <a:rPr lang="it-IT" sz="4200" dirty="0" smtClean="0"/>
              <a:t>l’intimità</a:t>
            </a:r>
          </a:p>
          <a:p>
            <a:pPr marL="0" indent="0">
              <a:buNone/>
            </a:pPr>
            <a:r>
              <a:rPr lang="it-IT" sz="4200" dirty="0" smtClean="0"/>
              <a:t>L’ambiente </a:t>
            </a:r>
            <a:r>
              <a:rPr lang="it-IT" sz="4200" dirty="0"/>
              <a:t>fisico va consapevolmente progettato e utilizzato per le ricadute </a:t>
            </a:r>
            <a:r>
              <a:rPr lang="it-IT" sz="4200" dirty="0" smtClean="0"/>
              <a:t>educative che </a:t>
            </a:r>
            <a:r>
              <a:rPr lang="it-IT" sz="4200" dirty="0"/>
              <a:t>ha sulle condotte infantili in considerazione della sua </a:t>
            </a:r>
            <a:r>
              <a:rPr lang="it-IT" sz="4200" dirty="0" smtClean="0"/>
              <a:t>configurazione, </a:t>
            </a:r>
          </a:p>
          <a:p>
            <a:pPr marL="0" indent="0">
              <a:buNone/>
            </a:pPr>
            <a:endParaRPr lang="it-IT" sz="4200" dirty="0" smtClean="0"/>
          </a:p>
          <a:p>
            <a:pPr indent="200025"/>
            <a:r>
              <a:rPr lang="it-IT" sz="4200" dirty="0" smtClean="0"/>
              <a:t>per </a:t>
            </a:r>
            <a:r>
              <a:rPr lang="it-IT" sz="4200" dirty="0"/>
              <a:t>il significato sociale in esso incorporato (attività prevalenti, accessibilità</a:t>
            </a:r>
            <a:r>
              <a:rPr lang="it-IT" sz="4200" dirty="0" smtClean="0"/>
              <a:t>,</a:t>
            </a:r>
            <a:br>
              <a:rPr lang="it-IT" sz="4200" dirty="0" smtClean="0"/>
            </a:br>
            <a:r>
              <a:rPr lang="it-IT" sz="4200" dirty="0" smtClean="0"/>
              <a:t>    regole di comportamento ammesse...),</a:t>
            </a:r>
            <a:br>
              <a:rPr lang="it-IT" sz="4200" dirty="0" smtClean="0"/>
            </a:br>
            <a:endParaRPr lang="it-IT" sz="4200" dirty="0" smtClean="0"/>
          </a:p>
          <a:p>
            <a:pPr indent="200025"/>
            <a:r>
              <a:rPr lang="it-IT" sz="4200" dirty="0" smtClean="0"/>
              <a:t> </a:t>
            </a:r>
            <a:r>
              <a:rPr lang="it-IT" sz="4200" dirty="0"/>
              <a:t>per le molteplici tipologie di esperienze che vengono rese possibili (gioco, gioco simbolico, narrazione…) e per le qualità culturali che lo </a:t>
            </a:r>
            <a:r>
              <a:rPr lang="it-IT" sz="4200" dirty="0" smtClean="0"/>
              <a:t>contrassegnano.</a:t>
            </a:r>
          </a:p>
          <a:p>
            <a:pPr>
              <a:buNone/>
            </a:pPr>
            <a:r>
              <a:rPr lang="it-IT" sz="4200" dirty="0" smtClean="0"/>
              <a:t> </a:t>
            </a:r>
          </a:p>
          <a:p>
            <a:pPr marL="92075" indent="19050">
              <a:buNone/>
            </a:pPr>
            <a:r>
              <a:rPr lang="it-IT" sz="4200" dirty="0" smtClean="0"/>
              <a:t>Lo </a:t>
            </a:r>
            <a:r>
              <a:rPr lang="it-IT" sz="4200" dirty="0"/>
              <a:t>spazio parla: la disposizione degli arredi, la scelta dei colori, la pulizia, l’ordine, </a:t>
            </a:r>
            <a:r>
              <a:rPr lang="it-IT" sz="4200" dirty="0" smtClean="0"/>
              <a:t>l’attenzione </a:t>
            </a:r>
            <a:r>
              <a:rPr lang="it-IT" sz="4200" dirty="0"/>
              <a:t>ai particolari, l’accessibilità di oggetti e materiali raccontano a chi vi entra una realtà contraddistinta da attenzione, impegno, considerazione verso chi quello spazio vive tutti i giorni per tante ore.</a:t>
            </a:r>
          </a:p>
          <a:p>
            <a:pPr>
              <a:buNone/>
            </a:pPr>
            <a:r>
              <a:rPr lang="it-IT" dirty="0"/>
              <a:t> </a:t>
            </a:r>
          </a:p>
          <a:p>
            <a:endParaRPr 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683568" y="1268760"/>
            <a:ext cx="8229600" cy="4525963"/>
          </a:xfrm>
        </p:spPr>
        <p:txBody>
          <a:bodyPr>
            <a:normAutofit/>
          </a:bodyPr>
          <a:lstStyle/>
          <a:p>
            <a:endParaRPr lang="it-IT" b="1" dirty="0" smtClean="0"/>
          </a:p>
          <a:p>
            <a:r>
              <a:rPr lang="it-IT" dirty="0" smtClean="0"/>
              <a:t>Le “routine” </a:t>
            </a:r>
            <a:r>
              <a:rPr lang="it-IT" dirty="0" smtClean="0"/>
              <a:t>(quali </a:t>
            </a:r>
            <a:r>
              <a:rPr lang="it-IT" dirty="0"/>
              <a:t>l’ingresso, il pasto, la cura del corpo, il riposo, ecc</a:t>
            </a:r>
            <a:r>
              <a:rPr lang="it-IT" dirty="0" smtClean="0"/>
              <a:t>.) svolgono </a:t>
            </a:r>
            <a:r>
              <a:rPr lang="it-IT" dirty="0"/>
              <a:t>una funzione regolativa dei ritmi della giornata e si offrono come base sicura per </a:t>
            </a:r>
            <a:r>
              <a:rPr lang="it-IT" dirty="0">
                <a:solidFill>
                  <a:srgbClr val="FF0000"/>
                </a:solidFill>
              </a:rPr>
              <a:t>nuove esperienze. Esse hanno un significato educativo </a:t>
            </a:r>
            <a:r>
              <a:rPr lang="it-IT" dirty="0" smtClean="0"/>
              <a:t>e sono </a:t>
            </a:r>
            <a:r>
              <a:rPr lang="it-IT" dirty="0"/>
              <a:t>occasione di </a:t>
            </a:r>
            <a:r>
              <a:rPr lang="it-IT" dirty="0" smtClean="0"/>
              <a:t>cura, </a:t>
            </a:r>
            <a:r>
              <a:rPr lang="it-IT" dirty="0"/>
              <a:t>di intimità, di </a:t>
            </a:r>
            <a:r>
              <a:rPr lang="it-IT" dirty="0" smtClean="0"/>
              <a:t>scambi e </a:t>
            </a:r>
            <a:r>
              <a:rPr lang="it-IT" dirty="0"/>
              <a:t>contribuiscono </a:t>
            </a:r>
            <a:r>
              <a:rPr lang="it-IT" dirty="0">
                <a:solidFill>
                  <a:srgbClr val="FF0000"/>
                </a:solidFill>
              </a:rPr>
              <a:t>all’acquisizione progressiva di autonomia e regole di comunità</a:t>
            </a:r>
            <a:r>
              <a:rPr lang="it-IT" dirty="0"/>
              <a:t>. </a:t>
            </a:r>
            <a:r>
              <a:rPr lang="it-IT" dirty="0" smtClean="0"/>
              <a:t>I </a:t>
            </a:r>
            <a:r>
              <a:rPr lang="it-IT" dirty="0"/>
              <a:t>bambini che abitano e </a:t>
            </a:r>
            <a:r>
              <a:rPr lang="it-IT" dirty="0" smtClean="0"/>
              <a:t>vengono </a:t>
            </a:r>
            <a:r>
              <a:rPr lang="it-IT" dirty="0"/>
              <a:t>orientati dagli spazi, dalla scansione dei tempi e dall’organizzazione </a:t>
            </a:r>
            <a:r>
              <a:rPr lang="it-IT" dirty="0" smtClean="0"/>
              <a:t>della giornata a cogliere un pensiero e un disegno nel quale si sentono riconosciuti e valorizzati.</a:t>
            </a:r>
            <a:endParaRPr lang="it-IT" dirty="0"/>
          </a:p>
          <a:p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683568" y="476672"/>
            <a:ext cx="74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it-IT" sz="3200" b="1" dirty="0" smtClean="0">
                <a:solidFill>
                  <a:prstClr val="black"/>
                </a:solidFill>
              </a:rPr>
              <a:t>L’ Organizzazione dei tempi </a:t>
            </a:r>
            <a:r>
              <a:rPr lang="it-IT" sz="3200" b="1" dirty="0">
                <a:solidFill>
                  <a:prstClr val="black"/>
                </a:solidFill>
              </a:rPr>
              <a:t>e ritmi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467544" y="1340768"/>
            <a:ext cx="84249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Se  si riconosce l’importanza dell’ambiente, dell’organizzazione della giornata e delle attività  La collaborazione </a:t>
            </a:r>
            <a:r>
              <a:rPr lang="it-IT" sz="2400" b="1" dirty="0" smtClean="0">
                <a:solidFill>
                  <a:srgbClr val="FF0000"/>
                </a:solidFill>
              </a:rPr>
              <a:t>tra educatori/insegnanti e personale ausiliario</a:t>
            </a:r>
            <a:r>
              <a:rPr lang="it-IT" sz="2400" b="1" dirty="0" smtClean="0"/>
              <a:t> </a:t>
            </a:r>
            <a:r>
              <a:rPr lang="it-IT" sz="2400" dirty="0" smtClean="0"/>
              <a:t>è essenziale per dare coerenza alla progettazione  e acquista un ruolo decisivo all’interno della continuità 0-6. </a:t>
            </a:r>
          </a:p>
          <a:p>
            <a:endParaRPr lang="it-IT" sz="2400" dirty="0" smtClean="0"/>
          </a:p>
          <a:p>
            <a:r>
              <a:rPr lang="it-IT" sz="2400" dirty="0" smtClean="0"/>
              <a:t>A </a:t>
            </a:r>
            <a:r>
              <a:rPr lang="it-IT" sz="2400" dirty="0"/>
              <a:t>livello del gruppo degli educatori/insegnanti progettare in continuità significa </a:t>
            </a:r>
            <a:r>
              <a:rPr lang="it-IT" sz="2400" dirty="0">
                <a:solidFill>
                  <a:srgbClr val="FF0000"/>
                </a:solidFill>
              </a:rPr>
              <a:t>costruire e pensare </a:t>
            </a:r>
            <a:r>
              <a:rPr lang="it-IT" sz="2400" dirty="0"/>
              <a:t>pratiche che siano innovative e congruenti con l’idea di </a:t>
            </a:r>
            <a:r>
              <a:rPr lang="it-IT" sz="2400" dirty="0">
                <a:solidFill>
                  <a:srgbClr val="FF0000"/>
                </a:solidFill>
              </a:rPr>
              <a:t>una traiettoria coerente</a:t>
            </a:r>
            <a:r>
              <a:rPr lang="it-IT" sz="2400" dirty="0"/>
              <a:t>, progressiva e graduale di socialità e di apprendimenti. 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La continuità non coincide con la stabilità e la ripetizione delle esperienze</a:t>
            </a:r>
            <a:r>
              <a:rPr lang="it-IT" b="1" dirty="0" smtClean="0">
                <a:solidFill>
                  <a:srgbClr val="FF0000"/>
                </a:solidFill>
              </a:rPr>
              <a:t>, ma con il GRADUALE  cambiamento e l’arricchimento di situazioni</a:t>
            </a:r>
            <a:r>
              <a:rPr lang="it-IT" dirty="0" smtClean="0"/>
              <a:t> Per realizzarla è indispensabile </a:t>
            </a:r>
            <a:r>
              <a:rPr lang="it-IT" b="1" dirty="0" smtClean="0">
                <a:solidFill>
                  <a:srgbClr val="FF0000"/>
                </a:solidFill>
              </a:rPr>
              <a:t>creare un incontro tra professionisti </a:t>
            </a:r>
            <a:r>
              <a:rPr lang="it-IT" dirty="0" smtClean="0"/>
              <a:t>che provengono da esperienze diverse ed </a:t>
            </a:r>
            <a:r>
              <a:rPr lang="it-IT" dirty="0" smtClean="0">
                <a:solidFill>
                  <a:srgbClr val="FF0000"/>
                </a:solidFill>
              </a:rPr>
              <a:t>il primo passo è la conoscenza reciproca e il reciproco riconoscimento.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827584" y="332656"/>
            <a:ext cx="734481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L’incontro </a:t>
            </a:r>
            <a:r>
              <a:rPr lang="it-IT" sz="2400" dirty="0"/>
              <a:t>implica momenti di </a:t>
            </a:r>
            <a:r>
              <a:rPr lang="it-IT" sz="2400" dirty="0">
                <a:solidFill>
                  <a:srgbClr val="FF0000"/>
                </a:solidFill>
              </a:rPr>
              <a:t>formazione comune </a:t>
            </a:r>
            <a:r>
              <a:rPr lang="it-IT" sz="2400" dirty="0"/>
              <a:t>tra operatori dei due segmenti, per condividere un linguaggio e una visione comuni sui bambini, i contesti, gli apprendimenti</a:t>
            </a:r>
            <a:r>
              <a:rPr lang="it-IT" sz="2400" dirty="0" smtClean="0"/>
              <a:t>.</a:t>
            </a:r>
          </a:p>
          <a:p>
            <a:endParaRPr lang="it-IT" sz="2400" dirty="0" smtClean="0"/>
          </a:p>
          <a:p>
            <a:r>
              <a:rPr lang="it-IT" sz="2400" dirty="0" smtClean="0"/>
              <a:t> </a:t>
            </a:r>
            <a:r>
              <a:rPr lang="it-IT" sz="2400" dirty="0"/>
              <a:t>La co-progettazione di percorsi comuni prevede esperienze tra bambini di età diverse, con </a:t>
            </a:r>
            <a:r>
              <a:rPr lang="it-IT" sz="2400" dirty="0">
                <a:solidFill>
                  <a:srgbClr val="FF0000"/>
                </a:solidFill>
              </a:rPr>
              <a:t>la compresenza di educatori e insegnanti, osservazioni reciproche, passaggi di informazioni descrittive delle autonomie e delle competenze acquisite e in via di </a:t>
            </a:r>
            <a:r>
              <a:rPr lang="it-IT" sz="2400" dirty="0" smtClean="0">
                <a:solidFill>
                  <a:srgbClr val="FF0000"/>
                </a:solidFill>
              </a:rPr>
              <a:t>acquisizione</a:t>
            </a:r>
          </a:p>
          <a:p>
            <a:r>
              <a:rPr lang="it-IT" sz="2400" dirty="0" smtClean="0"/>
              <a:t>. </a:t>
            </a:r>
          </a:p>
          <a:p>
            <a:r>
              <a:rPr lang="it-IT" sz="2400" dirty="0" smtClean="0"/>
              <a:t>La </a:t>
            </a:r>
            <a:r>
              <a:rPr lang="it-IT" sz="2400" dirty="0"/>
              <a:t>conoscenza diretta e reciproca dei diversi contesti (dei servizi educativi e delle scuole), motivata da progetti da realizzare insieme, accelera il processo di confronto e di riconoscimento delle rispettive competenze professionali</a:t>
            </a:r>
            <a:r>
              <a:rPr lang="it-IT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La partecipazione e la collaborazione con i genitori sono essenziali per condividere consapevolezza e stabilire un patto di corresponsabilità educativa.</a:t>
            </a:r>
            <a:endParaRPr 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67544" y="476672"/>
            <a:ext cx="8229600" cy="517403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b="1" dirty="0" smtClean="0"/>
              <a:t>IL COORDINATORE HAUN COMPITO ESSENZIATE IN TALE DIREZIONE</a:t>
            </a:r>
            <a:r>
              <a:rPr lang="it-IT" dirty="0" smtClean="0"/>
              <a:t>.</a:t>
            </a:r>
          </a:p>
          <a:p>
            <a:endParaRPr lang="it-IT" dirty="0" smtClean="0"/>
          </a:p>
          <a:p>
            <a:pPr>
              <a:buNone/>
            </a:pPr>
            <a:r>
              <a:rPr lang="it-IT" b="1" dirty="0" smtClean="0"/>
              <a:t>    </a:t>
            </a:r>
            <a:r>
              <a:rPr lang="it-IT" dirty="0"/>
              <a:t>Nelle scuole dell’infanzia statali l’azione di coordinamento è svolta dal dirigente </a:t>
            </a:r>
            <a:r>
              <a:rPr lang="it-IT" dirty="0" smtClean="0"/>
              <a:t>scolastico, </a:t>
            </a:r>
            <a:r>
              <a:rPr lang="it-IT" dirty="0"/>
              <a:t>nelle scuole paritarie, sono assolti dai responsabili delle strutture. </a:t>
            </a:r>
            <a:r>
              <a:rPr lang="it-IT" b="1" dirty="0"/>
              <a:t>Queste funzioni devono essere ulteriormente estese a figure stabili di coordinamento e referenti, individuate in relazione al possesso di specifiche competenze pedagogiche e </a:t>
            </a:r>
            <a:r>
              <a:rPr lang="it-IT" b="1" dirty="0" smtClean="0"/>
              <a:t>organizzative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179512" y="548680"/>
            <a:ext cx="8640960" cy="5577483"/>
          </a:xfrm>
        </p:spPr>
        <p:txBody>
          <a:bodyPr>
            <a:normAutofit fontScale="92500" lnSpcReduction="20000"/>
          </a:bodyPr>
          <a:lstStyle/>
          <a:p>
            <a:r>
              <a:rPr lang="it-IT" sz="2600" dirty="0" smtClean="0"/>
              <a:t>il coordinatore individua le esigenze formative degli e educatori/insegnanti e del personale ausiliario e propone approfondimenti formativi qualificati</a:t>
            </a:r>
            <a:r>
              <a:rPr lang="it-IT" sz="2600" b="1" dirty="0" smtClean="0"/>
              <a:t>.</a:t>
            </a:r>
          </a:p>
          <a:p>
            <a:pPr>
              <a:buNone/>
            </a:pPr>
            <a:endParaRPr lang="it-IT" sz="2600" b="1" dirty="0" smtClean="0"/>
          </a:p>
          <a:p>
            <a:r>
              <a:rPr lang="it-IT" sz="2600" b="1" dirty="0" smtClean="0"/>
              <a:t> </a:t>
            </a:r>
            <a:r>
              <a:rPr lang="it-IT" sz="2600" dirty="0" smtClean="0"/>
              <a:t>Nelle scuole dell’infanzia statali l’azione di coordinamento è svolta dal dirigente scolastico, nelle scuole paritarie, sono assolti dai responsabili delle strutture. </a:t>
            </a:r>
            <a:r>
              <a:rPr lang="it-IT" sz="2600" b="1" dirty="0" smtClean="0">
                <a:solidFill>
                  <a:srgbClr val="FF0000"/>
                </a:solidFill>
              </a:rPr>
              <a:t>Queste funzioni devono essere ulteriormente estese a figure stabili di coordinamento e referenti</a:t>
            </a:r>
            <a:r>
              <a:rPr lang="it-IT" sz="2600" dirty="0" smtClean="0"/>
              <a:t>, individuate in relazione al possesso di specifiche competenze pedagogiche e </a:t>
            </a:r>
            <a:r>
              <a:rPr lang="it-IT" sz="2600" dirty="0" smtClean="0"/>
              <a:t>organizzative</a:t>
            </a:r>
          </a:p>
          <a:p>
            <a:endParaRPr lang="it-IT" sz="2600" dirty="0" smtClean="0"/>
          </a:p>
          <a:p>
            <a:r>
              <a:rPr lang="it-IT" sz="2800" dirty="0" smtClean="0"/>
              <a:t> </a:t>
            </a:r>
            <a:r>
              <a:rPr lang="it-IT" sz="2600" dirty="0" smtClean="0"/>
              <a:t>L’introduzione nella scuola statale di un organico potenziato può consentire alle istituzioni scolastiche di assegnare compiti organizzativi e di coordinamento ad insegnanti particolarmente qualificati, così come raccomandato dalle Indicazioni nazionali</a:t>
            </a:r>
          </a:p>
          <a:p>
            <a:endParaRPr lang="it-IT" sz="2600" b="1" dirty="0" smtClean="0">
              <a:solidFill>
                <a:srgbClr val="FF0000"/>
              </a:solidFill>
            </a:endParaRP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51520" y="1052736"/>
            <a:ext cx="8496944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Il coordinatore  </a:t>
            </a:r>
            <a:r>
              <a:rPr lang="it-IT" sz="2400" dirty="0"/>
              <a:t>ha il compito di </a:t>
            </a:r>
            <a:r>
              <a:rPr lang="it-IT" sz="2400" b="1" dirty="0">
                <a:solidFill>
                  <a:srgbClr val="FF0000"/>
                </a:solidFill>
              </a:rPr>
              <a:t>curare il funzionamento dell'équipe educativa</a:t>
            </a:r>
            <a:r>
              <a:rPr lang="it-IT" sz="2400" b="1" dirty="0"/>
              <a:t> </a:t>
            </a:r>
            <a:r>
              <a:rPr lang="it-IT" sz="2400" dirty="0"/>
              <a:t>e svolge la funzione di indirizzo e sostegno professionale al lavoro individuale e di gruppo degli educatori/insegnanti e del personale ausiliario </a:t>
            </a:r>
            <a:r>
              <a:rPr lang="it-IT" sz="2400" dirty="0" smtClean="0"/>
              <a:t>dei servizi educativi </a:t>
            </a:r>
            <a:r>
              <a:rPr lang="it-IT" sz="2400" dirty="0"/>
              <a:t>a lui </a:t>
            </a:r>
            <a:r>
              <a:rPr lang="it-IT" sz="2400" dirty="0" smtClean="0"/>
              <a:t>affidati</a:t>
            </a:r>
            <a:r>
              <a:rPr lang="it-IT" sz="2400" dirty="0" smtClean="0">
                <a:solidFill>
                  <a:srgbClr val="FF0000"/>
                </a:solidFill>
              </a:rPr>
              <a:t>, </a:t>
            </a:r>
            <a:r>
              <a:rPr lang="it-IT" sz="2400" b="1" dirty="0">
                <a:solidFill>
                  <a:srgbClr val="FF0000"/>
                </a:solidFill>
              </a:rPr>
              <a:t>concorrendo all’arricchimento della loro </a:t>
            </a:r>
            <a:r>
              <a:rPr lang="it-IT" sz="2400" b="1" dirty="0" smtClean="0">
                <a:solidFill>
                  <a:srgbClr val="FF0000"/>
                </a:solidFill>
              </a:rPr>
              <a:t>professionalità, </a:t>
            </a:r>
            <a:r>
              <a:rPr lang="it-IT" sz="2400" b="1" dirty="0">
                <a:solidFill>
                  <a:srgbClr val="FF0000"/>
                </a:solidFill>
              </a:rPr>
              <a:t>valorizzandone la motivazione </a:t>
            </a:r>
            <a:r>
              <a:rPr lang="it-IT" sz="2400" b="1" dirty="0" smtClean="0">
                <a:solidFill>
                  <a:srgbClr val="FF0000"/>
                </a:solidFill>
              </a:rPr>
              <a:t> </a:t>
            </a:r>
            <a:r>
              <a:rPr lang="it-IT" sz="2400" b="1" dirty="0">
                <a:solidFill>
                  <a:srgbClr val="FF0000"/>
                </a:solidFill>
              </a:rPr>
              <a:t>all’impegno </a:t>
            </a:r>
            <a:r>
              <a:rPr lang="it-IT" sz="2400" b="1" dirty="0" smtClean="0">
                <a:solidFill>
                  <a:srgbClr val="FF0000"/>
                </a:solidFill>
              </a:rPr>
              <a:t>educativo</a:t>
            </a:r>
          </a:p>
          <a:p>
            <a:endParaRPr lang="it-IT" sz="1000" dirty="0" smtClean="0"/>
          </a:p>
          <a:p>
            <a:r>
              <a:rPr lang="it-IT" sz="2400" dirty="0" smtClean="0"/>
              <a:t> </a:t>
            </a:r>
            <a:endParaRPr lang="it-IT" sz="900" dirty="0"/>
          </a:p>
          <a:p>
            <a:r>
              <a:rPr lang="it-IT" sz="2400" dirty="0" smtClean="0"/>
              <a:t>Il </a:t>
            </a:r>
            <a:r>
              <a:rPr lang="it-IT" sz="2400" dirty="0"/>
              <a:t>coordinatore </a:t>
            </a:r>
            <a:r>
              <a:rPr lang="it-IT" sz="2400" b="1" dirty="0">
                <a:solidFill>
                  <a:srgbClr val="FF0000"/>
                </a:solidFill>
              </a:rPr>
              <a:t>crea le condizioni organizzative </a:t>
            </a:r>
            <a:r>
              <a:rPr lang="it-IT" sz="2400" dirty="0"/>
              <a:t>affinché la riflessione professionale possa essere esercitata in modo collegiale proponendo riunioni periodiche di gruppo (di sezione e di struttura) e strumenti come le pratiche di osservazione e documentazione. 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1043608" y="620688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                     I COMPITI  DEL COORDINATORE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sz="2800" dirty="0" smtClean="0"/>
              <a:t>Il coordinatore </a:t>
            </a:r>
            <a:r>
              <a:rPr lang="it-IT" sz="2800" b="1" dirty="0" smtClean="0"/>
              <a:t>promuove la partecipazione </a:t>
            </a:r>
            <a:r>
              <a:rPr lang="it-IT" sz="2800" dirty="0" smtClean="0"/>
              <a:t>sollecitando l’incontro tra gli educatori/insegnanti e i genitori dei bambini per confrontarsi sulla progettazione educativa e sulle prospettive dell’educazione dei bambini e cura il raccordo tra le istituzioni educative a lui affidate con i servizi sociali e sanitari. 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95536" y="1484784"/>
            <a:ext cx="80648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 smtClean="0"/>
              <a:t>Il coordinatore crea le condizioni organizzative affinché la riflessione professionale possa essere esercitata in modo collegiale </a:t>
            </a:r>
            <a:r>
              <a:rPr lang="it-IT" sz="3200" dirty="0" smtClean="0">
                <a:solidFill>
                  <a:srgbClr val="FF0000"/>
                </a:solidFill>
              </a:rPr>
              <a:t>proponendo riunioni </a:t>
            </a:r>
            <a:r>
              <a:rPr lang="it-IT" sz="3200" dirty="0" smtClean="0"/>
              <a:t>periodiche di gruppo (di sezione e di struttura</a:t>
            </a:r>
            <a:r>
              <a:rPr lang="it-IT" sz="3200" dirty="0" smtClean="0">
                <a:solidFill>
                  <a:srgbClr val="FF0000"/>
                </a:solidFill>
              </a:rPr>
              <a:t>) e strumenti </a:t>
            </a:r>
            <a:r>
              <a:rPr lang="it-IT" sz="3200" dirty="0" smtClean="0"/>
              <a:t>come le pratiche di </a:t>
            </a:r>
            <a:r>
              <a:rPr lang="it-IT" sz="3200" dirty="0" smtClean="0">
                <a:solidFill>
                  <a:srgbClr val="FF0000"/>
                </a:solidFill>
              </a:rPr>
              <a:t>osservazione e documentazione</a:t>
            </a:r>
            <a:r>
              <a:rPr lang="it-IT" sz="3200" dirty="0" smtClean="0"/>
              <a:t>. </a:t>
            </a:r>
            <a:endParaRPr lang="it-I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2022-04-05 1040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1628800"/>
            <a:ext cx="5256584" cy="4896544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899592" y="404664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latin typeface="Cooper Black" pitchFamily="18" charset="0"/>
              </a:rPr>
              <a:t>IL GRUPPO DI LAVORO E IL LAVORO DI GRUPPO.  LA FUNZIONE DI COORDINAMENTO</a:t>
            </a:r>
            <a:endParaRPr lang="it-IT" sz="2400" dirty="0">
              <a:latin typeface="Cooper Black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Proprietario\Desktop\PERCORSI PER CRESCERE\ASSO E PALEOCOOP\ASSOCIAZIONE\logo\Logo 3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1524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838200" y="1600200"/>
            <a:ext cx="784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 dirty="0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539552" y="1628800"/>
            <a:ext cx="7992888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it-IT" sz="2800" dirty="0" smtClean="0"/>
          </a:p>
          <a:p>
            <a:pPr algn="ctr">
              <a:spcBef>
                <a:spcPct val="50000"/>
              </a:spcBef>
            </a:pPr>
            <a:r>
              <a:rPr lang="it-IT" sz="2800" dirty="0" smtClean="0"/>
              <a:t>Il </a:t>
            </a:r>
            <a:r>
              <a:rPr lang="it-IT" sz="2800" dirty="0"/>
              <a:t>gruppo: una pluralità di persone in </a:t>
            </a:r>
            <a:r>
              <a:rPr lang="it-IT" sz="2800" b="1" i="1" dirty="0" smtClean="0">
                <a:solidFill>
                  <a:srgbClr val="FF3300"/>
                </a:solidFill>
              </a:rPr>
              <a:t>interazione </a:t>
            </a:r>
          </a:p>
          <a:p>
            <a:pPr algn="ctr">
              <a:spcBef>
                <a:spcPct val="50000"/>
              </a:spcBef>
            </a:pPr>
            <a:r>
              <a:rPr lang="it-IT" sz="2000" i="1" dirty="0" smtClean="0"/>
              <a:t>(fare insieme, agire contingente influenzato da limiti di spazio e tempo)</a:t>
            </a:r>
            <a:endParaRPr lang="it-IT" sz="2000" i="1" dirty="0"/>
          </a:p>
          <a:p>
            <a:pPr algn="ctr">
              <a:spcBef>
                <a:spcPct val="50000"/>
              </a:spcBef>
            </a:pPr>
            <a:r>
              <a:rPr lang="it-IT" sz="2800" dirty="0" smtClean="0"/>
              <a:t>con </a:t>
            </a:r>
            <a:r>
              <a:rPr lang="it-IT" sz="2800" dirty="0"/>
              <a:t>un valore di</a:t>
            </a:r>
            <a:r>
              <a:rPr lang="it-IT" sz="2800" dirty="0">
                <a:solidFill>
                  <a:srgbClr val="FF3300"/>
                </a:solidFill>
              </a:rPr>
              <a:t> </a:t>
            </a:r>
            <a:r>
              <a:rPr lang="it-IT" sz="2800" b="1" i="1" dirty="0">
                <a:solidFill>
                  <a:srgbClr val="FF3300"/>
                </a:solidFill>
              </a:rPr>
              <a:t>legame</a:t>
            </a:r>
            <a:r>
              <a:rPr lang="it-IT" sz="2800" b="1" dirty="0"/>
              <a:t> </a:t>
            </a:r>
            <a:r>
              <a:rPr lang="it-IT" sz="2800" dirty="0" smtClean="0"/>
              <a:t> che </a:t>
            </a:r>
            <a:r>
              <a:rPr lang="it-IT" sz="2800" dirty="0"/>
              <a:t>porta il gruppo ad assumere un configurazione </a:t>
            </a:r>
            <a:r>
              <a:rPr lang="it-IT" sz="2800" dirty="0" smtClean="0"/>
              <a:t>di relazioni </a:t>
            </a:r>
            <a:r>
              <a:rPr lang="it-IT" sz="2800" dirty="0"/>
              <a:t>e affetti che segnano le </a:t>
            </a:r>
            <a:r>
              <a:rPr lang="it-IT" sz="2800" dirty="0" smtClean="0"/>
              <a:t>reciproche interazioni </a:t>
            </a:r>
            <a:endParaRPr lang="it-IT" sz="1600" i="1" dirty="0" smtClean="0"/>
          </a:p>
          <a:p>
            <a:pPr algn="ctr">
              <a:spcBef>
                <a:spcPct val="50000"/>
              </a:spcBef>
            </a:pPr>
            <a:r>
              <a:rPr lang="it-IT" sz="2000" i="1" dirty="0" smtClean="0"/>
              <a:t>(Vincolo tra il singolo, gli altri e il gruppo, che determina sentimenti d’appartenenza: da una parte percezione di appartenere ad un insieme a un soggetto “globale” - che non coincide con uno o più membri- dall’altra dall’attrazione/contrapposizione tra individui)</a:t>
            </a:r>
          </a:p>
          <a:p>
            <a:pPr algn="ctr">
              <a:spcBef>
                <a:spcPct val="50000"/>
              </a:spcBef>
            </a:pPr>
            <a:endParaRPr lang="it-IT" sz="2800" dirty="0"/>
          </a:p>
        </p:txBody>
      </p:sp>
      <p:sp>
        <p:nvSpPr>
          <p:cNvPr id="2054" name="Text Box 14"/>
          <p:cNvSpPr txBox="1">
            <a:spLocks noChangeArrowheads="1"/>
          </p:cNvSpPr>
          <p:nvPr/>
        </p:nvSpPr>
        <p:spPr bwMode="auto">
          <a:xfrm>
            <a:off x="3124200" y="533400"/>
            <a:ext cx="281595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200" i="1" dirty="0" smtClean="0"/>
              <a:t>  gruppo di lavoro e lavoro di gruppo</a:t>
            </a:r>
            <a:endParaRPr lang="it-IT" sz="1200" i="1" dirty="0"/>
          </a:p>
        </p:txBody>
      </p:sp>
      <p:sp>
        <p:nvSpPr>
          <p:cNvPr id="2055" name="Rectangle 15"/>
          <p:cNvSpPr>
            <a:spLocks noChangeArrowheads="1"/>
          </p:cNvSpPr>
          <p:nvPr/>
        </p:nvSpPr>
        <p:spPr bwMode="auto">
          <a:xfrm>
            <a:off x="3124200" y="6324600"/>
            <a:ext cx="2809875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dirty="0">
                <a:cs typeface="Times New Roman" pitchFamily="18" charset="0"/>
              </a:rPr>
              <a:t>G.QUAGLINO S. CASAGRANDE A.M.CIASTELLANO  </a:t>
            </a:r>
            <a:br>
              <a:rPr lang="en-US" sz="800" dirty="0">
                <a:cs typeface="Times New Roman" pitchFamily="18" charset="0"/>
              </a:rPr>
            </a:br>
            <a:r>
              <a:rPr lang="en-US" sz="800" dirty="0">
                <a:cs typeface="Times New Roman" pitchFamily="18" charset="0"/>
              </a:rPr>
              <a:t>                   Lavoro di gruppo e Gruppo di lavoro</a:t>
            </a:r>
            <a:endParaRPr lang="it-IT" dirty="0">
              <a:cs typeface="Times New Roman" pitchFamily="18" charset="0"/>
            </a:endParaRPr>
          </a:p>
          <a:p>
            <a:endParaRPr lang="it-IT" sz="800" dirty="0">
              <a:cs typeface="Times New Roman" pitchFamily="18" charset="0"/>
            </a:endParaRPr>
          </a:p>
        </p:txBody>
      </p:sp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827584" y="1052736"/>
            <a:ext cx="7467600" cy="782960"/>
          </a:xfrm>
        </p:spPr>
        <p:txBody>
          <a:bodyPr/>
          <a:lstStyle/>
          <a:p>
            <a:pPr algn="ctr"/>
            <a:r>
              <a:rPr lang="it-IT" b="1" dirty="0" smtClean="0"/>
              <a:t>UNA DEFINIZIONE</a:t>
            </a:r>
            <a:endParaRPr lang="it-IT" b="1" dirty="0"/>
          </a:p>
        </p:txBody>
      </p:sp>
    </p:spTree>
  </p:cSld>
  <p:clrMapOvr>
    <a:masterClrMapping/>
  </p:clrMapOvr>
  <p:transition advTm="1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2286000" y="2057400"/>
            <a:ext cx="65722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dirty="0"/>
              <a:t>Azione reciproca tra individui: fare insieme. Influenzarsi agire contingente caratterizzato da vincoli di spazio e tempo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2209800" y="3429000"/>
            <a:ext cx="63246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dirty="0"/>
              <a:t>Vincolo tra individuo, gli altri e il gruppo, che determina sentimenti d’appartenenza. Si caratterizza per  la percezione di appartenere ad un insieme ad un oggetto “globale”  che non coincide con uno o più membri, dall’altro dall’attrazione/contrapposizione tra individui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304800" y="2209800"/>
            <a:ext cx="18909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 dirty="0">
                <a:solidFill>
                  <a:srgbClr val="FF3300"/>
                </a:solidFill>
              </a:rPr>
              <a:t>interazione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304800" y="3429000"/>
            <a:ext cx="1905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 dirty="0">
                <a:solidFill>
                  <a:srgbClr val="FF3300"/>
                </a:solidFill>
              </a:rPr>
              <a:t>legame</a:t>
            </a:r>
          </a:p>
        </p:txBody>
      </p:sp>
      <p:pic>
        <p:nvPicPr>
          <p:cNvPr id="4102" name="Picture 9" descr="C:\Documents and Settings\Proprietario\Desktop\PERCORSI PER CRESCERE\ASSO E PALEOCOOP\ASSOCIAZIONE\logo\Logo 3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3810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3059832" y="990600"/>
            <a:ext cx="28075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200" i="1" dirty="0" smtClean="0"/>
              <a:t>    Gruppo di lavoro e lavoro di gruppo</a:t>
            </a:r>
            <a:endParaRPr lang="it-IT" sz="1200" i="1" dirty="0"/>
          </a:p>
        </p:txBody>
      </p:sp>
      <p:sp>
        <p:nvSpPr>
          <p:cNvPr id="4104" name="Rectangle 12"/>
          <p:cNvSpPr>
            <a:spLocks noChangeArrowheads="1"/>
          </p:cNvSpPr>
          <p:nvPr/>
        </p:nvSpPr>
        <p:spPr bwMode="auto">
          <a:xfrm>
            <a:off x="3124200" y="6324600"/>
            <a:ext cx="2809875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dirty="0">
                <a:cs typeface="Times New Roman" pitchFamily="18" charset="0"/>
              </a:rPr>
              <a:t>G.QUAGLINO S. CASAGRANDE A.M.CIASTELLANO  </a:t>
            </a:r>
            <a:br>
              <a:rPr lang="en-US" sz="800" dirty="0">
                <a:cs typeface="Times New Roman" pitchFamily="18" charset="0"/>
              </a:rPr>
            </a:br>
            <a:r>
              <a:rPr lang="en-US" sz="800" dirty="0">
                <a:cs typeface="Times New Roman" pitchFamily="18" charset="0"/>
              </a:rPr>
              <a:t>                   Lavoro di gruppo e Gruppo di lavoro</a:t>
            </a:r>
            <a:endParaRPr lang="it-IT" dirty="0">
              <a:cs typeface="Times New Roman" pitchFamily="18" charset="0"/>
            </a:endParaRPr>
          </a:p>
          <a:p>
            <a:endParaRPr lang="it-IT" sz="800" dirty="0">
              <a:cs typeface="Times New Roman" pitchFamily="18" charset="0"/>
            </a:endParaRPr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autoUpdateAnimBg="0"/>
      <p:bldP spid="11270" grpId="0" autoUpdateAnimBg="0"/>
      <p:bldP spid="11271" grpId="0" autoUpdateAnimBg="0"/>
      <p:bldP spid="11272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1"/>
          <p:cNvSpPr txBox="1">
            <a:spLocks noChangeArrowheads="1"/>
          </p:cNvSpPr>
          <p:nvPr/>
        </p:nvSpPr>
        <p:spPr bwMode="auto">
          <a:xfrm>
            <a:off x="0" y="228600"/>
            <a:ext cx="9144000" cy="244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755576" y="620688"/>
            <a:ext cx="7924800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indent="284163" algn="just">
              <a:lnSpc>
                <a:spcPct val="100000"/>
              </a:lnSpc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sz="1600" dirty="0" smtClean="0">
                <a:solidFill>
                  <a:srgbClr val="333333"/>
                </a:solidFill>
                <a:latin typeface="Arial" charset="0"/>
              </a:rPr>
              <a:t>sette criteri per individuare la condizione di </a:t>
            </a:r>
            <a:r>
              <a:rPr lang="it-IT" sz="1600" i="1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gruppalità</a:t>
            </a:r>
            <a:r>
              <a:rPr lang="it-IT" sz="1600" dirty="0" smtClean="0">
                <a:solidFill>
                  <a:srgbClr val="333333"/>
                </a:solidFill>
                <a:latin typeface="Arial" charset="0"/>
              </a:rPr>
              <a:t>:</a:t>
            </a:r>
          </a:p>
          <a:p>
            <a:pPr indent="284163" algn="just">
              <a:lnSpc>
                <a:spcPct val="100000"/>
              </a:lnSpc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it-IT" sz="1600" dirty="0">
              <a:solidFill>
                <a:srgbClr val="333333"/>
              </a:solidFill>
              <a:latin typeface="Arial" charset="0"/>
            </a:endParaRP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683568" y="1052736"/>
            <a:ext cx="7924800" cy="64807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marL="284163" algn="just">
              <a:lnSpc>
                <a:spcPct val="100000"/>
              </a:lnSpc>
              <a:buFont typeface="Arial" charset="0"/>
              <a:buNone/>
              <a:tabLst>
                <a:tab pos="284163" algn="l"/>
                <a:tab pos="1198563" algn="l"/>
                <a:tab pos="2112963" algn="l"/>
                <a:tab pos="3027363" algn="l"/>
                <a:tab pos="3941763" algn="l"/>
                <a:tab pos="4856163" algn="l"/>
                <a:tab pos="5770563" algn="l"/>
                <a:tab pos="6684963" algn="l"/>
                <a:tab pos="7599363" algn="l"/>
                <a:tab pos="8513763" algn="l"/>
                <a:tab pos="9428163" algn="l"/>
                <a:tab pos="10342563" algn="l"/>
              </a:tabLst>
              <a:defRPr/>
            </a:pPr>
            <a:r>
              <a:rPr lang="it-IT" dirty="0" smtClean="0">
                <a:solidFill>
                  <a:srgbClr val="333333"/>
                </a:solidFill>
                <a:latin typeface="Arial" charset="0"/>
              </a:rPr>
              <a:t>1. una condizione di </a:t>
            </a:r>
            <a:r>
              <a:rPr lang="it-IT" i="1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interdipendenza</a:t>
            </a:r>
            <a:r>
              <a:rPr lang="it-IT" dirty="0" smtClean="0">
                <a:solidFill>
                  <a:srgbClr val="333333"/>
                </a:solidFill>
                <a:latin typeface="Arial" charset="0"/>
              </a:rPr>
              <a:t> agita di frequente e indirizzata a un obiettivo</a:t>
            </a:r>
            <a:r>
              <a:rPr lang="it-IT" sz="1600" dirty="0" smtClean="0">
                <a:solidFill>
                  <a:srgbClr val="333333"/>
                </a:solidFill>
                <a:latin typeface="Arial" charset="0"/>
              </a:rPr>
              <a:t>;</a:t>
            </a:r>
            <a:endParaRPr lang="it-IT" sz="1600" dirty="0">
              <a:solidFill>
                <a:srgbClr val="333333"/>
              </a:solidFill>
              <a:latin typeface="Arial" charset="0"/>
            </a:endParaRP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683568" y="1772816"/>
            <a:ext cx="7924800" cy="37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284163" algn="just">
              <a:lnSpc>
                <a:spcPct val="100000"/>
              </a:lnSpc>
              <a:buFont typeface="Arial" charset="0"/>
              <a:buNone/>
              <a:tabLst>
                <a:tab pos="284163" algn="l"/>
                <a:tab pos="1198563" algn="l"/>
                <a:tab pos="2112963" algn="l"/>
                <a:tab pos="3027363" algn="l"/>
                <a:tab pos="3941763" algn="l"/>
                <a:tab pos="4856163" algn="l"/>
                <a:tab pos="5770563" algn="l"/>
                <a:tab pos="6684963" algn="l"/>
                <a:tab pos="7599363" algn="l"/>
                <a:tab pos="8513763" algn="l"/>
                <a:tab pos="9428163" algn="l"/>
                <a:tab pos="10342563" algn="l"/>
              </a:tabLst>
              <a:defRPr/>
            </a:pPr>
            <a:r>
              <a:rPr lang="it-IT" sz="1600" dirty="0" smtClean="0">
                <a:solidFill>
                  <a:srgbClr val="333333"/>
                </a:solidFill>
                <a:latin typeface="Arial" charset="0"/>
              </a:rPr>
              <a:t>2</a:t>
            </a:r>
            <a:r>
              <a:rPr lang="it-IT" dirty="0" smtClean="0">
                <a:solidFill>
                  <a:srgbClr val="333333"/>
                </a:solidFill>
                <a:latin typeface="Arial" charset="0"/>
              </a:rPr>
              <a:t>. la presenza di </a:t>
            </a:r>
            <a:r>
              <a:rPr lang="it-IT" i="1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bisogni convergenti</a:t>
            </a:r>
            <a:r>
              <a:rPr lang="it-IT" dirty="0" smtClean="0">
                <a:solidFill>
                  <a:srgbClr val="333333"/>
                </a:solidFill>
                <a:latin typeface="Arial" charset="0"/>
              </a:rPr>
              <a:t>;</a:t>
            </a:r>
            <a:endParaRPr lang="it-IT" dirty="0">
              <a:solidFill>
                <a:srgbClr val="333333"/>
              </a:solidFill>
              <a:latin typeface="Arial" charset="0"/>
            </a:endParaRP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683568" y="2204864"/>
            <a:ext cx="7924800" cy="37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284163" algn="just">
              <a:lnSpc>
                <a:spcPct val="100000"/>
              </a:lnSpc>
              <a:buFont typeface="Arial" charset="0"/>
              <a:buNone/>
              <a:tabLst>
                <a:tab pos="284163" algn="l"/>
                <a:tab pos="1198563" algn="l"/>
                <a:tab pos="2112963" algn="l"/>
                <a:tab pos="3027363" algn="l"/>
                <a:tab pos="3941763" algn="l"/>
                <a:tab pos="4856163" algn="l"/>
                <a:tab pos="5770563" algn="l"/>
                <a:tab pos="6684963" algn="l"/>
                <a:tab pos="7599363" algn="l"/>
                <a:tab pos="8513763" algn="l"/>
                <a:tab pos="9428163" algn="l"/>
                <a:tab pos="10342563" algn="l"/>
              </a:tabLst>
              <a:defRPr/>
            </a:pPr>
            <a:r>
              <a:rPr lang="it-IT" sz="1600" dirty="0" smtClean="0">
                <a:solidFill>
                  <a:srgbClr val="333333"/>
                </a:solidFill>
                <a:latin typeface="Arial" charset="0"/>
              </a:rPr>
              <a:t>3</a:t>
            </a:r>
            <a:r>
              <a:rPr lang="it-IT" dirty="0" smtClean="0">
                <a:solidFill>
                  <a:srgbClr val="333333"/>
                </a:solidFill>
                <a:latin typeface="Arial" charset="0"/>
              </a:rPr>
              <a:t>. una condizione di </a:t>
            </a:r>
            <a:r>
              <a:rPr lang="it-IT" i="1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identificazione reciproca</a:t>
            </a:r>
            <a:r>
              <a:rPr lang="it-IT" dirty="0" smtClean="0">
                <a:solidFill>
                  <a:srgbClr val="333333"/>
                </a:solidFill>
                <a:latin typeface="Arial" charset="0"/>
              </a:rPr>
              <a:t>;</a:t>
            </a:r>
            <a:endParaRPr lang="it-IT" dirty="0">
              <a:solidFill>
                <a:srgbClr val="333333"/>
              </a:solidFill>
              <a:latin typeface="Arial" charset="0"/>
            </a:endParaRP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608013" y="2735263"/>
            <a:ext cx="7639050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284163" algn="just">
              <a:lnSpc>
                <a:spcPct val="100000"/>
              </a:lnSpc>
              <a:buFont typeface="Arial" charset="0"/>
              <a:buNone/>
              <a:tabLst>
                <a:tab pos="284163" algn="l"/>
                <a:tab pos="1198563" algn="l"/>
                <a:tab pos="2112963" algn="l"/>
                <a:tab pos="3027363" algn="l"/>
                <a:tab pos="3941763" algn="l"/>
                <a:tab pos="4856163" algn="l"/>
                <a:tab pos="5770563" algn="l"/>
                <a:tab pos="6684963" algn="l"/>
                <a:tab pos="7599363" algn="l"/>
                <a:tab pos="8513763" algn="l"/>
                <a:tab pos="9428163" algn="l"/>
                <a:tab pos="10342563" algn="l"/>
              </a:tabLst>
              <a:defRPr/>
            </a:pPr>
            <a:r>
              <a:rPr lang="it-IT" dirty="0" smtClean="0">
                <a:solidFill>
                  <a:srgbClr val="333333"/>
                </a:solidFill>
                <a:latin typeface="Arial" charset="0"/>
              </a:rPr>
              <a:t>4. la percezione da parte di ciascun membro di essere </a:t>
            </a:r>
            <a:r>
              <a:rPr lang="it-IT" i="1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parte di una comunità</a:t>
            </a:r>
            <a:r>
              <a:rPr lang="it-IT" sz="1600" dirty="0" smtClean="0">
                <a:solidFill>
                  <a:srgbClr val="333333"/>
                </a:solidFill>
                <a:latin typeface="Arial" charset="0"/>
              </a:rPr>
              <a:t>;</a:t>
            </a:r>
            <a:endParaRPr lang="it-IT" sz="1600" dirty="0">
              <a:solidFill>
                <a:srgbClr val="333333"/>
              </a:solidFill>
              <a:latin typeface="Arial" charset="0"/>
            </a:endParaRP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611560" y="3356992"/>
            <a:ext cx="7639050" cy="37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284163" algn="just">
              <a:lnSpc>
                <a:spcPct val="100000"/>
              </a:lnSpc>
              <a:buFont typeface="Arial" charset="0"/>
              <a:buNone/>
              <a:tabLst>
                <a:tab pos="284163" algn="l"/>
                <a:tab pos="1198563" algn="l"/>
                <a:tab pos="2112963" algn="l"/>
                <a:tab pos="3027363" algn="l"/>
                <a:tab pos="3941763" algn="l"/>
                <a:tab pos="4856163" algn="l"/>
                <a:tab pos="5770563" algn="l"/>
                <a:tab pos="6684963" algn="l"/>
                <a:tab pos="7599363" algn="l"/>
                <a:tab pos="8513763" algn="l"/>
                <a:tab pos="9428163" algn="l"/>
                <a:tab pos="10342563" algn="l"/>
              </a:tabLst>
              <a:defRPr/>
            </a:pPr>
            <a:r>
              <a:rPr lang="it-IT" dirty="0" smtClean="0">
                <a:solidFill>
                  <a:srgbClr val="333333"/>
                </a:solidFill>
                <a:latin typeface="Arial" charset="0"/>
              </a:rPr>
              <a:t>5. la percezione della </a:t>
            </a:r>
            <a:r>
              <a:rPr lang="it-IT" i="1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demarcazione dei confini</a:t>
            </a:r>
            <a:r>
              <a:rPr lang="it-IT" dirty="0" smtClean="0">
                <a:solidFill>
                  <a:srgbClr val="333333"/>
                </a:solidFill>
                <a:latin typeface="Arial" charset="0"/>
              </a:rPr>
              <a:t> del proprio gruppo</a:t>
            </a:r>
            <a:r>
              <a:rPr lang="it-IT" sz="1600" dirty="0" smtClean="0">
                <a:solidFill>
                  <a:srgbClr val="333333"/>
                </a:solidFill>
                <a:latin typeface="Arial" charset="0"/>
              </a:rPr>
              <a:t>;</a:t>
            </a:r>
            <a:endParaRPr lang="it-IT" sz="1600" dirty="0">
              <a:solidFill>
                <a:srgbClr val="333333"/>
              </a:solidFill>
              <a:latin typeface="Arial" charset="0"/>
            </a:endParaRP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611560" y="3861048"/>
            <a:ext cx="7639050" cy="37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284163" algn="just">
              <a:lnSpc>
                <a:spcPct val="100000"/>
              </a:lnSpc>
              <a:buFont typeface="Arial" charset="0"/>
              <a:buNone/>
              <a:tabLst>
                <a:tab pos="284163" algn="l"/>
                <a:tab pos="1198563" algn="l"/>
                <a:tab pos="2112963" algn="l"/>
                <a:tab pos="3027363" algn="l"/>
                <a:tab pos="3941763" algn="l"/>
                <a:tab pos="4856163" algn="l"/>
                <a:tab pos="5770563" algn="l"/>
                <a:tab pos="6684963" algn="l"/>
                <a:tab pos="7599363" algn="l"/>
                <a:tab pos="8513763" algn="l"/>
                <a:tab pos="9428163" algn="l"/>
                <a:tab pos="10342563" algn="l"/>
              </a:tabLst>
              <a:defRPr/>
            </a:pPr>
            <a:r>
              <a:rPr lang="it-IT" dirty="0" smtClean="0">
                <a:solidFill>
                  <a:srgbClr val="333333"/>
                </a:solidFill>
                <a:latin typeface="Arial" charset="0"/>
              </a:rPr>
              <a:t>6. la </a:t>
            </a:r>
            <a:r>
              <a:rPr lang="it-IT" i="1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strutturazione di ruoli</a:t>
            </a:r>
            <a:r>
              <a:rPr lang="it-IT" dirty="0" smtClean="0">
                <a:solidFill>
                  <a:srgbClr val="333333"/>
                </a:solidFill>
                <a:latin typeface="Arial" charset="0"/>
              </a:rPr>
              <a:t> orizzontale e verticale;</a:t>
            </a:r>
            <a:endParaRPr lang="it-IT" dirty="0">
              <a:solidFill>
                <a:srgbClr val="333333"/>
              </a:solidFill>
              <a:latin typeface="Arial" charset="0"/>
            </a:endParaRPr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611560" y="4365104"/>
            <a:ext cx="7639050" cy="37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284163" algn="just">
              <a:lnSpc>
                <a:spcPct val="100000"/>
              </a:lnSpc>
              <a:buFont typeface="Arial" charset="0"/>
              <a:buNone/>
              <a:tabLst>
                <a:tab pos="284163" algn="l"/>
                <a:tab pos="1198563" algn="l"/>
                <a:tab pos="2112963" algn="l"/>
                <a:tab pos="3027363" algn="l"/>
                <a:tab pos="3941763" algn="l"/>
                <a:tab pos="4856163" algn="l"/>
                <a:tab pos="5770563" algn="l"/>
                <a:tab pos="6684963" algn="l"/>
                <a:tab pos="7599363" algn="l"/>
                <a:tab pos="8513763" algn="l"/>
                <a:tab pos="9428163" algn="l"/>
                <a:tab pos="10342563" algn="l"/>
              </a:tabLst>
              <a:defRPr/>
            </a:pPr>
            <a:r>
              <a:rPr lang="it-IT" dirty="0" smtClean="0">
                <a:solidFill>
                  <a:srgbClr val="333333"/>
                </a:solidFill>
                <a:latin typeface="Arial" charset="0"/>
              </a:rPr>
              <a:t>7. la presenza di </a:t>
            </a:r>
            <a:r>
              <a:rPr lang="it-IT" i="1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convenzioni normative</a:t>
            </a:r>
            <a:r>
              <a:rPr lang="it-IT" sz="1600" dirty="0" smtClean="0">
                <a:solidFill>
                  <a:srgbClr val="333333"/>
                </a:solidFill>
                <a:latin typeface="Arial" charset="0"/>
              </a:rPr>
              <a:t>.</a:t>
            </a:r>
            <a:endParaRPr lang="it-IT" sz="1600" dirty="0">
              <a:solidFill>
                <a:srgbClr val="333333"/>
              </a:solidFill>
              <a:latin typeface="Arial" charset="0"/>
            </a:endParaRPr>
          </a:p>
        </p:txBody>
      </p:sp>
      <p:sp>
        <p:nvSpPr>
          <p:cNvPr id="28687" name="Text Box 13"/>
          <p:cNvSpPr txBox="1">
            <a:spLocks noChangeArrowheads="1"/>
          </p:cNvSpPr>
          <p:nvPr/>
        </p:nvSpPr>
        <p:spPr bwMode="auto">
          <a:xfrm>
            <a:off x="1490663" y="203200"/>
            <a:ext cx="6502400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  <a:buFont typeface="Bookman Old Style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1000" b="1" dirty="0" smtClean="0">
              <a:solidFill>
                <a:srgbClr val="333333"/>
              </a:solidFill>
              <a:latin typeface="Bookman Old Style" pitchFamily="18" charset="0"/>
            </a:endParaRPr>
          </a:p>
          <a:p>
            <a:pPr>
              <a:lnSpc>
                <a:spcPct val="100000"/>
              </a:lnSpc>
              <a:buFont typeface="Bookman Old Style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1000" b="1" dirty="0">
              <a:solidFill>
                <a:srgbClr val="333333"/>
              </a:solidFill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467544" y="5229200"/>
            <a:ext cx="8424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1400" b="1" i="1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gruppi informali  </a:t>
            </a:r>
            <a:r>
              <a:rPr lang="it-IT" sz="1400" i="1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o spontanei, senza obiettivi specifici ma costituiti per  affinità, interessi comuni (possono essere preseti anche in strutture organizzate) </a:t>
            </a:r>
          </a:p>
          <a:p>
            <a:pPr>
              <a:buFont typeface="Arial" pitchFamily="34" charset="0"/>
              <a:buChar char="•"/>
            </a:pPr>
            <a:r>
              <a:rPr lang="it-IT" sz="1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 gruppi formali  </a:t>
            </a:r>
            <a:r>
              <a:rPr lang="it-IT" sz="1400" i="1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costituiti per raggiungere un obiettivo specifico con modalità regole e struttura gerarchica definita</a:t>
            </a:r>
            <a:endParaRPr lang="it-IT" sz="1400" i="1" dirty="0">
              <a:solidFill>
                <a:srgbClr val="3333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3"/>
          <p:cNvSpPr txBox="1">
            <a:spLocks noChangeArrowheads="1"/>
          </p:cNvSpPr>
          <p:nvPr/>
        </p:nvSpPr>
        <p:spPr bwMode="auto">
          <a:xfrm>
            <a:off x="990600" y="2743200"/>
            <a:ext cx="40386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dirty="0"/>
              <a:t>Si rendono evidenti  aspetti connessi al legame,</a:t>
            </a:r>
            <a:r>
              <a:rPr lang="it-IT" dirty="0">
                <a:solidFill>
                  <a:srgbClr val="FF3300"/>
                </a:solidFill>
              </a:rPr>
              <a:t> </a:t>
            </a:r>
            <a:r>
              <a:rPr lang="it-IT" dirty="0"/>
              <a:t>ovvero ai rapporti tra i singoli</a:t>
            </a:r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914400" y="4114800"/>
            <a:ext cx="3886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dirty="0"/>
              <a:t>Si </a:t>
            </a:r>
            <a:r>
              <a:rPr lang="it-IT" dirty="0" smtClean="0"/>
              <a:t>rendono </a:t>
            </a:r>
            <a:r>
              <a:rPr lang="it-IT" dirty="0"/>
              <a:t>evidenti aspetti relativi all’esistenza del gruppo come sistema complesso con sue esigenze, cambiamenti.</a:t>
            </a:r>
          </a:p>
        </p:txBody>
      </p:sp>
      <p:sp>
        <p:nvSpPr>
          <p:cNvPr id="5124" name="Line 5"/>
          <p:cNvSpPr>
            <a:spLocks noChangeShapeType="1"/>
          </p:cNvSpPr>
          <p:nvPr/>
        </p:nvSpPr>
        <p:spPr bwMode="auto">
          <a:xfrm>
            <a:off x="5105400" y="33528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 dirty="0"/>
          </a:p>
        </p:txBody>
      </p:sp>
      <p:sp>
        <p:nvSpPr>
          <p:cNvPr id="5125" name="Line 6"/>
          <p:cNvSpPr>
            <a:spLocks noChangeShapeType="1"/>
          </p:cNvSpPr>
          <p:nvPr/>
        </p:nvSpPr>
        <p:spPr bwMode="auto">
          <a:xfrm>
            <a:off x="5029200" y="47244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 dirty="0"/>
          </a:p>
        </p:txBody>
      </p:sp>
      <p:sp>
        <p:nvSpPr>
          <p:cNvPr id="5126" name="Text Box 8"/>
          <p:cNvSpPr txBox="1">
            <a:spLocks noChangeArrowheads="1"/>
          </p:cNvSpPr>
          <p:nvPr/>
        </p:nvSpPr>
        <p:spPr bwMode="auto">
          <a:xfrm>
            <a:off x="6248400" y="4648200"/>
            <a:ext cx="266700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>
                <a:latin typeface="Arial" charset="0"/>
              </a:rPr>
              <a:t> </a:t>
            </a:r>
            <a:r>
              <a:rPr lang="it-IT" b="1" dirty="0">
                <a:solidFill>
                  <a:srgbClr val="0070C0"/>
                </a:solidFill>
                <a:latin typeface="Arial" charset="0"/>
              </a:rPr>
              <a:t>Emergenza  </a:t>
            </a:r>
          </a:p>
          <a:p>
            <a:pPr>
              <a:spcBef>
                <a:spcPct val="50000"/>
              </a:spcBef>
            </a:pPr>
            <a:r>
              <a:rPr lang="it-IT" b="1" dirty="0">
                <a:solidFill>
                  <a:srgbClr val="0070C0"/>
                </a:solidFill>
                <a:latin typeface="Arial" charset="0"/>
              </a:rPr>
              <a:t>  sistemica</a:t>
            </a:r>
          </a:p>
        </p:txBody>
      </p:sp>
      <p:sp>
        <p:nvSpPr>
          <p:cNvPr id="5127" name="Text Box 9"/>
          <p:cNvSpPr txBox="1">
            <a:spLocks noChangeArrowheads="1"/>
          </p:cNvSpPr>
          <p:nvPr/>
        </p:nvSpPr>
        <p:spPr bwMode="auto">
          <a:xfrm>
            <a:off x="6400800" y="2743200"/>
            <a:ext cx="1981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>
                <a:solidFill>
                  <a:srgbClr val="FF3300"/>
                </a:solidFill>
                <a:latin typeface="Arial" charset="0"/>
              </a:rPr>
              <a:t>Emergenza psicologica</a:t>
            </a:r>
          </a:p>
        </p:txBody>
      </p:sp>
      <p:pic>
        <p:nvPicPr>
          <p:cNvPr id="5128" name="Picture 10" descr="C:\Documents and Settings\Proprietario\Desktop\PERCORSI PER CRESCERE\ASSO E PALEOCOOP\ASSOCIAZIONE\logo\Logo 3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3048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9" name="Rectangle 12"/>
          <p:cNvSpPr>
            <a:spLocks noChangeArrowheads="1"/>
          </p:cNvSpPr>
          <p:nvPr/>
        </p:nvSpPr>
        <p:spPr bwMode="auto">
          <a:xfrm>
            <a:off x="3124200" y="6324600"/>
            <a:ext cx="2809875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dirty="0">
                <a:cs typeface="Times New Roman" pitchFamily="18" charset="0"/>
              </a:rPr>
              <a:t>G.QUAGLINO S. CASAGRANDE A.M.CIASTELLANO  </a:t>
            </a:r>
            <a:br>
              <a:rPr lang="en-US" sz="800" dirty="0">
                <a:cs typeface="Times New Roman" pitchFamily="18" charset="0"/>
              </a:rPr>
            </a:br>
            <a:r>
              <a:rPr lang="en-US" sz="800" dirty="0">
                <a:cs typeface="Times New Roman" pitchFamily="18" charset="0"/>
              </a:rPr>
              <a:t>                   </a:t>
            </a:r>
            <a:r>
              <a:rPr lang="it-IT" sz="800" dirty="0" smtClean="0">
                <a:cs typeface="Times New Roman" pitchFamily="18" charset="0"/>
              </a:rPr>
              <a:t>Lavoro</a:t>
            </a:r>
            <a:r>
              <a:rPr lang="en-US" sz="800" dirty="0" smtClean="0">
                <a:cs typeface="Times New Roman" pitchFamily="18" charset="0"/>
              </a:rPr>
              <a:t> </a:t>
            </a:r>
            <a:r>
              <a:rPr lang="it-IT" sz="800" dirty="0" smtClean="0">
                <a:cs typeface="Times New Roman" pitchFamily="18" charset="0"/>
              </a:rPr>
              <a:t>di</a:t>
            </a:r>
            <a:r>
              <a:rPr lang="en-US" sz="800" dirty="0" smtClean="0">
                <a:cs typeface="Times New Roman" pitchFamily="18" charset="0"/>
              </a:rPr>
              <a:t> </a:t>
            </a:r>
            <a:r>
              <a:rPr lang="it-IT" sz="800" dirty="0" smtClean="0">
                <a:cs typeface="Times New Roman" pitchFamily="18" charset="0"/>
              </a:rPr>
              <a:t>gruppo</a:t>
            </a:r>
            <a:r>
              <a:rPr lang="en-US" sz="800" dirty="0" smtClean="0">
                <a:cs typeface="Times New Roman" pitchFamily="18" charset="0"/>
              </a:rPr>
              <a:t> </a:t>
            </a:r>
            <a:r>
              <a:rPr lang="en-US" sz="800" dirty="0">
                <a:cs typeface="Times New Roman" pitchFamily="18" charset="0"/>
              </a:rPr>
              <a:t>e </a:t>
            </a:r>
            <a:r>
              <a:rPr lang="it-IT" sz="800" dirty="0" smtClean="0">
                <a:cs typeface="Times New Roman" pitchFamily="18" charset="0"/>
              </a:rPr>
              <a:t>Gruppo</a:t>
            </a:r>
            <a:r>
              <a:rPr lang="en-US" sz="800" dirty="0" smtClean="0">
                <a:cs typeface="Times New Roman" pitchFamily="18" charset="0"/>
              </a:rPr>
              <a:t> </a:t>
            </a:r>
            <a:r>
              <a:rPr lang="en-US" sz="800" dirty="0">
                <a:cs typeface="Times New Roman" pitchFamily="18" charset="0"/>
              </a:rPr>
              <a:t>di lavoro</a:t>
            </a:r>
            <a:endParaRPr lang="it-IT" dirty="0">
              <a:cs typeface="Times New Roman" pitchFamily="18" charset="0"/>
            </a:endParaRPr>
          </a:p>
          <a:p>
            <a:endParaRPr lang="it-IT" sz="800" dirty="0">
              <a:cs typeface="Times New Roman" pitchFamily="18" charset="0"/>
            </a:endParaRPr>
          </a:p>
        </p:txBody>
      </p:sp>
      <p:sp>
        <p:nvSpPr>
          <p:cNvPr id="5130" name="Text Box 13"/>
          <p:cNvSpPr txBox="1">
            <a:spLocks noChangeArrowheads="1"/>
          </p:cNvSpPr>
          <p:nvPr/>
        </p:nvSpPr>
        <p:spPr bwMode="auto">
          <a:xfrm>
            <a:off x="3581400" y="990600"/>
            <a:ext cx="25027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800" i="1" dirty="0" smtClean="0"/>
              <a:t>Gruppo di lavoro e lavoro di gruppo</a:t>
            </a:r>
            <a:endParaRPr lang="it-IT" sz="800" i="1" dirty="0"/>
          </a:p>
        </p:txBody>
      </p:sp>
      <p:sp>
        <p:nvSpPr>
          <p:cNvPr id="5131" name="Rectangle 14"/>
          <p:cNvSpPr>
            <a:spLocks noGrp="1" noChangeArrowheads="1"/>
          </p:cNvSpPr>
          <p:nvPr>
            <p:ph type="title"/>
          </p:nvPr>
        </p:nvSpPr>
        <p:spPr>
          <a:xfrm>
            <a:off x="838200" y="1219200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it-IT" sz="4000" b="1" dirty="0" smtClean="0">
                <a:solidFill>
                  <a:srgbClr val="002060"/>
                </a:solidFill>
              </a:rPr>
              <a:t>Due aspetti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609600" y="304800"/>
            <a:ext cx="8001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2000" dirty="0">
                <a:solidFill>
                  <a:schemeClr val="tx2"/>
                </a:solidFill>
              </a:rPr>
              <a:t/>
            </a:r>
            <a:br>
              <a:rPr lang="it-IT" sz="2000" dirty="0">
                <a:solidFill>
                  <a:schemeClr val="tx2"/>
                </a:solidFill>
              </a:rPr>
            </a:br>
            <a:r>
              <a:rPr lang="it-IT" sz="2000" dirty="0">
                <a:solidFill>
                  <a:schemeClr val="tx2"/>
                </a:solidFill>
              </a:rPr>
              <a:t/>
            </a:r>
            <a:br>
              <a:rPr lang="it-IT" sz="2000" dirty="0">
                <a:solidFill>
                  <a:schemeClr val="tx2"/>
                </a:solidFill>
              </a:rPr>
            </a:br>
            <a:r>
              <a:rPr lang="it-IT" sz="800" dirty="0" smtClean="0">
                <a:solidFill>
                  <a:schemeClr val="tx2"/>
                </a:solidFill>
              </a:rPr>
              <a:t>gruppo di lavoro e lavoro di gruppo</a:t>
            </a:r>
            <a:endParaRPr lang="it-IT" sz="800" dirty="0">
              <a:solidFill>
                <a:schemeClr val="tx2"/>
              </a:solidFill>
            </a:endParaRPr>
          </a:p>
        </p:txBody>
      </p:sp>
      <p:pic>
        <p:nvPicPr>
          <p:cNvPr id="6147" name="Picture 3" descr="C:\Documents and Settings\Proprietario\Desktop\PERCORSI PER CRESCERE\ASSO E PALEOCOOP\ASSOCIAZIONE\logo\Logo 3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3810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219200" y="2057400"/>
            <a:ext cx="342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 dirty="0"/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914400" y="2286000"/>
            <a:ext cx="2438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>
                <a:solidFill>
                  <a:srgbClr val="FF3300"/>
                </a:solidFill>
              </a:rPr>
              <a:t>Emergenza psicologica</a:t>
            </a: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5791200" y="2209800"/>
            <a:ext cx="2438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>
                <a:solidFill>
                  <a:srgbClr val="0070C0"/>
                </a:solidFill>
              </a:rPr>
              <a:t>Emergenza sistemica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611560" y="3212976"/>
            <a:ext cx="31242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 dirty="0"/>
              <a:t>Bisogni, desideri, rappresentazioni, senso di appartenenza, sentimenti di affiliazione, attrazione/contrapposizione </a:t>
            </a:r>
            <a:r>
              <a:rPr lang="it-IT" sz="1800" u="sng" dirty="0"/>
              <a:t>determinano una dimensione affettiva e relazionale</a:t>
            </a:r>
            <a:r>
              <a:rPr lang="it-IT" sz="1800" dirty="0"/>
              <a:t> che segna l’interazione</a:t>
            </a: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4860032" y="3212976"/>
            <a:ext cx="36576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 dirty="0"/>
              <a:t>La pluralità , integrazione e legame determinano  l’esistenza di un sistema complesso </a:t>
            </a:r>
            <a:r>
              <a:rPr lang="it-IT" sz="1800" u="sng" dirty="0"/>
              <a:t>con sue esigenze non riconducibili a quelle dei singoli</a:t>
            </a:r>
            <a:r>
              <a:rPr lang="it-IT" sz="1800" dirty="0"/>
              <a:t>. Alcune qualità delle parti scompaiono, altre emergono. Il gruppo è  qualcosa di più  dei suoi componenti</a:t>
            </a:r>
          </a:p>
        </p:txBody>
      </p:sp>
      <p:sp>
        <p:nvSpPr>
          <p:cNvPr id="3085" name="Line 13"/>
          <p:cNvSpPr>
            <a:spLocks noChangeShapeType="1"/>
          </p:cNvSpPr>
          <p:nvPr/>
        </p:nvSpPr>
        <p:spPr bwMode="auto">
          <a:xfrm>
            <a:off x="4343400" y="1981200"/>
            <a:ext cx="0" cy="533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 dirty="0"/>
          </a:p>
        </p:txBody>
      </p:sp>
      <p:sp>
        <p:nvSpPr>
          <p:cNvPr id="3086" name="Line 14"/>
          <p:cNvSpPr>
            <a:spLocks noChangeShapeType="1"/>
          </p:cNvSpPr>
          <p:nvPr/>
        </p:nvSpPr>
        <p:spPr bwMode="auto">
          <a:xfrm>
            <a:off x="4343400" y="2514600"/>
            <a:ext cx="990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 dirty="0"/>
          </a:p>
        </p:txBody>
      </p:sp>
      <p:sp>
        <p:nvSpPr>
          <p:cNvPr id="3088" name="Line 16"/>
          <p:cNvSpPr>
            <a:spLocks noChangeShapeType="1"/>
          </p:cNvSpPr>
          <p:nvPr/>
        </p:nvSpPr>
        <p:spPr bwMode="auto">
          <a:xfrm flipH="1">
            <a:off x="3429000" y="2514600"/>
            <a:ext cx="914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 dirty="0"/>
          </a:p>
        </p:txBody>
      </p:sp>
      <p:sp>
        <p:nvSpPr>
          <p:cNvPr id="6156" name="Rectangle 19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143000"/>
            <a:ext cx="7772400" cy="685800"/>
          </a:xfrm>
        </p:spPr>
        <p:txBody>
          <a:bodyPr>
            <a:noAutofit/>
          </a:bodyPr>
          <a:lstStyle/>
          <a:p>
            <a:r>
              <a:rPr lang="it-IT" sz="4000" b="1" dirty="0" smtClean="0">
                <a:solidFill>
                  <a:srgbClr val="002060"/>
                </a:solidFill>
              </a:rPr>
              <a:t>IL GRUPPO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3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2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7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3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1700"/>
                            </p:stCondLst>
                            <p:childTnLst>
                              <p:par>
                                <p:cTn id="36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utoUpdateAnimBg="0"/>
      <p:bldP spid="3078" grpId="0" autoUpdateAnimBg="0"/>
      <p:bldP spid="3080" grpId="0" autoUpdateAnimBg="0"/>
      <p:bldP spid="3081" grpId="0" autoUpdateAnimBg="0"/>
      <p:bldP spid="3082" grpId="0" autoUpdateAnimBg="0"/>
      <p:bldP spid="3085" grpId="0" animBg="1"/>
      <p:bldP spid="3086" grpId="0" animBg="1"/>
      <p:bldP spid="308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ext Box 1"/>
          <p:cNvSpPr txBox="1">
            <a:spLocks noChangeArrowheads="1"/>
          </p:cNvSpPr>
          <p:nvPr/>
        </p:nvSpPr>
        <p:spPr bwMode="auto">
          <a:xfrm>
            <a:off x="0" y="228600"/>
            <a:ext cx="9144000" cy="244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29700" name="Freeform 2"/>
          <p:cNvSpPr>
            <a:spLocks noChangeArrowheads="1"/>
          </p:cNvSpPr>
          <p:nvPr/>
        </p:nvSpPr>
        <p:spPr bwMode="auto">
          <a:xfrm flipH="1">
            <a:off x="1043608" y="6093296"/>
            <a:ext cx="7602537" cy="460375"/>
          </a:xfrm>
          <a:custGeom>
            <a:avLst/>
            <a:gdLst>
              <a:gd name="T0" fmla="*/ 300197 w 4128"/>
              <a:gd name="T1" fmla="*/ 192223 h 479"/>
              <a:gd name="T2" fmla="*/ 7602537 w 4128"/>
              <a:gd name="T3" fmla="*/ 192223 h 479"/>
              <a:gd name="T4" fmla="*/ 7602537 w 4128"/>
              <a:gd name="T5" fmla="*/ 412319 h 479"/>
              <a:gd name="T6" fmla="*/ 0 w 4128"/>
              <a:gd name="T7" fmla="*/ 423853 h 479"/>
              <a:gd name="T8" fmla="*/ 300197 w 4128"/>
              <a:gd name="T9" fmla="*/ 192223 h 4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128"/>
              <a:gd name="T16" fmla="*/ 0 h 479"/>
              <a:gd name="T17" fmla="*/ 4128 w 4128"/>
              <a:gd name="T18" fmla="*/ 479 h 4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128" h="479">
                <a:moveTo>
                  <a:pt x="163" y="200"/>
                </a:moveTo>
                <a:cubicBezTo>
                  <a:pt x="163" y="200"/>
                  <a:pt x="2054" y="0"/>
                  <a:pt x="4128" y="200"/>
                </a:cubicBezTo>
                <a:cubicBezTo>
                  <a:pt x="4128" y="200"/>
                  <a:pt x="4128" y="314"/>
                  <a:pt x="4128" y="429"/>
                </a:cubicBezTo>
                <a:cubicBezTo>
                  <a:pt x="2371" y="200"/>
                  <a:pt x="688" y="479"/>
                  <a:pt x="0" y="441"/>
                </a:cubicBezTo>
                <a:lnTo>
                  <a:pt x="163" y="200"/>
                </a:lnTo>
                <a:close/>
              </a:path>
            </a:pathLst>
          </a:custGeom>
          <a:solidFill>
            <a:srgbClr val="BDD7E5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29701" name="Freeform 3"/>
          <p:cNvSpPr>
            <a:spLocks noChangeArrowheads="1"/>
          </p:cNvSpPr>
          <p:nvPr/>
        </p:nvSpPr>
        <p:spPr bwMode="auto">
          <a:xfrm flipH="1" flipV="1">
            <a:off x="827584" y="5661248"/>
            <a:ext cx="7600950" cy="460375"/>
          </a:xfrm>
          <a:custGeom>
            <a:avLst/>
            <a:gdLst>
              <a:gd name="T0" fmla="*/ 300134 w 4128"/>
              <a:gd name="T1" fmla="*/ 192223 h 479"/>
              <a:gd name="T2" fmla="*/ 7600950 w 4128"/>
              <a:gd name="T3" fmla="*/ 192223 h 479"/>
              <a:gd name="T4" fmla="*/ 7600950 w 4128"/>
              <a:gd name="T5" fmla="*/ 412319 h 479"/>
              <a:gd name="T6" fmla="*/ 0 w 4128"/>
              <a:gd name="T7" fmla="*/ 423853 h 479"/>
              <a:gd name="T8" fmla="*/ 300134 w 4128"/>
              <a:gd name="T9" fmla="*/ 192223 h 4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128"/>
              <a:gd name="T16" fmla="*/ 0 h 479"/>
              <a:gd name="T17" fmla="*/ 4128 w 4128"/>
              <a:gd name="T18" fmla="*/ 479 h 4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128" h="479">
                <a:moveTo>
                  <a:pt x="163" y="200"/>
                </a:moveTo>
                <a:cubicBezTo>
                  <a:pt x="163" y="200"/>
                  <a:pt x="2054" y="0"/>
                  <a:pt x="4128" y="200"/>
                </a:cubicBezTo>
                <a:cubicBezTo>
                  <a:pt x="4128" y="200"/>
                  <a:pt x="4128" y="314"/>
                  <a:pt x="4128" y="429"/>
                </a:cubicBezTo>
                <a:cubicBezTo>
                  <a:pt x="2371" y="200"/>
                  <a:pt x="688" y="479"/>
                  <a:pt x="0" y="441"/>
                </a:cubicBezTo>
                <a:lnTo>
                  <a:pt x="163" y="200"/>
                </a:lnTo>
                <a:close/>
              </a:path>
            </a:pathLst>
          </a:custGeom>
          <a:solidFill>
            <a:srgbClr val="BDD7E5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it-IT" dirty="0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760413" y="944563"/>
            <a:ext cx="8020050" cy="83317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indent="284163" algn="just">
              <a:lnSpc>
                <a:spcPct val="100000"/>
              </a:lnSpc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600" dirty="0" smtClean="0">
                <a:solidFill>
                  <a:srgbClr val="333333"/>
                </a:solidFill>
                <a:latin typeface="Arial" charset="0"/>
              </a:rPr>
              <a:t>Possiamo distinguere, in linea molto generale, </a:t>
            </a:r>
            <a:r>
              <a:rPr lang="it-IT" sz="1600" b="1" dirty="0" smtClean="0">
                <a:solidFill>
                  <a:srgbClr val="333333"/>
                </a:solidFill>
                <a:latin typeface="Arial" charset="0"/>
              </a:rPr>
              <a:t>due diverse tipologie di gruppi </a:t>
            </a:r>
            <a:r>
              <a:rPr lang="it-IT" sz="1200" dirty="0" smtClean="0">
                <a:solidFill>
                  <a:srgbClr val="333333"/>
                </a:solidFill>
                <a:latin typeface="Arial" charset="0"/>
              </a:rPr>
              <a:t>(Lucarelli 2005)</a:t>
            </a:r>
            <a:r>
              <a:rPr lang="it-IT" sz="1600" dirty="0" smtClean="0">
                <a:solidFill>
                  <a:srgbClr val="333333"/>
                </a:solidFill>
                <a:latin typeface="Arial" charset="0"/>
              </a:rPr>
              <a:t>:</a:t>
            </a:r>
          </a:p>
          <a:p>
            <a:pPr indent="284163" algn="just">
              <a:lnSpc>
                <a:spcPct val="100000"/>
              </a:lnSpc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1600" dirty="0">
              <a:solidFill>
                <a:srgbClr val="333333"/>
              </a:solidFill>
              <a:latin typeface="Arial" charset="0"/>
            </a:endParaRP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703263" y="1601788"/>
            <a:ext cx="8020050" cy="107939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indent="284163" algn="just">
              <a:lnSpc>
                <a:spcPct val="100000"/>
              </a:lnSpc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u="sng" dirty="0">
                <a:solidFill>
                  <a:srgbClr val="333333"/>
                </a:solidFill>
                <a:latin typeface="Arial" charset="0"/>
              </a:rPr>
              <a:t>gruppi </a:t>
            </a:r>
            <a:r>
              <a:rPr lang="en-GB" sz="1600" b="1" u="sng" dirty="0">
                <a:solidFill>
                  <a:srgbClr val="333333"/>
                </a:solidFill>
                <a:latin typeface="Arial" charset="0"/>
              </a:rPr>
              <a:t>formali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: 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presenti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 nelle 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organizzazioni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 (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aziende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, 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scuola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, 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associazioni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 …) per 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conseguire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 un </a:t>
            </a:r>
            <a:r>
              <a:rPr lang="it-IT" sz="1600" u="sng" dirty="0" smtClean="0">
                <a:solidFill>
                  <a:srgbClr val="333333"/>
                </a:solidFill>
                <a:latin typeface="Arial" charset="0"/>
              </a:rPr>
              <a:t>particolare</a:t>
            </a:r>
            <a:r>
              <a:rPr lang="en-GB" sz="1600" u="sng" dirty="0" smtClean="0">
                <a:solidFill>
                  <a:srgbClr val="333333"/>
                </a:solidFill>
                <a:latin typeface="Arial" charset="0"/>
              </a:rPr>
              <a:t> 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obiettivo, con 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modalità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 di 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interazioni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 definite in 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modo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 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esplicito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 e 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formale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, con 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una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 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struttura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 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gerarchica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 (un capo, un 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coordinatore</a:t>
            </a:r>
            <a:r>
              <a:rPr lang="en-GB" sz="1600" u="sng" dirty="0">
                <a:solidFill>
                  <a:srgbClr val="333333"/>
                </a:solidFill>
                <a:latin typeface="Arial" charset="0"/>
              </a:rPr>
              <a:t>, ecc.), con specifiche risorse (mezzi, tecnologie, ecc.) e procedure operative;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712788" y="2840038"/>
            <a:ext cx="8020050" cy="107939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indent="284163" algn="just">
              <a:lnSpc>
                <a:spcPct val="100000"/>
              </a:lnSpc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solidFill>
                  <a:srgbClr val="333333"/>
                </a:solidFill>
                <a:latin typeface="Arial" charset="0"/>
              </a:rPr>
              <a:t>gruppi </a:t>
            </a:r>
            <a:r>
              <a:rPr lang="en-GB" sz="1600" b="1" dirty="0" smtClean="0">
                <a:solidFill>
                  <a:srgbClr val="333333"/>
                </a:solidFill>
                <a:latin typeface="Arial" charset="0"/>
              </a:rPr>
              <a:t>informali</a:t>
            </a:r>
            <a:r>
              <a:rPr lang="en-GB" sz="1600" dirty="0" smtClean="0">
                <a:solidFill>
                  <a:srgbClr val="333333"/>
                </a:solidFill>
                <a:latin typeface="Arial" charset="0"/>
              </a:rPr>
              <a:t>: </a:t>
            </a:r>
            <a:r>
              <a:rPr lang="en-GB" sz="1600" dirty="0">
                <a:solidFill>
                  <a:srgbClr val="333333"/>
                </a:solidFill>
                <a:latin typeface="Arial" charset="0"/>
              </a:rPr>
              <a:t>sorgono spontaneamente, generalmente non per un obiettivo </a:t>
            </a:r>
            <a:r>
              <a:rPr lang="it-IT" sz="1600" dirty="0" smtClean="0">
                <a:solidFill>
                  <a:srgbClr val="333333"/>
                </a:solidFill>
                <a:latin typeface="Arial" charset="0"/>
              </a:rPr>
              <a:t>specifico</a:t>
            </a:r>
            <a:r>
              <a:rPr lang="en-GB" sz="1600" dirty="0" smtClean="0">
                <a:solidFill>
                  <a:srgbClr val="333333"/>
                </a:solidFill>
                <a:latin typeface="Arial" charset="0"/>
              </a:rPr>
              <a:t>, </a:t>
            </a:r>
            <a:r>
              <a:rPr lang="en-GB" sz="1600" dirty="0">
                <a:solidFill>
                  <a:srgbClr val="333333"/>
                </a:solidFill>
                <a:latin typeface="Arial" charset="0"/>
              </a:rPr>
              <a:t>ma per interessi comuni, per affinità; si caratterizzano per l’intensità delle relazioni tra i membri e possono svilupparsi sia all’interno che all’esterno di contesti organizzativi.</a:t>
            </a:r>
          </a:p>
        </p:txBody>
      </p:sp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5525" y="4238625"/>
            <a:ext cx="1828800" cy="137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868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3038" y="4167188"/>
            <a:ext cx="1971675" cy="1343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9707" name="Text Box 9"/>
          <p:cNvSpPr txBox="1">
            <a:spLocks noChangeArrowheads="1"/>
          </p:cNvSpPr>
          <p:nvPr/>
        </p:nvSpPr>
        <p:spPr bwMode="auto">
          <a:xfrm>
            <a:off x="1490663" y="203200"/>
            <a:ext cx="6502400" cy="550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  <a:buFont typeface="Bookman Old Style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000" b="1" dirty="0">
              <a:solidFill>
                <a:srgbClr val="333333"/>
              </a:solidFill>
              <a:latin typeface="Bookman Old Style" pitchFamily="18" charset="0"/>
            </a:endParaRPr>
          </a:p>
          <a:p>
            <a:pPr algn="ctr">
              <a:lnSpc>
                <a:spcPct val="100000"/>
              </a:lnSpc>
              <a:buFont typeface="Bookman Old Style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 b="1" dirty="0">
                <a:solidFill>
                  <a:srgbClr val="333333"/>
                </a:solidFill>
                <a:latin typeface="Bookman Old Style" pitchFamily="18" charset="0"/>
              </a:rPr>
              <a:t>Master : “</a:t>
            </a:r>
            <a:r>
              <a:rPr lang="en-GB" sz="1000" b="1" dirty="0">
                <a:solidFill>
                  <a:srgbClr val="333333"/>
                </a:solidFill>
                <a:latin typeface="Bookman Old Style" pitchFamily="18" charset="0"/>
                <a:cs typeface="Times New Roman" pitchFamily="18" charset="0"/>
              </a:rPr>
              <a:t>Coordinatore pedagogico di asili nido e servizi per l’infanzia”</a:t>
            </a:r>
          </a:p>
          <a:p>
            <a:pPr>
              <a:lnSpc>
                <a:spcPct val="100000"/>
              </a:lnSpc>
              <a:buFont typeface="Bookman Old Style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000" b="1" dirty="0">
              <a:solidFill>
                <a:srgbClr val="333333"/>
              </a:solidFill>
              <a:latin typeface="Bookman Old Style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Proprietario\Desktop\PERCORSI PER CRESCERE\ASSO E PALEOCOOP\ASSOCIAZIONE\logo\Logo 3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8864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611560" y="188640"/>
            <a:ext cx="800100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2000" dirty="0">
                <a:solidFill>
                  <a:schemeClr val="tx2"/>
                </a:solidFill>
              </a:rPr>
              <a:t/>
            </a:r>
            <a:br>
              <a:rPr lang="it-IT" sz="2000" dirty="0">
                <a:solidFill>
                  <a:schemeClr val="tx2"/>
                </a:solidFill>
              </a:rPr>
            </a:br>
            <a:r>
              <a:rPr lang="it-IT" sz="2000" dirty="0">
                <a:solidFill>
                  <a:schemeClr val="tx2"/>
                </a:solidFill>
              </a:rPr>
              <a:t/>
            </a:r>
            <a:br>
              <a:rPr lang="it-IT" sz="2000" dirty="0">
                <a:solidFill>
                  <a:schemeClr val="tx2"/>
                </a:solidFill>
              </a:rPr>
            </a:br>
            <a:r>
              <a:rPr lang="it-IT" sz="1200" i="1" dirty="0" smtClean="0">
                <a:solidFill>
                  <a:schemeClr val="tx2"/>
                </a:solidFill>
              </a:rPr>
              <a:t>lavoro di gruppo e gruppo di lavoro</a:t>
            </a:r>
            <a:r>
              <a:rPr lang="it-IT" sz="2000" dirty="0" smtClean="0">
                <a:solidFill>
                  <a:schemeClr val="tx2"/>
                </a:solidFill>
              </a:rPr>
              <a:t> </a:t>
            </a:r>
            <a:endParaRPr lang="it-IT" sz="2000" dirty="0">
              <a:solidFill>
                <a:schemeClr val="tx2"/>
              </a:solidFill>
            </a:endParaRPr>
          </a:p>
        </p:txBody>
      </p:sp>
      <p:pic>
        <p:nvPicPr>
          <p:cNvPr id="4100" name="Picture 4" descr="C:\PARkING\GRUPP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1628800"/>
            <a:ext cx="3992563" cy="461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827584" y="90872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it-IT" sz="2400" dirty="0" smtClean="0"/>
              <a:t>                 </a:t>
            </a:r>
            <a:r>
              <a:rPr lang="it-IT" sz="4000" b="1" dirty="0" smtClean="0">
                <a:solidFill>
                  <a:srgbClr val="002060"/>
                </a:solidFill>
              </a:rPr>
              <a:t>Gruppo in interazione</a:t>
            </a:r>
          </a:p>
        </p:txBody>
      </p:sp>
      <p:sp>
        <p:nvSpPr>
          <p:cNvPr id="8" name="Ovale 7"/>
          <p:cNvSpPr/>
          <p:nvPr/>
        </p:nvSpPr>
        <p:spPr>
          <a:xfrm>
            <a:off x="2699792" y="4869160"/>
            <a:ext cx="1296144" cy="792088"/>
          </a:xfrm>
          <a:prstGeom prst="ellipse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dirty="0"/>
          </a:p>
        </p:txBody>
      </p:sp>
      <p:sp>
        <p:nvSpPr>
          <p:cNvPr id="7174" name="Rectangle 7"/>
          <p:cNvSpPr>
            <a:spLocks noChangeArrowheads="1"/>
          </p:cNvSpPr>
          <p:nvPr/>
        </p:nvSpPr>
        <p:spPr bwMode="auto">
          <a:xfrm>
            <a:off x="3733800" y="6399213"/>
            <a:ext cx="2809875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dirty="0">
                <a:cs typeface="Times New Roman" pitchFamily="18" charset="0"/>
              </a:rPr>
              <a:t>G.QUAGLINO S. CASAGRANDE A.M.CIASTELLANO  </a:t>
            </a:r>
            <a:br>
              <a:rPr lang="en-US" sz="800" dirty="0">
                <a:cs typeface="Times New Roman" pitchFamily="18" charset="0"/>
              </a:rPr>
            </a:br>
            <a:r>
              <a:rPr lang="en-US" sz="800" dirty="0">
                <a:cs typeface="Times New Roman" pitchFamily="18" charset="0"/>
              </a:rPr>
              <a:t>                   </a:t>
            </a:r>
            <a:r>
              <a:rPr lang="it-IT" sz="800" dirty="0" smtClean="0">
                <a:cs typeface="Times New Roman" pitchFamily="18" charset="0"/>
              </a:rPr>
              <a:t>Lavoro</a:t>
            </a:r>
            <a:r>
              <a:rPr lang="en-US" sz="800" dirty="0" smtClean="0">
                <a:cs typeface="Times New Roman" pitchFamily="18" charset="0"/>
              </a:rPr>
              <a:t> </a:t>
            </a:r>
            <a:r>
              <a:rPr lang="it-IT" sz="800" dirty="0" smtClean="0">
                <a:cs typeface="Times New Roman" pitchFamily="18" charset="0"/>
              </a:rPr>
              <a:t>di</a:t>
            </a:r>
            <a:r>
              <a:rPr lang="en-US" sz="800" dirty="0" smtClean="0">
                <a:cs typeface="Times New Roman" pitchFamily="18" charset="0"/>
              </a:rPr>
              <a:t> </a:t>
            </a:r>
            <a:r>
              <a:rPr lang="it-IT" sz="800" dirty="0" smtClean="0">
                <a:cs typeface="Times New Roman" pitchFamily="18" charset="0"/>
              </a:rPr>
              <a:t>gruppo</a:t>
            </a:r>
            <a:r>
              <a:rPr lang="en-US" sz="800" dirty="0" smtClean="0">
                <a:cs typeface="Times New Roman" pitchFamily="18" charset="0"/>
              </a:rPr>
              <a:t> </a:t>
            </a:r>
            <a:r>
              <a:rPr lang="en-US" sz="800" dirty="0">
                <a:cs typeface="Times New Roman" pitchFamily="18" charset="0"/>
              </a:rPr>
              <a:t>e </a:t>
            </a:r>
            <a:r>
              <a:rPr lang="it-IT" sz="800" dirty="0" smtClean="0">
                <a:cs typeface="Times New Roman" pitchFamily="18" charset="0"/>
              </a:rPr>
              <a:t>Gruppo</a:t>
            </a:r>
            <a:r>
              <a:rPr lang="en-US" sz="800" dirty="0" smtClean="0">
                <a:cs typeface="Times New Roman" pitchFamily="18" charset="0"/>
              </a:rPr>
              <a:t> </a:t>
            </a:r>
            <a:r>
              <a:rPr lang="it-IT" sz="800" dirty="0" smtClean="0">
                <a:cs typeface="Times New Roman" pitchFamily="18" charset="0"/>
              </a:rPr>
              <a:t>di</a:t>
            </a:r>
            <a:r>
              <a:rPr lang="en-US" sz="800" dirty="0" smtClean="0">
                <a:cs typeface="Times New Roman" pitchFamily="18" charset="0"/>
              </a:rPr>
              <a:t> </a:t>
            </a:r>
            <a:r>
              <a:rPr lang="it-IT" sz="800" dirty="0" smtClean="0">
                <a:cs typeface="Times New Roman" pitchFamily="18" charset="0"/>
              </a:rPr>
              <a:t>lavoro</a:t>
            </a:r>
            <a:endParaRPr lang="it-IT" dirty="0">
              <a:cs typeface="Times New Roman" pitchFamily="18" charset="0"/>
            </a:endParaRPr>
          </a:p>
          <a:p>
            <a:endParaRPr lang="it-IT" sz="800" dirty="0">
              <a:cs typeface="Times New Roman" pitchFamily="18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843808" y="5013176"/>
            <a:ext cx="936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100" dirty="0" smtClean="0"/>
              <a:t>emergenza </a:t>
            </a:r>
          </a:p>
          <a:p>
            <a:r>
              <a:rPr lang="it-CH" sz="1100" dirty="0" smtClean="0"/>
              <a:t>psicologica</a:t>
            </a:r>
            <a:endParaRPr lang="it-CH" sz="1100" dirty="0"/>
          </a:p>
        </p:txBody>
      </p:sp>
      <p:sp>
        <p:nvSpPr>
          <p:cNvPr id="10" name="Rettangolo arrotondato 9"/>
          <p:cNvSpPr/>
          <p:nvPr/>
        </p:nvSpPr>
        <p:spPr>
          <a:xfrm>
            <a:off x="2771800" y="4149080"/>
            <a:ext cx="936104" cy="432048"/>
          </a:xfrm>
          <a:prstGeom prst="roundRect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2843808" y="4221088"/>
            <a:ext cx="8640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100" b="1" dirty="0" smtClean="0"/>
              <a:t>LEGAME</a:t>
            </a:r>
            <a:endParaRPr lang="it-CH" sz="1100" b="1" dirty="0"/>
          </a:p>
        </p:txBody>
      </p:sp>
      <p:sp>
        <p:nvSpPr>
          <p:cNvPr id="12" name="Ovale 11"/>
          <p:cNvSpPr/>
          <p:nvPr/>
        </p:nvSpPr>
        <p:spPr>
          <a:xfrm>
            <a:off x="3059832" y="1628800"/>
            <a:ext cx="1296144" cy="720080"/>
          </a:xfrm>
          <a:prstGeom prst="ellipse">
            <a:avLst/>
          </a:prstGeom>
          <a:solidFill>
            <a:srgbClr val="CC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3203848" y="1772816"/>
            <a:ext cx="10081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100" dirty="0" smtClean="0"/>
              <a:t>emergenza</a:t>
            </a:r>
          </a:p>
          <a:p>
            <a:r>
              <a:rPr lang="it-CH" sz="1100" dirty="0" smtClean="0"/>
              <a:t>   sistemica</a:t>
            </a:r>
            <a:endParaRPr lang="it-CH" sz="1100" dirty="0"/>
          </a:p>
        </p:txBody>
      </p:sp>
      <p:sp>
        <p:nvSpPr>
          <p:cNvPr id="14" name="Freccia in giù 13"/>
          <p:cNvSpPr/>
          <p:nvPr/>
        </p:nvSpPr>
        <p:spPr>
          <a:xfrm rot="19551939">
            <a:off x="4355976" y="2276872"/>
            <a:ext cx="288032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dirty="0"/>
          </a:p>
        </p:txBody>
      </p:sp>
      <p:sp>
        <p:nvSpPr>
          <p:cNvPr id="16" name="Ovale 15"/>
          <p:cNvSpPr/>
          <p:nvPr/>
        </p:nvSpPr>
        <p:spPr>
          <a:xfrm>
            <a:off x="4499992" y="5085184"/>
            <a:ext cx="1368152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dirty="0"/>
          </a:p>
        </p:txBody>
      </p:sp>
      <p:sp>
        <p:nvSpPr>
          <p:cNvPr id="17" name="Rettangolo 16"/>
          <p:cNvSpPr/>
          <p:nvPr/>
        </p:nvSpPr>
        <p:spPr>
          <a:xfrm>
            <a:off x="5076056" y="4653136"/>
            <a:ext cx="288032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dirty="0"/>
          </a:p>
        </p:txBody>
      </p:sp>
      <p:cxnSp>
        <p:nvCxnSpPr>
          <p:cNvPr id="25" name="Connettore 2 24"/>
          <p:cNvCxnSpPr/>
          <p:nvPr/>
        </p:nvCxnSpPr>
        <p:spPr>
          <a:xfrm>
            <a:off x="4067944" y="5157192"/>
            <a:ext cx="144016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996952"/>
            <a:ext cx="4370388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5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1450" y="3645024"/>
            <a:ext cx="8972550" cy="1630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476672"/>
            <a:ext cx="3384376" cy="230425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07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4800" y="6196013"/>
            <a:ext cx="7315200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4479925" y="1371600"/>
            <a:ext cx="2911475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5000"/>
              </a:lnSpc>
              <a:buClr>
                <a:srgbClr val="004C2B"/>
              </a:buClr>
              <a:buSzPct val="100000"/>
              <a:buFont typeface="Times New Roman" pitchFamily="18" charset="0"/>
              <a:buNone/>
            </a:pPr>
            <a:endParaRPr lang="it-IT" sz="4400" dirty="0">
              <a:solidFill>
                <a:srgbClr val="004C2B"/>
              </a:solidFill>
              <a:ea typeface="MS Gothic" charset="-128"/>
            </a:endParaRPr>
          </a:p>
          <a:p>
            <a:pPr eaLnBrk="0" hangingPunct="0">
              <a:lnSpc>
                <a:spcPct val="95000"/>
              </a:lnSpc>
              <a:buClr>
                <a:srgbClr val="004C2B"/>
              </a:buClr>
              <a:buSzPct val="100000"/>
              <a:buFont typeface="Times New Roman" pitchFamily="18" charset="0"/>
              <a:buNone/>
            </a:pPr>
            <a:endParaRPr lang="it-IT" sz="4400" dirty="0">
              <a:solidFill>
                <a:srgbClr val="004C2B"/>
              </a:solidFill>
              <a:ea typeface="MS Gothic" charset="-128"/>
            </a:endParaRPr>
          </a:p>
        </p:txBody>
      </p:sp>
      <p:pic>
        <p:nvPicPr>
          <p:cNvPr id="14339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048000"/>
            <a:ext cx="8001000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 Box 8"/>
          <p:cNvSpPr txBox="1">
            <a:spLocks noChangeArrowheads="1"/>
          </p:cNvSpPr>
          <p:nvPr/>
        </p:nvSpPr>
        <p:spPr bwMode="auto">
          <a:xfrm>
            <a:off x="3200400" y="5257800"/>
            <a:ext cx="243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 dirty="0"/>
          </a:p>
        </p:txBody>
      </p:sp>
      <p:pic>
        <p:nvPicPr>
          <p:cNvPr id="14341" name="Picture 2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988840"/>
            <a:ext cx="8305800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2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76673"/>
            <a:ext cx="822960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2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4114800"/>
            <a:ext cx="8286750" cy="1546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PARkING\GRUPPOQ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060848"/>
            <a:ext cx="5791200" cy="4372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 descr="C:\Documents and Settings\Proprietario\Desktop\PERCORSI PER CRESCERE\ASSO E PALEOCOOP\ASSOCIAZIONE\logo\Logo 3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1524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Text Box 5"/>
          <p:cNvSpPr txBox="1">
            <a:spLocks noChangeArrowheads="1"/>
          </p:cNvSpPr>
          <p:nvPr/>
        </p:nvSpPr>
        <p:spPr bwMode="auto">
          <a:xfrm>
            <a:off x="1295400" y="914400"/>
            <a:ext cx="701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 dirty="0"/>
          </a:p>
        </p:txBody>
      </p:sp>
      <p:sp>
        <p:nvSpPr>
          <p:cNvPr id="13317" name="Rectangle 9"/>
          <p:cNvSpPr>
            <a:spLocks noGrp="1" noChangeArrowheads="1"/>
          </p:cNvSpPr>
          <p:nvPr>
            <p:ph type="title" idx="4294967295"/>
          </p:nvPr>
        </p:nvSpPr>
        <p:spPr>
          <a:xfrm>
            <a:off x="683568" y="836712"/>
            <a:ext cx="7772400" cy="609600"/>
          </a:xfrm>
        </p:spPr>
        <p:txBody>
          <a:bodyPr>
            <a:noAutofit/>
          </a:bodyPr>
          <a:lstStyle/>
          <a:p>
            <a:pPr eaLnBrk="1" hangingPunct="1"/>
            <a:r>
              <a:rPr lang="it-IT" sz="2000" b="1" dirty="0" smtClean="0">
                <a:solidFill>
                  <a:srgbClr val="002060"/>
                </a:solidFill>
              </a:rPr>
              <a:t>       INTEGRAZIONE DEI BISOGNI  INDIVIDUALI E DI  GRUPPO</a:t>
            </a:r>
          </a:p>
        </p:txBody>
      </p:sp>
      <p:sp>
        <p:nvSpPr>
          <p:cNvPr id="13318" name="Text Box 10"/>
          <p:cNvSpPr txBox="1">
            <a:spLocks noChangeArrowheads="1"/>
          </p:cNvSpPr>
          <p:nvPr/>
        </p:nvSpPr>
        <p:spPr bwMode="auto">
          <a:xfrm>
            <a:off x="3505200" y="609600"/>
            <a:ext cx="2667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000" i="1" dirty="0"/>
              <a:t>   </a:t>
            </a:r>
            <a:r>
              <a:rPr lang="it-IT" sz="1000" i="1" dirty="0" smtClean="0"/>
              <a:t>lavoro di gruppo e gruppo di lavoro</a:t>
            </a:r>
            <a:endParaRPr lang="it-IT" sz="1000" i="1" dirty="0"/>
          </a:p>
        </p:txBody>
      </p:sp>
      <p:sp>
        <p:nvSpPr>
          <p:cNvPr id="13319" name="Rectangle 12"/>
          <p:cNvSpPr>
            <a:spLocks noChangeArrowheads="1"/>
          </p:cNvSpPr>
          <p:nvPr/>
        </p:nvSpPr>
        <p:spPr bwMode="auto">
          <a:xfrm>
            <a:off x="3124200" y="6324600"/>
            <a:ext cx="2809875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dirty="0">
                <a:cs typeface="Times New Roman" pitchFamily="18" charset="0"/>
              </a:rPr>
              <a:t>G.QUAGLINO S. CASAGRANDE A.M.CIASTELLANO  </a:t>
            </a:r>
            <a:br>
              <a:rPr lang="en-US" sz="800" dirty="0">
                <a:cs typeface="Times New Roman" pitchFamily="18" charset="0"/>
              </a:rPr>
            </a:br>
            <a:r>
              <a:rPr lang="en-US" sz="800" dirty="0">
                <a:cs typeface="Times New Roman" pitchFamily="18" charset="0"/>
              </a:rPr>
              <a:t>                   Lavoro di gruppo e Gruppo di lavoro</a:t>
            </a:r>
            <a:endParaRPr lang="it-IT" dirty="0">
              <a:cs typeface="Times New Roman" pitchFamily="18" charset="0"/>
            </a:endParaRPr>
          </a:p>
          <a:p>
            <a:endParaRPr lang="it-IT" sz="800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e 3"/>
          <p:cNvSpPr/>
          <p:nvPr/>
        </p:nvSpPr>
        <p:spPr>
          <a:xfrm>
            <a:off x="2195736" y="1124744"/>
            <a:ext cx="4752528" cy="4536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347864" y="2852936"/>
            <a:ext cx="25922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 GRUPPO DI</a:t>
            </a:r>
            <a:br>
              <a:rPr lang="it-IT" sz="3200" dirty="0" smtClean="0"/>
            </a:br>
            <a:r>
              <a:rPr lang="it-IT" sz="3200" dirty="0" smtClean="0"/>
              <a:t>    LAVORO </a:t>
            </a:r>
            <a:endParaRPr lang="it-IT" sz="3200" dirty="0"/>
          </a:p>
        </p:txBody>
      </p:sp>
      <p:sp>
        <p:nvSpPr>
          <p:cNvPr id="8" name="Pentagono 7"/>
          <p:cNvSpPr/>
          <p:nvPr/>
        </p:nvSpPr>
        <p:spPr>
          <a:xfrm rot="10800000">
            <a:off x="4644008" y="5733256"/>
            <a:ext cx="873552" cy="335085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" name="Pentagono 9"/>
          <p:cNvSpPr/>
          <p:nvPr/>
        </p:nvSpPr>
        <p:spPr>
          <a:xfrm rot="5400000">
            <a:off x="6819671" y="2693497"/>
            <a:ext cx="707754" cy="30655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3203848" y="692696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OBIETTIVO</a:t>
            </a:r>
            <a:endParaRPr lang="it-IT" sz="1400" dirty="0"/>
          </a:p>
        </p:txBody>
      </p:sp>
      <p:sp>
        <p:nvSpPr>
          <p:cNvPr id="14" name="CasellaDiTesto 13"/>
          <p:cNvSpPr txBox="1"/>
          <p:nvPr/>
        </p:nvSpPr>
        <p:spPr>
          <a:xfrm rot="1596115">
            <a:off x="5107881" y="961505"/>
            <a:ext cx="10696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METODO</a:t>
            </a:r>
            <a:endParaRPr lang="it-IT" sz="1400" dirty="0"/>
          </a:p>
        </p:txBody>
      </p:sp>
      <p:sp>
        <p:nvSpPr>
          <p:cNvPr id="15" name="CasellaDiTesto 14"/>
          <p:cNvSpPr txBox="1"/>
          <p:nvPr/>
        </p:nvSpPr>
        <p:spPr>
          <a:xfrm rot="3152577">
            <a:off x="6415827" y="1964442"/>
            <a:ext cx="8647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RUOLI</a:t>
            </a:r>
            <a:endParaRPr lang="it-IT" sz="1400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6300192" y="3284984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/>
              <a:t>LEADERSCHIP</a:t>
            </a:r>
            <a:endParaRPr lang="it-IT" sz="1400" b="1" dirty="0"/>
          </a:p>
        </p:txBody>
      </p:sp>
      <p:sp>
        <p:nvSpPr>
          <p:cNvPr id="17" name="CasellaDiTesto 16"/>
          <p:cNvSpPr txBox="1"/>
          <p:nvPr/>
        </p:nvSpPr>
        <p:spPr>
          <a:xfrm>
            <a:off x="6732240" y="4797152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COMUNICAZIONE</a:t>
            </a:r>
            <a:endParaRPr lang="it-IT" sz="1400" dirty="0"/>
          </a:p>
        </p:txBody>
      </p:sp>
      <p:sp>
        <p:nvSpPr>
          <p:cNvPr id="18" name="CasellaDiTesto 17"/>
          <p:cNvSpPr txBox="1"/>
          <p:nvPr/>
        </p:nvSpPr>
        <p:spPr>
          <a:xfrm rot="19973692">
            <a:off x="5600595" y="5457192"/>
            <a:ext cx="9322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CLIMA</a:t>
            </a:r>
            <a:endParaRPr lang="it-IT" sz="1400" dirty="0"/>
          </a:p>
        </p:txBody>
      </p:sp>
      <p:sp>
        <p:nvSpPr>
          <p:cNvPr id="19" name="CasellaDiTesto 18"/>
          <p:cNvSpPr txBox="1"/>
          <p:nvPr/>
        </p:nvSpPr>
        <p:spPr>
          <a:xfrm rot="599450">
            <a:off x="3437355" y="5692341"/>
            <a:ext cx="12154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     SVILUPPO</a:t>
            </a:r>
            <a:endParaRPr lang="it-IT" sz="1400" dirty="0"/>
          </a:p>
        </p:txBody>
      </p:sp>
      <p:sp>
        <p:nvSpPr>
          <p:cNvPr id="20" name="Pentagono 19"/>
          <p:cNvSpPr/>
          <p:nvPr/>
        </p:nvSpPr>
        <p:spPr>
          <a:xfrm rot="6011630">
            <a:off x="6807872" y="3867165"/>
            <a:ext cx="707754" cy="30655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1" name="Pentagono 20"/>
          <p:cNvSpPr/>
          <p:nvPr/>
        </p:nvSpPr>
        <p:spPr>
          <a:xfrm rot="8434539">
            <a:off x="6172995" y="5131026"/>
            <a:ext cx="707754" cy="30655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3" name="Pentagono 22"/>
          <p:cNvSpPr/>
          <p:nvPr/>
        </p:nvSpPr>
        <p:spPr>
          <a:xfrm rot="2896372">
            <a:off x="5936203" y="1337592"/>
            <a:ext cx="707754" cy="30655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4" name="Pentagono 23"/>
          <p:cNvSpPr/>
          <p:nvPr/>
        </p:nvSpPr>
        <p:spPr>
          <a:xfrm rot="1025946">
            <a:off x="4457409" y="645954"/>
            <a:ext cx="707754" cy="30655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6" name="Freccia circolare in su 25"/>
          <p:cNvSpPr/>
          <p:nvPr/>
        </p:nvSpPr>
        <p:spPr>
          <a:xfrm rot="20503851">
            <a:off x="5253083" y="6033387"/>
            <a:ext cx="787406" cy="33721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27" name="Freccia circolare in su 26"/>
          <p:cNvSpPr/>
          <p:nvPr/>
        </p:nvSpPr>
        <p:spPr>
          <a:xfrm rot="19497770">
            <a:off x="6251122" y="5361833"/>
            <a:ext cx="1153734" cy="44409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28" name="Freccia circolare in su 27"/>
          <p:cNvSpPr/>
          <p:nvPr/>
        </p:nvSpPr>
        <p:spPr>
          <a:xfrm rot="16632694">
            <a:off x="7264300" y="3196357"/>
            <a:ext cx="955132" cy="4628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29" name="Freccia circolare in su 28"/>
          <p:cNvSpPr/>
          <p:nvPr/>
        </p:nvSpPr>
        <p:spPr>
          <a:xfrm rot="17356128">
            <a:off x="6961512" y="4270196"/>
            <a:ext cx="1043141" cy="46332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51520" y="476672"/>
            <a:ext cx="8892480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u="sng" dirty="0" smtClean="0">
                <a:solidFill>
                  <a:srgbClr val="FF0000"/>
                </a:solidFill>
              </a:rPr>
              <a:t>OBIETTIVO</a:t>
            </a:r>
            <a:r>
              <a:rPr lang="it-IT" sz="2000" b="1" dirty="0" smtClean="0">
                <a:solidFill>
                  <a:srgbClr val="FF0000"/>
                </a:solidFill>
              </a:rPr>
              <a:t>: </a:t>
            </a:r>
            <a:r>
              <a:rPr lang="it-IT" sz="2000" dirty="0" smtClean="0">
                <a:solidFill>
                  <a:srgbClr val="FF0000"/>
                </a:solidFill>
              </a:rPr>
              <a:t>identifica il risultato che il gruppo vuole raggiungere, coerente con le finalità attese dall’organizzazione di appartenenza del </a:t>
            </a:r>
            <a:r>
              <a:rPr lang="it-IT" sz="2000" dirty="0" smtClean="0">
                <a:solidFill>
                  <a:srgbClr val="FF0000"/>
                </a:solidFill>
              </a:rPr>
              <a:t>gruppo</a:t>
            </a:r>
          </a:p>
          <a:p>
            <a:endParaRPr lang="it-IT" sz="800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DEFINITO IN TERMINI DÌ RISULTATO</a:t>
            </a:r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COSTRUITO SUI FATTI, SUI DATI OSSERVABILI E LE RISORSE DISPONIBILI</a:t>
            </a:r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FINALIZZATO IN MODO ESPLICITO</a:t>
            </a:r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CHIARITO E ARTICOLATO IN COMPITI</a:t>
            </a:r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PERSEGUIBILE </a:t>
            </a:r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VALUTABILE</a:t>
            </a:r>
          </a:p>
          <a:p>
            <a:pPr>
              <a:buFont typeface="Arial" pitchFamily="34" charset="0"/>
              <a:buChar char="•"/>
            </a:pPr>
            <a:endParaRPr lang="it-IT" sz="800" i="1" dirty="0" smtClean="0"/>
          </a:p>
          <a:p>
            <a:r>
              <a:rPr lang="it-IT" sz="2000" b="1" u="sng" dirty="0" smtClean="0">
                <a:solidFill>
                  <a:srgbClr val="FF0000"/>
                </a:solidFill>
              </a:rPr>
              <a:t>METODO</a:t>
            </a:r>
            <a:r>
              <a:rPr lang="it-IT" sz="2000" u="sng" dirty="0" smtClean="0">
                <a:solidFill>
                  <a:srgbClr val="FF0000"/>
                </a:solidFill>
              </a:rPr>
              <a:t>: </a:t>
            </a:r>
            <a:r>
              <a:rPr lang="it-IT" sz="2000" dirty="0" smtClean="0">
                <a:solidFill>
                  <a:srgbClr val="FF0000"/>
                </a:solidFill>
              </a:rPr>
              <a:t>e’ la regola del lavoro e dell’interazione. </a:t>
            </a:r>
            <a:r>
              <a:rPr lang="it-IT" sz="2000" dirty="0" smtClean="0">
                <a:solidFill>
                  <a:srgbClr val="FF0000"/>
                </a:solidFill>
              </a:rPr>
              <a:t>Ordina il </a:t>
            </a:r>
            <a:r>
              <a:rPr lang="it-IT" sz="2000" dirty="0" smtClean="0">
                <a:solidFill>
                  <a:srgbClr val="FF0000"/>
                </a:solidFill>
              </a:rPr>
              <a:t>lavoro del gruppo, prevede il rispetto di procedure e una sequenza di comportamenti </a:t>
            </a:r>
            <a:r>
              <a:rPr lang="it-IT" sz="2000" dirty="0" smtClean="0">
                <a:solidFill>
                  <a:srgbClr val="FF0000"/>
                </a:solidFill>
              </a:rPr>
              <a:t>predeterminati</a:t>
            </a:r>
          </a:p>
          <a:p>
            <a:endParaRPr lang="it-IT" sz="800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ANALISI DELLA SITUAZIONE</a:t>
            </a:r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DISCUSSIONE</a:t>
            </a:r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DECISIONE</a:t>
            </a:r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PIANIFICAZIONE</a:t>
            </a:r>
          </a:p>
          <a:p>
            <a:pPr>
              <a:buFont typeface="Arial" pitchFamily="34" charset="0"/>
              <a:buChar char="•"/>
            </a:pPr>
            <a:endParaRPr lang="it-IT" sz="800" i="1" dirty="0" smtClean="0"/>
          </a:p>
          <a:p>
            <a:pPr>
              <a:buFont typeface="Arial" pitchFamily="34" charset="0"/>
              <a:buChar char="•"/>
            </a:pPr>
            <a:r>
              <a:rPr lang="it-IT" sz="2000" b="1" u="sng" dirty="0" smtClean="0">
                <a:solidFill>
                  <a:srgbClr val="FF0000"/>
                </a:solidFill>
              </a:rPr>
              <a:t>RUOLI: </a:t>
            </a:r>
            <a:r>
              <a:rPr lang="it-IT" sz="2000" dirty="0" smtClean="0">
                <a:solidFill>
                  <a:srgbClr val="FF0000"/>
                </a:solidFill>
              </a:rPr>
              <a:t>sono co-costruiti integrando aspettative personali e aspettative dell’organizzazione e degli altri membri del </a:t>
            </a:r>
            <a:r>
              <a:rPr lang="it-IT" sz="2000" dirty="0" smtClean="0">
                <a:solidFill>
                  <a:srgbClr val="FF0000"/>
                </a:solidFill>
              </a:rPr>
              <a:t>gruppo</a:t>
            </a:r>
          </a:p>
          <a:p>
            <a:pPr>
              <a:buFont typeface="Arial" pitchFamily="34" charset="0"/>
              <a:buChar char="•"/>
            </a:pPr>
            <a:endParaRPr lang="it-IT" sz="800" dirty="0" smtClean="0"/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IDENTIFICAZIONE </a:t>
            </a:r>
            <a:r>
              <a:rPr lang="it-IT" sz="1400" i="1" dirty="0" smtClean="0"/>
              <a:t>DEL RUOLO  E DEI COMPITI</a:t>
            </a:r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ASSEGNAZIONE IN BASE ALLE COMPETENZE</a:t>
            </a:r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FINALIZZAZIONE ALLA VALORIZZAZIONE DEL SISTEMA E DEI MEMBRI</a:t>
            </a:r>
            <a:endParaRPr lang="it-IT" sz="1400" dirty="0" smtClean="0"/>
          </a:p>
          <a:p>
            <a:endParaRPr lang="it-IT" sz="1400" dirty="0" smtClean="0"/>
          </a:p>
          <a:p>
            <a:endParaRPr lang="it-IT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30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30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3000" fill="hold"/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3000" fill="hold"/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755576" y="404664"/>
            <a:ext cx="7632848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u="sng" dirty="0" smtClean="0">
                <a:solidFill>
                  <a:srgbClr val="FF0000"/>
                </a:solidFill>
              </a:rPr>
              <a:t>LEADERSHIP DÌ SERVIZIO:  </a:t>
            </a:r>
            <a:r>
              <a:rPr lang="it-IT" dirty="0" smtClean="0">
                <a:solidFill>
                  <a:srgbClr val="FF0000"/>
                </a:solidFill>
              </a:rPr>
              <a:t>punto di snodo tra le variabili strutturali del gruppo E le variabili processuali</a:t>
            </a:r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SITUAZIONALE</a:t>
            </a:r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TRASPARENTE</a:t>
            </a:r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FLESSIBILE</a:t>
            </a:r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PRAGMATICA</a:t>
            </a:r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ORIENTAT AL COMPITO</a:t>
            </a:r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ORIENTATA ALLE RELAZIONI</a:t>
            </a:r>
          </a:p>
          <a:p>
            <a:pPr>
              <a:buFont typeface="Arial" pitchFamily="34" charset="0"/>
              <a:buChar char="•"/>
            </a:pPr>
            <a:endParaRPr lang="it-IT" sz="1200" i="1" dirty="0" smtClean="0"/>
          </a:p>
          <a:p>
            <a:r>
              <a:rPr lang="it-IT" b="1" u="sng" dirty="0" smtClean="0">
                <a:solidFill>
                  <a:srgbClr val="FF0000"/>
                </a:solidFill>
              </a:rPr>
              <a:t>CLIMA </a:t>
            </a:r>
            <a:r>
              <a:rPr lang="it-IT" u="sng" dirty="0" smtClean="0">
                <a:solidFill>
                  <a:srgbClr val="FF0000"/>
                </a:solidFill>
              </a:rPr>
              <a:t>: </a:t>
            </a:r>
            <a:r>
              <a:rPr lang="it-IT" dirty="0" smtClean="0">
                <a:solidFill>
                  <a:srgbClr val="FF0000"/>
                </a:solidFill>
              </a:rPr>
              <a:t>insieme delle percezioni e dei vissuti, dei sentimenti del gruppo</a:t>
            </a:r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SOSTEGINO RECIPROCO</a:t>
            </a:r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CALORE</a:t>
            </a:r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RICONOSCIMENTO DEI RUOLI</a:t>
            </a:r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APERTURA AL FEEDBACK</a:t>
            </a:r>
          </a:p>
          <a:p>
            <a:pPr>
              <a:buFont typeface="Arial" pitchFamily="34" charset="0"/>
              <a:buChar char="•"/>
            </a:pPr>
            <a:endParaRPr lang="it-IT" sz="1200" i="1" dirty="0" smtClean="0"/>
          </a:p>
          <a:p>
            <a:pPr>
              <a:buFont typeface="Arial" pitchFamily="34" charset="0"/>
              <a:buChar char="•"/>
            </a:pPr>
            <a:r>
              <a:rPr lang="it-IT" b="1" u="sng" dirty="0" smtClean="0">
                <a:solidFill>
                  <a:srgbClr val="FF0000"/>
                </a:solidFill>
              </a:rPr>
              <a:t>COMUNICAZIONE</a:t>
            </a:r>
            <a:r>
              <a:rPr lang="it-IT" dirty="0" smtClean="0">
                <a:solidFill>
                  <a:srgbClr val="FF0000"/>
                </a:solidFill>
              </a:rPr>
              <a:t>: orienta le relazioni interpersonali, alimenta la collaborazione, decide dell’accordo o del disaccordo., in altra parole “fa il gruppo”</a:t>
            </a:r>
            <a:endParaRPr lang="it-IT" sz="1200" dirty="0" smtClean="0"/>
          </a:p>
          <a:p>
            <a:endParaRPr lang="it-IT" sz="1200" i="1" dirty="0" smtClean="0"/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FINALIZZATA</a:t>
            </a:r>
            <a:endParaRPr lang="it-IT" sz="1400" i="1" dirty="0" smtClean="0"/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PRAGRMATICA</a:t>
            </a:r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TRASPARENTE </a:t>
            </a:r>
          </a:p>
          <a:p>
            <a:pPr>
              <a:buFont typeface="Arial" pitchFamily="34" charset="0"/>
              <a:buChar char="•"/>
            </a:pPr>
            <a:r>
              <a:rPr lang="it-IT" sz="1400" i="1" dirty="0" smtClean="0"/>
              <a:t>SITUAZIONALE</a:t>
            </a:r>
          </a:p>
          <a:p>
            <a:endParaRPr lang="it-IT" sz="1200" dirty="0" smtClean="0"/>
          </a:p>
          <a:p>
            <a:endParaRPr lang="it-IT" sz="1200" dirty="0" smtClean="0"/>
          </a:p>
          <a:p>
            <a:endParaRPr lang="it-IT" sz="1200" dirty="0" smtClean="0"/>
          </a:p>
          <a:p>
            <a:endParaRPr lang="it-IT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Line 2"/>
          <p:cNvSpPr>
            <a:spLocks noChangeShapeType="1"/>
          </p:cNvSpPr>
          <p:nvPr/>
        </p:nvSpPr>
        <p:spPr bwMode="auto">
          <a:xfrm flipV="1">
            <a:off x="1752600" y="2133600"/>
            <a:ext cx="1981200" cy="2590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 dirty="0"/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 rot="10772997">
            <a:off x="5334000" y="2133600"/>
            <a:ext cx="1905000" cy="2514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 dirty="0"/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2819400" y="5257800"/>
            <a:ext cx="3581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it-IT" dirty="0"/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990600" y="51816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 dirty="0"/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2590800" y="1600200"/>
            <a:ext cx="3657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dirty="0"/>
              <a:t>          Bisogno di equilibrio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6553200" y="5105400"/>
            <a:ext cx="2438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dirty="0"/>
              <a:t>Bisogni del gruppo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228600" y="5181600"/>
            <a:ext cx="2514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dirty="0"/>
              <a:t>Bisogni dell’individuo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304800" y="5791200"/>
            <a:ext cx="251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dirty="0"/>
              <a:t>MEMBERSHIP</a:t>
            </a: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6324600" y="57150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dirty="0"/>
              <a:t>PARTNERSHIP</a:t>
            </a:r>
          </a:p>
        </p:txBody>
      </p:sp>
      <p:sp>
        <p:nvSpPr>
          <p:cNvPr id="15371" name="Text Box 14"/>
          <p:cNvSpPr txBox="1">
            <a:spLocks noChangeArrowheads="1"/>
          </p:cNvSpPr>
          <p:nvPr/>
        </p:nvSpPr>
        <p:spPr bwMode="auto">
          <a:xfrm>
            <a:off x="3124200" y="1219200"/>
            <a:ext cx="243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 dirty="0"/>
          </a:p>
        </p:txBody>
      </p:sp>
      <p:pic>
        <p:nvPicPr>
          <p:cNvPr id="15372" name="Picture 16" descr="C:\Documents and Settings\Proprietario\Desktop\PERCORSI PER CRESCERE\ASSO E PALEOCOOP\ASSOCIAZIONE\logo\Logo 3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2286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8" name="Rectangle 18"/>
          <p:cNvSpPr>
            <a:spLocks noGrp="1" noChangeArrowheads="1"/>
          </p:cNvSpPr>
          <p:nvPr>
            <p:ph type="title" idx="4294967295"/>
          </p:nvPr>
        </p:nvSpPr>
        <p:spPr>
          <a:xfrm>
            <a:off x="3203848" y="1196752"/>
            <a:ext cx="2592288" cy="304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it-IT" sz="2400" b="1" dirty="0" smtClean="0">
                <a:solidFill>
                  <a:schemeClr val="tx1"/>
                </a:solidFill>
              </a:rPr>
              <a:t>  COORDINAMENTO</a:t>
            </a:r>
          </a:p>
        </p:txBody>
      </p:sp>
      <p:sp>
        <p:nvSpPr>
          <p:cNvPr id="15375" name="Rectangle 21"/>
          <p:cNvSpPr>
            <a:spLocks noChangeArrowheads="1"/>
          </p:cNvSpPr>
          <p:nvPr/>
        </p:nvSpPr>
        <p:spPr bwMode="auto">
          <a:xfrm>
            <a:off x="3124200" y="6324600"/>
            <a:ext cx="2809875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dirty="0">
                <a:cs typeface="Times New Roman" pitchFamily="18" charset="0"/>
              </a:rPr>
              <a:t>G.QUAGLINO S. CASAGRANDE A.M.CIASTELLANO  </a:t>
            </a:r>
            <a:br>
              <a:rPr lang="en-US" sz="800" dirty="0">
                <a:cs typeface="Times New Roman" pitchFamily="18" charset="0"/>
              </a:rPr>
            </a:br>
            <a:r>
              <a:rPr lang="en-US" sz="800" dirty="0">
                <a:cs typeface="Times New Roman" pitchFamily="18" charset="0"/>
              </a:rPr>
              <a:t>                   Lavoro di gruppo e Gruppo di lavoro</a:t>
            </a:r>
            <a:endParaRPr lang="it-IT" dirty="0">
              <a:cs typeface="Times New Roman" pitchFamily="18" charset="0"/>
            </a:endParaRPr>
          </a:p>
          <a:p>
            <a:endParaRPr lang="it-IT" sz="800" dirty="0">
              <a:cs typeface="Times New Roman" pitchFamily="18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3203848" y="692696"/>
            <a:ext cx="2304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/>
              <a:t>Gruppo di lavoro e lavoro di gruppo</a:t>
            </a:r>
            <a:endParaRPr lang="it-IT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19" presetClass="entr" presetSubtype="10" fill="hold" grpId="0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000"/>
                            </p:stCondLst>
                            <p:childTnLst>
                              <p:par>
                                <p:cTn id="30" presetID="2" presetClass="entr" presetSubtype="1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500"/>
                            </p:stCondLst>
                            <p:childTnLst>
                              <p:par>
                                <p:cTn id="35" presetID="2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9500"/>
                            </p:stCondLst>
                            <p:childTnLst>
                              <p:par>
                                <p:cTn id="45" presetID="1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7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000"/>
                            </p:stCondLst>
                            <p:childTnLst>
                              <p:par>
                                <p:cTn id="49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nimBg="1"/>
      <p:bldP spid="10243" grpId="0" animBg="1"/>
      <p:bldP spid="10245" grpId="0" animBg="1"/>
      <p:bldP spid="10248" grpId="0" autoUpdateAnimBg="0"/>
      <p:bldP spid="10249" grpId="0" autoUpdateAnimBg="0"/>
      <p:bldP spid="10250" grpId="0" autoUpdateAnimBg="0"/>
      <p:bldP spid="10251" grpId="0" autoUpdateAnimBg="0"/>
      <p:bldP spid="10252" grpId="0" autoUpdateAnimBg="0"/>
      <p:bldP spid="10253" grpId="0" autoUpdateAnimBg="0"/>
      <p:bldP spid="10258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691680" y="1124744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dirty="0" smtClean="0">
                <a:latin typeface="Cooper Black" pitchFamily="18" charset="0"/>
              </a:rPr>
              <a:t>ATTEGGIAMENTI FUNZIONALI E DISFUNZIONALI</a:t>
            </a:r>
            <a:br>
              <a:rPr lang="it-CH" dirty="0" smtClean="0">
                <a:latin typeface="Cooper Black" pitchFamily="18" charset="0"/>
              </a:rPr>
            </a:br>
            <a:r>
              <a:rPr lang="it-CH" dirty="0" smtClean="0">
                <a:latin typeface="Cooper Black" pitchFamily="18" charset="0"/>
              </a:rPr>
              <a:t>                  NEL GRUPPO DÌ  LAVORO </a:t>
            </a:r>
            <a:endParaRPr lang="it-CH" dirty="0">
              <a:latin typeface="Cooper Black" pitchFamily="18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99592" y="2348880"/>
            <a:ext cx="25202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CH" i="1" dirty="0" smtClean="0"/>
              <a:t>solidarietà, sostegno,</a:t>
            </a:r>
            <a:br>
              <a:rPr lang="it-CH" i="1" dirty="0" smtClean="0"/>
            </a:br>
            <a:r>
              <a:rPr lang="it-CH" i="1" dirty="0" smtClean="0"/>
              <a:t>  incoraggiamento</a:t>
            </a:r>
          </a:p>
          <a:p>
            <a:pPr>
              <a:buFont typeface="Arial" pitchFamily="34" charset="0"/>
              <a:buChar char="•"/>
            </a:pPr>
            <a:endParaRPr lang="it-CH" i="1" dirty="0" smtClean="0"/>
          </a:p>
          <a:p>
            <a:pPr>
              <a:buFont typeface="Arial" pitchFamily="34" charset="0"/>
              <a:buChar char="•"/>
            </a:pPr>
            <a:r>
              <a:rPr lang="it-CH" i="1" dirty="0" smtClean="0"/>
              <a:t>mediazione, ricerca</a:t>
            </a:r>
            <a:br>
              <a:rPr lang="it-CH" i="1" dirty="0" smtClean="0"/>
            </a:br>
            <a:r>
              <a:rPr lang="it-CH" i="1" dirty="0" smtClean="0"/>
              <a:t> dell’accordo</a:t>
            </a:r>
          </a:p>
          <a:p>
            <a:pPr>
              <a:buFont typeface="Arial" pitchFamily="34" charset="0"/>
              <a:buChar char="•"/>
            </a:pPr>
            <a:endParaRPr lang="it-CH" i="1" dirty="0" smtClean="0"/>
          </a:p>
          <a:p>
            <a:pPr>
              <a:buFont typeface="Arial" pitchFamily="34" charset="0"/>
              <a:buChar char="•"/>
            </a:pPr>
            <a:r>
              <a:rPr lang="it-CH" i="1" dirty="0" smtClean="0"/>
              <a:t>sdrammatizzazione</a:t>
            </a:r>
            <a:br>
              <a:rPr lang="it-CH" i="1" dirty="0" smtClean="0"/>
            </a:br>
            <a:r>
              <a:rPr lang="it-CH" i="1" dirty="0" smtClean="0"/>
              <a:t> conflitti</a:t>
            </a:r>
          </a:p>
          <a:p>
            <a:pPr>
              <a:buFont typeface="Arial" pitchFamily="34" charset="0"/>
              <a:buChar char="•"/>
            </a:pPr>
            <a:endParaRPr lang="it-CH" i="1" dirty="0" smtClean="0"/>
          </a:p>
          <a:p>
            <a:pPr>
              <a:buFont typeface="Arial" pitchFamily="34" charset="0"/>
              <a:buChar char="•"/>
            </a:pPr>
            <a:r>
              <a:rPr lang="it-CH" i="1" dirty="0" smtClean="0"/>
              <a:t>suggerimenti, proposte, collaborazione</a:t>
            </a:r>
            <a:endParaRPr lang="it-CH" i="1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5148064" y="2420888"/>
            <a:ext cx="3124125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CH" i="1" dirty="0" smtClean="0"/>
              <a:t>aggressività, insoddisfazione</a:t>
            </a:r>
          </a:p>
          <a:p>
            <a:pPr>
              <a:buFont typeface="Arial" pitchFamily="34" charset="0"/>
              <a:buChar char="•"/>
            </a:pPr>
            <a:endParaRPr lang="it-CH" i="1" dirty="0" smtClean="0"/>
          </a:p>
          <a:p>
            <a:pPr>
              <a:buFont typeface="Arial" pitchFamily="34" charset="0"/>
              <a:buChar char="•"/>
            </a:pPr>
            <a:r>
              <a:rPr lang="it-CH" i="1" dirty="0" smtClean="0"/>
              <a:t>opposizione, ostinazione</a:t>
            </a:r>
          </a:p>
          <a:p>
            <a:pPr>
              <a:buFont typeface="Arial" pitchFamily="34" charset="0"/>
              <a:buChar char="•"/>
            </a:pPr>
            <a:endParaRPr lang="it-CH" i="1" dirty="0" smtClean="0"/>
          </a:p>
          <a:p>
            <a:pPr>
              <a:buFont typeface="Arial" pitchFamily="34" charset="0"/>
              <a:buChar char="•"/>
            </a:pPr>
            <a:r>
              <a:rPr lang="it-CH" i="1" dirty="0" smtClean="0"/>
              <a:t>continua messa in discussione</a:t>
            </a:r>
          </a:p>
          <a:p>
            <a:r>
              <a:rPr lang="it-CH" i="1" dirty="0" smtClean="0"/>
              <a:t> di quanto deciso</a:t>
            </a:r>
          </a:p>
          <a:p>
            <a:endParaRPr lang="it-CH" i="1" dirty="0" smtClean="0"/>
          </a:p>
          <a:p>
            <a:pPr>
              <a:buFont typeface="Arial" pitchFamily="34" charset="0"/>
              <a:buChar char="•"/>
            </a:pPr>
            <a:r>
              <a:rPr lang="it-CH" i="1" dirty="0" smtClean="0"/>
              <a:t>arroganza, sarcasmo</a:t>
            </a:r>
          </a:p>
          <a:p>
            <a:endParaRPr lang="it-CH" i="1" dirty="0" smtClean="0"/>
          </a:p>
          <a:p>
            <a:pPr>
              <a:buFont typeface="Arial" pitchFamily="34" charset="0"/>
              <a:buChar char="•"/>
            </a:pPr>
            <a:r>
              <a:rPr lang="it-CH" i="1" dirty="0" smtClean="0"/>
              <a:t>disinteresse/dipendenza totale</a:t>
            </a:r>
            <a:br>
              <a:rPr lang="it-CH" i="1" dirty="0" smtClean="0"/>
            </a:br>
            <a:endParaRPr lang="it-CH" i="1" dirty="0" smtClean="0"/>
          </a:p>
          <a:p>
            <a:endParaRPr lang="it-CH" dirty="0" smtClean="0"/>
          </a:p>
          <a:p>
            <a:endParaRPr lang="it-CH" dirty="0"/>
          </a:p>
        </p:txBody>
      </p:sp>
      <p:sp>
        <p:nvSpPr>
          <p:cNvPr id="6" name="Freccia a destra rientrata 5"/>
          <p:cNvSpPr/>
          <p:nvPr/>
        </p:nvSpPr>
        <p:spPr>
          <a:xfrm rot="9279928">
            <a:off x="1423133" y="1944795"/>
            <a:ext cx="1080120" cy="21602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dirty="0"/>
          </a:p>
        </p:txBody>
      </p:sp>
      <p:sp>
        <p:nvSpPr>
          <p:cNvPr id="7" name="Freccia a destra rientrata 6"/>
          <p:cNvSpPr/>
          <p:nvPr/>
        </p:nvSpPr>
        <p:spPr>
          <a:xfrm rot="1645641">
            <a:off x="6073216" y="1865424"/>
            <a:ext cx="1080120" cy="21602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Tecnologia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584</TotalTime>
  <Words>2453</Words>
  <Application>Microsoft Office PowerPoint</Application>
  <PresentationFormat>Presentazione su schermo (4:3)</PresentationFormat>
  <Paragraphs>236</Paragraphs>
  <Slides>39</Slides>
  <Notes>3</Notes>
  <HiddenSlides>8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39</vt:i4>
      </vt:variant>
    </vt:vector>
  </HeadingPairs>
  <TitlesOfParts>
    <vt:vector size="40" baseType="lpstr">
      <vt:lpstr>Loggia</vt:lpstr>
      <vt:lpstr>Diapositiva 1</vt:lpstr>
      <vt:lpstr>Diapositiva 2</vt:lpstr>
      <vt:lpstr>Diapositiva 3</vt:lpstr>
      <vt:lpstr>Diapositiva 4</vt:lpstr>
      <vt:lpstr>                  ALCUNI PUNTI FERMI </vt:lpstr>
      <vt:lpstr>Diapositiva 6</vt:lpstr>
      <vt:lpstr>Diapositiva 7</vt:lpstr>
      <vt:lpstr>           tu per me sei importante</vt:lpstr>
      <vt:lpstr>                        la relazione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UNA DEFINIZIONE</vt:lpstr>
      <vt:lpstr>Diapositiva 26</vt:lpstr>
      <vt:lpstr>Diapositiva 27</vt:lpstr>
      <vt:lpstr>Due aspetti</vt:lpstr>
      <vt:lpstr>IL GRUPPO</vt:lpstr>
      <vt:lpstr>Diapositiva 30</vt:lpstr>
      <vt:lpstr>                 Gruppo in interazione</vt:lpstr>
      <vt:lpstr>Diapositiva 32</vt:lpstr>
      <vt:lpstr>Diapositiva 33</vt:lpstr>
      <vt:lpstr>       INTEGRAZIONE DEI BISOGNI  INDIVIDUALI E DI  GRUPPO</vt:lpstr>
      <vt:lpstr>Diapositiva 35</vt:lpstr>
      <vt:lpstr>Diapositiva 36</vt:lpstr>
      <vt:lpstr>Diapositiva 37</vt:lpstr>
      <vt:lpstr>  COORDINAMENTO</vt:lpstr>
      <vt:lpstr>Diapositiva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CarloFranco</dc:creator>
  <cp:lastModifiedBy>CarloFranco</cp:lastModifiedBy>
  <cp:revision>9</cp:revision>
  <dcterms:created xsi:type="dcterms:W3CDTF">2025-02-17T10:03:47Z</dcterms:created>
  <dcterms:modified xsi:type="dcterms:W3CDTF">2025-02-21T21:41:24Z</dcterms:modified>
</cp:coreProperties>
</file>