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74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33CC"/>
    <a:srgbClr val="00FF99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E2F6-3919-4397-885F-01763F0B66BF}" v="312" dt="2021-03-01T10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97" d="100"/>
          <a:sy n="97" d="100"/>
        </p:scale>
        <p:origin x="1554" y="90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5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03/09/2025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xmlns="" id="{DE961978-876C-4C46-A375-8E38B734C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" y="7809"/>
            <a:ext cx="10691813" cy="668292"/>
          </a:xfrm>
        </p:spPr>
        <p:txBody>
          <a:bodyPr anchor="t">
            <a:normAutofit/>
          </a:bodyPr>
          <a:lstStyle/>
          <a:p>
            <a:r>
              <a:rPr lang="it-IT" sz="222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Menù ESTIVO </a:t>
            </a:r>
            <a:r>
              <a:rPr lang="it-IT" sz="2222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GORLA MINORE </a:t>
            </a:r>
            <a:r>
              <a:rPr lang="it-IT" sz="2222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PRIM. </a:t>
            </a:r>
            <a:r>
              <a:rPr lang="it-IT" sz="1400" dirty="0" smtClean="0">
                <a:solidFill>
                  <a:srgbClr val="0D6930"/>
                </a:solidFill>
                <a:latin typeface="Gotham-Medium"/>
                <a:cs typeface="Gotham-Medium"/>
              </a:rPr>
              <a:t>Primavera- </a:t>
            </a: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Estate | Anno </a:t>
            </a:r>
            <a:r>
              <a:rPr lang="it-IT" sz="1400">
                <a:solidFill>
                  <a:srgbClr val="0D6930"/>
                </a:solidFill>
                <a:latin typeface="Gotham-Medium"/>
                <a:cs typeface="Gotham-Medium"/>
              </a:rPr>
              <a:t>Scolastico </a:t>
            </a:r>
            <a:r>
              <a:rPr lang="it-IT" sz="1400" smtClean="0">
                <a:solidFill>
                  <a:srgbClr val="0D6930"/>
                </a:solidFill>
                <a:latin typeface="Gotham-Medium"/>
                <a:cs typeface="Gotham-Medium"/>
              </a:rPr>
              <a:t>2025-2026</a:t>
            </a:r>
            <a:endParaRPr lang="it-IT" sz="1400" dirty="0">
              <a:solidFill>
                <a:srgbClr val="0D6930"/>
              </a:solidFill>
              <a:latin typeface="Gotham-Medium"/>
              <a:cs typeface="Gotham-Medium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844103"/>
              </p:ext>
            </p:extLst>
          </p:nvPr>
        </p:nvGraphicFramePr>
        <p:xfrm>
          <a:off x="148319" y="513309"/>
          <a:ext cx="10080536" cy="5830648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32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4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82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52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744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450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27822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94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484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crema di besciamella e Parmigiano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con crema di zucchine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Gnocchi al ragù di carne</a:t>
                      </a:r>
                    </a:p>
                    <a:p>
                      <a:pPr marL="0" algn="ctr" defTabSz="1007943" rtl="0" eaLnBrk="1" fontAlgn="ctr" latinLnBrk="0" hangingPunct="1"/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Zuppa di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verdure* e legumi con crostini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pesto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85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Affettato di tacchino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Uova strapazzate/ frittata al 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Formaggio spalmabile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Polpette di legumi* al pomodoro</a:t>
                      </a:r>
                      <a:endParaRPr lang="it-IT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117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*  in insalata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fresche 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 (insalata, pomodori, olive)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al prezzemolo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all’olio*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96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fresca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8484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</a:t>
                      </a:r>
                      <a:r>
                        <a:rPr lang="it-IT" sz="1100" b="0" dirty="0" smtClean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integrale al ragù di verdure*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Pizza margherita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Ravioli  pomodoro e basilico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fredda basilico, pomodori e Parmigiano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 con crema al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385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Ricotta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Burger vegano* </a:t>
                      </a:r>
                      <a:endParaRPr lang="it-IT" sz="1100" b="0" kern="1200" baseline="0" dirty="0">
                        <a:solidFill>
                          <a:srgbClr val="FF006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Bocconcini di pollo gratinati con aromi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Fettuccine di totano* gratinate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96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Erbette* all’olio</a:t>
                      </a:r>
                    </a:p>
                    <a:p>
                      <a:pPr algn="ctr" fontAlgn="ctr"/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e olive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Fagiolini*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fresca</a:t>
                      </a:r>
                      <a:endParaRPr lang="it-IT" sz="1100" b="0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9615">
                <a:tc rowSpan="6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 </a:t>
                      </a:r>
                      <a:endParaRPr lang="it-IT" sz="1100" b="0" dirty="0" smtClean="0">
                        <a:solidFill>
                          <a:schemeClr val="tx1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crema di zucchine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integrale al pomodoro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Crema di verdure* con crostini 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olio e Pamigiano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 con crema di zafferano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480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Prosciutto cotto </a:t>
                      </a:r>
                      <a:endParaRPr lang="it-IT" sz="1100" b="0" kern="1200" baseline="0" dirty="0">
                        <a:solidFill>
                          <a:srgbClr val="FF006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Frittata con formaggio/uova strapazzate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Pollo 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arrosto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Merluzzo *con prezzemolo  e olive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335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1" kern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Provolone </a:t>
                      </a:r>
                      <a:endParaRPr lang="it-IT" sz="1100" b="0" kern="1200" baseline="0" dirty="0">
                        <a:solidFill>
                          <a:srgbClr val="FF006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3626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Patate* prezzemolate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5140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e Julienne di carote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all’olio*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 Parmigiano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  <a:endParaRPr lang="it-IT" sz="1100" b="0" kern="1200" baseline="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0728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 </a:t>
                      </a:r>
                      <a:endParaRPr lang="it-IT" sz="1100" b="0" dirty="0" smtClean="0">
                        <a:solidFill>
                          <a:schemeClr val="tx1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Tagliatelle al pomodoro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Crema di verdure* con riso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pesto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Ravioli magro burro salvia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all’inglese</a:t>
                      </a:r>
                      <a:endParaRPr lang="it-IT" sz="11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49615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Merluzzo/ Iimanda* gratinato/a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Affettato di tacchino</a:t>
                      </a:r>
                      <a:endParaRPr lang="it-IT" sz="1100" b="0" kern="1200" baseline="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Pollo arrosto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  <a:r>
                        <a:rPr lang="it-IT" sz="11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 Frittata</a:t>
                      </a:r>
                      <a:r>
                        <a:rPr lang="it-IT" sz="1100" b="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 </a:t>
                      </a:r>
                      <a:r>
                        <a:rPr lang="it-IT" sz="11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Patate* al prezzemolo</a:t>
                      </a:r>
                      <a:endParaRPr lang="it-IT" sz="1100" b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</a:t>
                      </a:r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Spinaci all’olio*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805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1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247671" y="6451679"/>
            <a:ext cx="84862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 INFORMANO I CONSUMATORI CON ALLERGIE O INTOLLERANZE ALIMENTARI, o chi per essi (genitori/tutori), che gli alimenti e le bevande preparati e somministrati possono contenere uno o più dei seguenti allergeni come ingredienti o derivanti dal processo produttivo:  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 (ai sensi del Reg. UE 1169/11 – allegato II e s.m.i.).</a:t>
            </a:r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invitano i genitori/tutori dei consumatori allergici ad uno o più degli allergeni sopra riportati ad attivare l’iter di richiesta della dieta sanitaria</a:t>
            </a:r>
            <a:endParaRPr lang="it-IT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lang="it-IT" sz="8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    </a:t>
            </a:r>
            <a:r>
              <a:rPr lang="it-IT" sz="8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preparazioni gastronomiche contrassegnate con asterisco * potrebbero essere preparate con materie prime congelate/surgelate all'origine</a:t>
            </a:r>
            <a:r>
              <a:rPr lang="it-IT" sz="9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15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EC84AD-F99A-43D6-AFFE-58C933762A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99197a1-5219-4f0f-a7f7-63b903f64c6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7276</TotalTime>
  <Words>349</Words>
  <Application>Microsoft Office PowerPoint</Application>
  <PresentationFormat>Personalizzato</PresentationFormat>
  <Paragraphs>108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Gotham-Medium</vt:lpstr>
      <vt:lpstr>Times New Roman</vt:lpstr>
      <vt:lpstr>Tema di Office</vt:lpstr>
      <vt:lpstr>Menù ESTIVO GORLA MINORE PRIM. Primavera- Estate | Anno Scolastico 2025-2026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Castellanza CP</cp:lastModifiedBy>
  <cp:revision>125</cp:revision>
  <cp:lastPrinted>2025-04-24T06:44:57Z</cp:lastPrinted>
  <dcterms:created xsi:type="dcterms:W3CDTF">2019-06-10T07:41:29Z</dcterms:created>
  <dcterms:modified xsi:type="dcterms:W3CDTF">2025-09-03T06:34:56Z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