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333" r:id="rId3"/>
    <p:sldId id="339" r:id="rId4"/>
    <p:sldId id="282" r:id="rId5"/>
    <p:sldId id="273" r:id="rId6"/>
    <p:sldId id="350" r:id="rId7"/>
    <p:sldId id="274" r:id="rId8"/>
    <p:sldId id="336" r:id="rId9"/>
    <p:sldId id="337" r:id="rId10"/>
    <p:sldId id="343" r:id="rId11"/>
    <p:sldId id="351" r:id="rId12"/>
    <p:sldId id="352" r:id="rId13"/>
    <p:sldId id="353" r:id="rId14"/>
    <p:sldId id="354" r:id="rId15"/>
    <p:sldId id="355" r:id="rId16"/>
    <p:sldId id="356" r:id="rId17"/>
    <p:sldId id="357" r:id="rId18"/>
    <p:sldId id="358" r:id="rId19"/>
    <p:sldId id="359" r:id="rId20"/>
    <p:sldId id="360" r:id="rId21"/>
    <p:sldId id="361" r:id="rId22"/>
    <p:sldId id="362" r:id="rId23"/>
    <p:sldId id="363" r:id="rId24"/>
    <p:sldId id="364" r:id="rId25"/>
    <p:sldId id="344" r:id="rId26"/>
    <p:sldId id="291" r:id="rId27"/>
    <p:sldId id="347" r:id="rId28"/>
    <p:sldId id="346" r:id="rId29"/>
    <p:sldId id="345" r:id="rId30"/>
    <p:sldId id="366" r:id="rId31"/>
    <p:sldId id="292" r:id="rId32"/>
    <p:sldId id="272" r:id="rId33"/>
    <p:sldId id="293" r:id="rId34"/>
    <p:sldId id="294" r:id="rId35"/>
    <p:sldId id="259" r:id="rId36"/>
    <p:sldId id="295" r:id="rId37"/>
    <p:sldId id="349" r:id="rId38"/>
    <p:sldId id="348" r:id="rId39"/>
    <p:sldId id="296" r:id="rId40"/>
    <p:sldId id="277" r:id="rId41"/>
    <p:sldId id="299" r:id="rId42"/>
    <p:sldId id="298" r:id="rId43"/>
    <p:sldId id="365" r:id="rId44"/>
    <p:sldId id="324" r:id="rId45"/>
    <p:sldId id="367" r:id="rId46"/>
    <p:sldId id="297" r:id="rId4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  <a:srgbClr val="FF33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72" y="-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E7EA12F-B54F-4C20-8806-746C8A935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E6464CB6-4B74-4483-867F-FF8C135EF7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474194C1-4F3F-4E74-833C-AD258A4A4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B6B93-132A-4C25-98C3-39678DA04BDD}" type="datetimeFigureOut">
              <a:rPr lang="it-IT" smtClean="0"/>
              <a:pPr/>
              <a:t>29/10/2019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F32F1034-3993-4518-BD78-59125A400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C10730CE-3FBC-4972-B225-5360B79E4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C742-D6E3-4A07-98FE-D7F7426D868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4228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F5D63D15-50FA-48FE-A9C5-398E0CE93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01A6AF7B-75C1-44FD-AD14-F96C40121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208066D4-9B7E-4D03-B713-2E600B67D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B6B93-132A-4C25-98C3-39678DA04BDD}" type="datetimeFigureOut">
              <a:rPr lang="it-IT" smtClean="0"/>
              <a:pPr/>
              <a:t>29/10/2019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2E9A86A2-B682-4DB4-858A-6BC197F21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73049266-32BD-4A8F-AC18-3F8E1531C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C742-D6E3-4A07-98FE-D7F7426D868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837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="" xmlns:a16="http://schemas.microsoft.com/office/drawing/2014/main" id="{7E03F269-C33E-4C47-99A9-3F5BF47D81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2B73904A-B71A-4BD7-821B-B3284B14CA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09DAF8D8-7035-4D4B-B138-DA119E573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B6B93-132A-4C25-98C3-39678DA04BDD}" type="datetimeFigureOut">
              <a:rPr lang="it-IT" smtClean="0"/>
              <a:pPr/>
              <a:t>29/10/2019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23D52382-CD2C-4A97-A77A-2D28BAF97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003C3679-B5AB-4808-B4B7-62C52C3CF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C742-D6E3-4A07-98FE-D7F7426D868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237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37587E9-8525-4848-931C-211AE7ABE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277AECD8-8672-4C9F-9EEE-CBCA35CD7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A53DF923-D1D5-43EB-82E1-4C5D38DEE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B6B93-132A-4C25-98C3-39678DA04BDD}" type="datetimeFigureOut">
              <a:rPr lang="it-IT" smtClean="0"/>
              <a:pPr/>
              <a:t>29/10/2019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036C00FD-5A6F-4142-93BF-DA0F41233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9B720017-9D83-45B9-A83D-3791F2267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C742-D6E3-4A07-98FE-D7F7426D868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515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09DB9BE-AB28-4833-B4E8-0F3258D5E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74028D74-E50D-4438-9F22-AB7CA46C3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0F388D97-96C6-4C02-A551-E136E651E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B6B93-132A-4C25-98C3-39678DA04BDD}" type="datetimeFigureOut">
              <a:rPr lang="it-IT" smtClean="0"/>
              <a:pPr/>
              <a:t>29/10/2019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E762EFC0-66D7-4300-BC43-E930615E6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50D26F10-F57D-4AF4-B48E-6641A2A94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C742-D6E3-4A07-98FE-D7F7426D868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3101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DD1A4C7-4D2E-4F41-9C22-999FBD57A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5A2C97EB-21D1-46C2-BEAC-354C25E408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E6A02FB6-AA16-48D7-AA62-F7B115DBC8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D7140095-7BEB-44E4-A035-6AF0C2760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B6B93-132A-4C25-98C3-39678DA04BDD}" type="datetimeFigureOut">
              <a:rPr lang="it-IT" smtClean="0"/>
              <a:pPr/>
              <a:t>29/10/2019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8813DE78-8112-4827-90A8-498CCA36D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21D90C77-389D-421E-BC56-239AF6403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C742-D6E3-4A07-98FE-D7F7426D868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5690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72B054D-F55B-4B89-BC31-634441BD1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CC046754-1A8D-4DB1-9E78-FB3BFD938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DF44FF40-DA6E-4AD3-B4F0-643A5BBCD0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="" xmlns:a16="http://schemas.microsoft.com/office/drawing/2014/main" id="{12788A24-47AA-4D95-BBF9-55F0664484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374E8010-2599-4184-B2EE-A5797057B9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4DA4EA46-1794-4AC5-B0F1-3FD214354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B6B93-132A-4C25-98C3-39678DA04BDD}" type="datetimeFigureOut">
              <a:rPr lang="it-IT" smtClean="0"/>
              <a:pPr/>
              <a:t>29/10/2019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D419D4FE-B335-43C3-8556-1C1EB032A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57E5F943-4E25-458B-8F6A-772B4EC29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C742-D6E3-4A07-98FE-D7F7426D868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8173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E44BBFA-3236-4AE8-AAC7-EA633E4AE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476976AA-8AB7-4244-B8FD-5A86E4509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B6B93-132A-4C25-98C3-39678DA04BDD}" type="datetimeFigureOut">
              <a:rPr lang="it-IT" smtClean="0"/>
              <a:pPr/>
              <a:t>29/10/2019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01800D37-5C63-4688-A927-724D5C8D8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46327A10-7A57-4FD2-90B3-898264BC4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C742-D6E3-4A07-98FE-D7F7426D868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3170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3423CD33-B2A6-4435-8200-891CDA368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B6B93-132A-4C25-98C3-39678DA04BDD}" type="datetimeFigureOut">
              <a:rPr lang="it-IT" smtClean="0"/>
              <a:pPr/>
              <a:t>29/10/2019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EA3C7B92-E717-423A-8F51-7F5E0B663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D4259718-D48B-48B5-88F2-AF3991A52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C742-D6E3-4A07-98FE-D7F7426D868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509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245F892-7A34-4EB6-A486-8DA216E53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93A01353-048A-48A3-84FF-81A0FC209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88A951B5-0068-4750-B565-4A6F5B4901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F2C1100E-A3BA-4C4E-B1C4-003DB24DF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B6B93-132A-4C25-98C3-39678DA04BDD}" type="datetimeFigureOut">
              <a:rPr lang="it-IT" smtClean="0"/>
              <a:pPr/>
              <a:t>29/10/2019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D8C95C65-E62A-436D-AE6C-188A76D19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82CE247A-DABC-4472-841D-2B6C426AD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C742-D6E3-4A07-98FE-D7F7426D868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5294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284E59A3-2757-4FA6-960F-CB9382898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="" xmlns:a16="http://schemas.microsoft.com/office/drawing/2014/main" id="{7FCA1BDC-C8B2-4446-BE0F-15BF2BB09E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8E3863BE-E492-43E7-B79B-AA7BD60945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9E7CB23F-2C64-4BB9-B5E6-363CA53C0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B6B93-132A-4C25-98C3-39678DA04BDD}" type="datetimeFigureOut">
              <a:rPr lang="it-IT" smtClean="0"/>
              <a:pPr/>
              <a:t>29/10/2019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C7A905E6-76DA-49ED-96B0-A845D4449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2B77B279-9EB7-4573-A212-65A9F548E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C742-D6E3-4A07-98FE-D7F7426D868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1699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="" xmlns:a16="http://schemas.microsoft.com/office/drawing/2014/main" id="{275126F6-EE6E-45E9-A94A-865331759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7FDDE8A7-C8A4-467C-B31D-95E4B2374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25FB35A4-6D6F-44C3-BC01-47E6147D3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B6B93-132A-4C25-98C3-39678DA04BDD}" type="datetimeFigureOut">
              <a:rPr lang="it-IT" smtClean="0"/>
              <a:pPr/>
              <a:t>29/10/2019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EB8B6427-0057-401A-B61C-3863CCD18D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5999B5BE-4684-400C-94D2-3F632E039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0C742-D6E3-4A07-98FE-D7F7426D868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878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136ECA7-24E4-43C0-AA4D-43216D797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0042"/>
            <a:ext cx="10515600" cy="2629662"/>
          </a:xfrm>
        </p:spPr>
        <p:txBody>
          <a:bodyPr>
            <a:normAutofit/>
          </a:bodyPr>
          <a:lstStyle/>
          <a:p>
            <a:pPr algn="ctr"/>
            <a:r>
              <a:rPr lang="it-IT" sz="8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UNIONE COMUNI MARMILLA</a:t>
            </a:r>
          </a:p>
        </p:txBody>
      </p:sp>
      <p:pic>
        <p:nvPicPr>
          <p:cNvPr id="10" name="Segnaposto contenuto 9">
            <a:extLst>
              <a:ext uri="{FF2B5EF4-FFF2-40B4-BE49-F238E27FC236}">
                <a16:creationId xmlns="" xmlns:a16="http://schemas.microsoft.com/office/drawing/2014/main" id="{57CF37AF-8889-4D84-99E5-05D8A53F16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646" y="4475862"/>
            <a:ext cx="3289854" cy="1839498"/>
          </a:xfrm>
        </p:spPr>
      </p:pic>
    </p:spTree>
    <p:extLst>
      <p:ext uri="{BB962C8B-B14F-4D97-AF65-F5344CB8AC3E}">
        <p14:creationId xmlns:p14="http://schemas.microsoft.com/office/powerpoint/2010/main" val="184485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2E6C33EF-16EE-4DD3-A097-50A4D3405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021" y="372237"/>
            <a:ext cx="10623958" cy="2002922"/>
          </a:xfrm>
        </p:spPr>
        <p:txBody>
          <a:bodyPr>
            <a:noAutofit/>
          </a:bodyPr>
          <a:lstStyle/>
          <a:p>
            <a:pPr algn="ctr"/>
            <a:r>
              <a:rPr lang="it-IT" sz="6600" b="1" dirty="0"/>
              <a:t>COME SI FA IL COMPOSTAGGIO</a:t>
            </a:r>
            <a:br>
              <a:rPr lang="it-IT" sz="6600" b="1" dirty="0"/>
            </a:br>
            <a:r>
              <a:rPr lang="it-IT" sz="6600" b="1" dirty="0"/>
              <a:t>DOMESTICO?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8EEE7EE3-EC85-425A-87DE-DE2CAF9DA7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710" y="2438768"/>
            <a:ext cx="9616580" cy="4088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C91931E4-FABA-405A-8005-D14B1C9B7EC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09985" y="6032475"/>
            <a:ext cx="995988" cy="55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634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2F99572D-6018-4BFF-B13D-0B4CE2615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52"/>
            <a:ext cx="10515600" cy="977114"/>
          </a:xfrm>
        </p:spPr>
        <p:txBody>
          <a:bodyPr/>
          <a:lstStyle/>
          <a:p>
            <a:pPr algn="ctr"/>
            <a:r>
              <a:rPr lang="it-IT" b="1" dirty="0"/>
              <a:t>IL CICLO DELLA NATURA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609688C9-D1E4-4883-B26C-E8ECD39A871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94412" y="227042"/>
            <a:ext cx="995988" cy="558049"/>
          </a:xfrm>
          <a:prstGeom prst="rect">
            <a:avLst/>
          </a:prstGeom>
        </p:spPr>
      </p:pic>
      <p:pic>
        <p:nvPicPr>
          <p:cNvPr id="10" name="Segnaposto contenuto 9">
            <a:extLst>
              <a:ext uri="{FF2B5EF4-FFF2-40B4-BE49-F238E27FC236}">
                <a16:creationId xmlns="" xmlns:a16="http://schemas.microsoft.com/office/drawing/2014/main" id="{E0E9E0E6-E377-456C-B978-6597ACD2C4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60" y="2084362"/>
            <a:ext cx="3506857" cy="3519381"/>
          </a:xfrm>
        </p:spPr>
      </p:pic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862251BF-1C7E-4DB4-BDCA-8834FDB9EE5C}"/>
              </a:ext>
            </a:extLst>
          </p:cNvPr>
          <p:cNvSpPr txBox="1"/>
          <p:nvPr/>
        </p:nvSpPr>
        <p:spPr>
          <a:xfrm>
            <a:off x="4374872" y="1342240"/>
            <a:ext cx="74460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/>
              <a:t>In natura la sostanza organica prodotta e non più utile alla vita (foglie secche, rami, spoglie di animali ecc..) viene decomposta dai microrganismi presenti nel terreno che la restituiscono al ciclo naturale.</a:t>
            </a:r>
          </a:p>
          <a:p>
            <a:pPr algn="just"/>
            <a:r>
              <a:rPr lang="it-IT" sz="2800" dirty="0"/>
              <a:t>Le componenti meno degradabili costituiscono l’humus, prezioso per la crescita di altri vegetali.</a:t>
            </a:r>
          </a:p>
          <a:p>
            <a:pPr algn="just"/>
            <a:r>
              <a:rPr lang="it-IT" sz="2800" dirty="0"/>
              <a:t>L’</a:t>
            </a:r>
            <a:r>
              <a:rPr lang="it-IT" sz="2800" b="1" dirty="0">
                <a:solidFill>
                  <a:srgbClr val="FF0000"/>
                </a:solidFill>
              </a:rPr>
              <a:t>humus </a:t>
            </a:r>
            <a:r>
              <a:rPr lang="it-IT" sz="2800" dirty="0"/>
              <a:t>può essere considerato una vera e propria riserva di nutrimento per le piante data la capacità di liberare lentamente ma costantemente elementi nutritivi (es. azoto, fosforo, potassio) assicurando la fertilità costante del suolo.</a:t>
            </a:r>
          </a:p>
        </p:txBody>
      </p:sp>
    </p:spTree>
    <p:extLst>
      <p:ext uri="{BB962C8B-B14F-4D97-AF65-F5344CB8AC3E}">
        <p14:creationId xmlns:p14="http://schemas.microsoft.com/office/powerpoint/2010/main" val="2974610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113C703-2849-4AF9-AE1B-6BA2BD50E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234"/>
            <a:ext cx="10515600" cy="1039605"/>
          </a:xfrm>
        </p:spPr>
        <p:txBody>
          <a:bodyPr>
            <a:normAutofit/>
          </a:bodyPr>
          <a:lstStyle/>
          <a:p>
            <a:pPr algn="ctr"/>
            <a:r>
              <a:rPr lang="it-IT" sz="5400" b="1" dirty="0"/>
              <a:t>IL COMPOSTAGGIO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="" xmlns:a16="http://schemas.microsoft.com/office/drawing/2014/main" id="{A8AD8696-FF4F-4515-974D-9CF2049E88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5" y="1480433"/>
            <a:ext cx="3602687" cy="3656727"/>
          </a:xfrm>
        </p:spPr>
      </p:pic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22665286-D82C-4D1B-B19F-AA0DA341D5A9}"/>
              </a:ext>
            </a:extLst>
          </p:cNvPr>
          <p:cNvSpPr txBox="1"/>
          <p:nvPr/>
        </p:nvSpPr>
        <p:spPr>
          <a:xfrm>
            <a:off x="5088835" y="1720840"/>
            <a:ext cx="65068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600" dirty="0"/>
              <a:t>Con il compostaggio vogliamo imitare, riproducendoli in forma controllata e accelerata, i processi che in natura riconsegnano le sostanze organiche al ciclo della vita.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FB7A710B-FA0A-49E6-B258-3F2106B6DEF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94412" y="227042"/>
            <a:ext cx="995988" cy="55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931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2B535422-2172-476C-AD4D-25176B98D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0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MATERIALI COMPOSTABILI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4B09A97B-A74F-44E4-961C-BF6CD021C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791" y="1478654"/>
            <a:ext cx="11569147" cy="4698309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I materiali compostabili si possono suddividere in due tipologie:</a:t>
            </a:r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sz="4000" b="1" dirty="0">
                <a:solidFill>
                  <a:srgbClr val="00B050"/>
                </a:solidFill>
              </a:rPr>
              <a:t>VERDI</a:t>
            </a:r>
          </a:p>
          <a:p>
            <a:pPr marL="0" indent="0" algn="just">
              <a:buNone/>
            </a:pPr>
            <a:r>
              <a:rPr lang="it-IT" dirty="0"/>
              <a:t>I materiali verdi comprendono tutti quelli che contengono acqua, ad esempio i residui della cucina (anche le bucce delle arance e delle carote che non sono verdi).  Hanno la capacità di marcire rapidamente. Il loro potere strutturante è generalmente debole. Anche l’erba tagliata e i residui dell’orto rientrano i materiali verdi, tuttavia possono avere un potere strutturante maggiore, come ad esempio i gambi dei pomodori. </a:t>
            </a:r>
          </a:p>
          <a:p>
            <a:pPr marL="0" indent="0" algn="just">
              <a:buNone/>
            </a:pPr>
            <a:r>
              <a:rPr lang="it-IT" dirty="0"/>
              <a:t>I residui della cucina devono essere classificati come materiali verdi.</a:t>
            </a:r>
          </a:p>
          <a:p>
            <a:pPr marL="0" indent="0" algn="just">
              <a:buNone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AF5E147A-753C-4AF9-B0F3-6AC47903844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94412" y="227042"/>
            <a:ext cx="995988" cy="55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774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17A003F9-2BC7-410E-8EB5-41895D406A1D}"/>
              </a:ext>
            </a:extLst>
          </p:cNvPr>
          <p:cNvSpPr txBox="1"/>
          <p:nvPr/>
        </p:nvSpPr>
        <p:spPr>
          <a:xfrm>
            <a:off x="781878" y="861390"/>
            <a:ext cx="106282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chemeClr val="accent4">
                    <a:lumMod val="75000"/>
                  </a:schemeClr>
                </a:solidFill>
              </a:rPr>
              <a:t>SCURI</a:t>
            </a:r>
          </a:p>
          <a:p>
            <a:pPr algn="ctr"/>
            <a:endParaRPr lang="it-IT" sz="40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it-IT" sz="2800" dirty="0"/>
              <a:t>I materiali scuri comprendono tutti quelli duri e secchi come i fuscelli, i rami, la paglia o il fieno.</a:t>
            </a:r>
          </a:p>
          <a:p>
            <a:r>
              <a:rPr lang="it-IT" sz="2800" dirty="0"/>
              <a:t>Alcuni hanno un potere strutturante elevato (ad esempio gli sfalci della siepe), altri invece più ridotto (es. erba secca e foglie morte).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949C0F15-6F02-4DD5-8B16-9C981F5387D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94412" y="227042"/>
            <a:ext cx="995988" cy="55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091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0E33C8B-0F26-4E8A-8240-9C7F7F8A8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4" y="142913"/>
            <a:ext cx="10515600" cy="1193938"/>
          </a:xfrm>
        </p:spPr>
        <p:txBody>
          <a:bodyPr>
            <a:normAutofit/>
          </a:bodyPr>
          <a:lstStyle/>
          <a:p>
            <a:pPr algn="ctr"/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ELEMENTI IMPORTANTI DA CONSIDERARE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9F876C4F-5B09-40EA-AD9A-95DBA75AE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454" y="1436722"/>
            <a:ext cx="5183188" cy="530984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L’AZOTO E IL CARBONIO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9F8E88E9-8001-4CD7-BC97-500EC4AB94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2521" y="2233198"/>
            <a:ext cx="5865053" cy="45200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dirty="0"/>
              <a:t>Tutti i vegetali sono composti essenzialmente da carbonio (C) e azoto (N) ma il rapporto tra questi due elementi (rapporto C/N) indica se i vegetali devono essere inseriti tra i materiali scuri o tra quelli verdi.</a:t>
            </a:r>
          </a:p>
          <a:p>
            <a:pPr marL="0" indent="0" algn="just">
              <a:buNone/>
            </a:pPr>
            <a:r>
              <a:rPr lang="it-IT" dirty="0"/>
              <a:t>I materiali scuri presentano un rapporto C/N abbastanza elevato (es. paglia 120, foglie morte 60), mentre l’erba tagliata ha un rapporto C/N pari a 10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="" xmlns:a16="http://schemas.microsoft.com/office/drawing/2014/main" id="{F63E5CA0-2A4A-42EC-BF72-B099E2C38F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57815" y="1460916"/>
            <a:ext cx="5183188" cy="530984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POTERE STRUTTURANTE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4BF7F56B-412C-4416-80B6-E7DD3599A2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39339" y="2240031"/>
            <a:ext cx="5420140" cy="3684588"/>
          </a:xfrm>
        </p:spPr>
        <p:txBody>
          <a:bodyPr/>
          <a:lstStyle/>
          <a:p>
            <a:pPr marL="0" indent="0" algn="just">
              <a:buNone/>
            </a:pPr>
            <a:r>
              <a:rPr lang="it-IT" dirty="0"/>
              <a:t>Tutte le materie tendono a cedere a causa della gravità. Se la miscela non è strutturata, le materie si compattano, l’aria non circola più e si sviluppano cattivi odori.</a:t>
            </a:r>
          </a:p>
          <a:p>
            <a:pPr marL="0" indent="0" algn="just">
              <a:buNone/>
            </a:pPr>
            <a:r>
              <a:rPr lang="it-IT" dirty="0"/>
              <a:t>L’aggiunta di elementi strutturanti, rigidi e lenti a decomporsi, assicura resistenza e permette la circolazione di aria.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A63EC8B3-8B2C-4A53-ABB9-85046DE7112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94412" y="227042"/>
            <a:ext cx="995988" cy="55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69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B1EBF8C-0BA2-4730-8450-1205AF11E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6066"/>
            <a:ext cx="10515600" cy="1086678"/>
          </a:xfrm>
        </p:spPr>
        <p:txBody>
          <a:bodyPr>
            <a:normAutofit/>
          </a:bodyPr>
          <a:lstStyle/>
          <a:p>
            <a:pPr algn="ctr"/>
            <a:r>
              <a:rPr lang="it-IT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INSTALLARE LA COMPOSTIERA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="" xmlns:a16="http://schemas.microsoft.com/office/drawing/2014/main" id="{113C8D09-E5BC-4EAC-A6DE-B86B4FF8E7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528" y="2001842"/>
            <a:ext cx="3309428" cy="4186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0476E37F-F7C1-4659-81DB-9005E7C4749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94412" y="227042"/>
            <a:ext cx="995988" cy="558049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E68E7481-91C6-49F2-80AF-22E87B20FD5F}"/>
              </a:ext>
            </a:extLst>
          </p:cNvPr>
          <p:cNvSpPr txBox="1"/>
          <p:nvPr/>
        </p:nvSpPr>
        <p:spPr>
          <a:xfrm>
            <a:off x="533400" y="2371838"/>
            <a:ext cx="748416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200" dirty="0"/>
              <a:t>La compostiera dovrebbe essere idealmente posizionata in un luogo riparato e accessibile tutto l’anno. Gli eccessi (vento, sole, umidità, freddo) rallentano o bloccano i processi poiché squilibrano le condizioni di vita dei microrganismi attivi durante il compostaggio.</a:t>
            </a:r>
          </a:p>
          <a:p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2423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CD0A0D0C-EC7A-4461-8255-52516831C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121"/>
            <a:ext cx="10515600" cy="893832"/>
          </a:xfrm>
        </p:spPr>
        <p:txBody>
          <a:bodyPr>
            <a:noAutofit/>
          </a:bodyPr>
          <a:lstStyle/>
          <a:p>
            <a:pPr algn="ctr"/>
            <a:r>
              <a:rPr lang="it-IT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AVVIO DEL COMPOSTAGGIO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="" xmlns:a16="http://schemas.microsoft.com/office/drawing/2014/main" id="{65B98F37-BC3C-4AF5-8AFF-17C4EEB5C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191" y="1732445"/>
            <a:ext cx="11383618" cy="4891434"/>
          </a:xfrm>
        </p:spPr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it-IT" dirty="0"/>
              <a:t>Posizionare uno strato di circa 10 cm di materiali scuri grossolani che serviranno da drenaggio affinché l’acqua non si accumuli sul fondo e l’aria circoli in modo appropriato.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t-IT" dirty="0"/>
              <a:t>Ricoprire il primo strato con un altro di sostanze verdi, spesso al massimo 10 cm, distribuendoli bene negli angoli.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t-IT" dirty="0"/>
              <a:t>Coprire il contenuto con il materiale scuro inumidito con acqua e poi continuare alternando agli strati scuri umidi quelli di materiale verde. </a:t>
            </a:r>
            <a:r>
              <a:rPr lang="it-IT" u="sng" dirty="0"/>
              <a:t>Terminare sempre con uno strato di sostanze scure</a:t>
            </a:r>
            <a:r>
              <a:rPr lang="it-IT" dirty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t-IT" dirty="0"/>
              <a:t>Coprite il tutto con un cartone umido, un vecchio tessuto o una tela di iuta. In questo modo si evita di attirare le mosche.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t-IT" dirty="0"/>
              <a:t>Chiudere la compostiera.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898FFF76-581F-4611-9C34-C002DD0FE89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94412" y="227042"/>
            <a:ext cx="995988" cy="55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64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AB0EEAD-F147-49DF-A993-4C84BE527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255" y="187738"/>
            <a:ext cx="10969487" cy="986597"/>
          </a:xfrm>
        </p:spPr>
        <p:txBody>
          <a:bodyPr>
            <a:noAutofit/>
          </a:bodyPr>
          <a:lstStyle/>
          <a:p>
            <a:pPr algn="ctr"/>
            <a:r>
              <a:rPr lang="it-IT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L’UMIDITA’ E L’AREAZIONE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A5A96981-7675-4A32-9C84-60C30FE08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791" y="1563757"/>
            <a:ext cx="11688417" cy="4745728"/>
          </a:xfrm>
        </p:spPr>
        <p:txBody>
          <a:bodyPr/>
          <a:lstStyle/>
          <a:p>
            <a:pPr marL="514350" indent="-514350" algn="just">
              <a:buFont typeface="+mj-lt"/>
              <a:buAutoNum type="alphaUcPeriod"/>
            </a:pPr>
            <a:r>
              <a:rPr lang="it-IT" b="1" dirty="0"/>
              <a:t>Se i materiali sono secchi in superficie: </a:t>
            </a:r>
            <a:r>
              <a:rPr lang="it-IT" dirty="0"/>
              <a:t>umidificare con un innaffiatoio e, se ancora non è stato fatto, predisporre un pezzo di cartone umido direttamente a contatto con l’ultimo strato. In questo modo si eviterà un’evaporazione troppo rapida.</a:t>
            </a:r>
          </a:p>
          <a:p>
            <a:pPr marL="514350" indent="-514350">
              <a:buFont typeface="+mj-lt"/>
              <a:buAutoNum type="alphaUcPeriod"/>
            </a:pPr>
            <a:r>
              <a:rPr lang="it-IT" b="1" dirty="0"/>
              <a:t>Se la parte superiore dei materiali è umida e compressa:</a:t>
            </a:r>
            <a:r>
              <a:rPr lang="it-IT" dirty="0"/>
              <a:t> aprire il coperchio della compostiera per alcuni giorni e aggiungere un po’ di materiali scuri non umidi e mischiate quelli in superficie.</a:t>
            </a:r>
          </a:p>
          <a:p>
            <a:pPr marL="514350" indent="-514350">
              <a:buFont typeface="+mj-lt"/>
              <a:buAutoNum type="alphaUcPeriod"/>
            </a:pPr>
            <a:r>
              <a:rPr lang="it-IT" b="1" dirty="0"/>
              <a:t>Se il contenuto della compostiera è molto secco (o umido) anche in profondità: </a:t>
            </a:r>
            <a:r>
              <a:rPr lang="it-IT" dirty="0"/>
              <a:t>è necessario un rovesciamento (consiste nello svuotare e mischiare tutto il contenuto della compostiera).</a:t>
            </a:r>
            <a:endParaRPr lang="it-IT" b="1" dirty="0"/>
          </a:p>
        </p:txBody>
      </p: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D05AA72C-C8F5-4E17-A444-2DBA85659C5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94412" y="227042"/>
            <a:ext cx="995988" cy="55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919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874D989-67CE-41DD-9409-C434F8876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91"/>
            <a:ext cx="10515600" cy="1522908"/>
          </a:xfrm>
        </p:spPr>
        <p:txBody>
          <a:bodyPr>
            <a:noAutofit/>
          </a:bodyPr>
          <a:lstStyle/>
          <a:p>
            <a:pPr algn="ctr"/>
            <a:r>
              <a:rPr lang="it-IT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REGOLE D’ORO DEL COMPOSTAGGIO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3135E9DD-6980-4835-867E-DB1646E55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t-IT" b="1" dirty="0"/>
              <a:t>I materiali: </a:t>
            </a:r>
            <a:r>
              <a:rPr lang="it-IT" dirty="0"/>
              <a:t>50% verdi e 50% scuri, umidi all’avvio e in occasione di ogni rifornimento successivo.</a:t>
            </a:r>
          </a:p>
          <a:p>
            <a:pPr marL="514350" indent="-514350">
              <a:buFont typeface="+mj-lt"/>
              <a:buAutoNum type="arabicPeriod"/>
            </a:pPr>
            <a:r>
              <a:rPr lang="it-IT" b="1" dirty="0"/>
              <a:t>L’acqua: </a:t>
            </a:r>
            <a:r>
              <a:rPr lang="it-IT" dirty="0"/>
              <a:t>controllare il tasso di umidità al centro della compostiera e sui bordi (dove il composto tende a seccare).</a:t>
            </a:r>
          </a:p>
          <a:p>
            <a:pPr marL="514350" indent="-514350">
              <a:buFont typeface="+mj-lt"/>
              <a:buAutoNum type="arabicPeriod"/>
            </a:pPr>
            <a:r>
              <a:rPr lang="it-IT" b="1" dirty="0"/>
              <a:t>L’ossigeno: </a:t>
            </a:r>
            <a:r>
              <a:rPr lang="it-IT" dirty="0"/>
              <a:t>verificare che la miscela sia ben areata per garantire lo sviluppo dei batteri buoni. I cattivi odori indicano una mancanza di areazione.</a:t>
            </a:r>
          </a:p>
          <a:p>
            <a:pPr marL="514350" indent="-514350">
              <a:buFont typeface="+mj-lt"/>
              <a:buAutoNum type="arabicPeriod"/>
            </a:pPr>
            <a:r>
              <a:rPr lang="it-IT" b="1" dirty="0"/>
              <a:t>Il rovesciamento: </a:t>
            </a:r>
            <a:r>
              <a:rPr lang="it-IT" dirty="0"/>
              <a:t>effettuare il rovesciamento in base ai propri obiettivi e alla vostra disponibilità</a:t>
            </a:r>
            <a:endParaRPr lang="it-IT" b="1" dirty="0"/>
          </a:p>
        </p:txBody>
      </p: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A053C19D-A5B8-42D2-9D52-C6FC39843DF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94412" y="227042"/>
            <a:ext cx="995988" cy="55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17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EBED1CD-AA86-4DEA-B4FA-4BDF690AD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06018"/>
            <a:ext cx="11582400" cy="1577008"/>
          </a:xfrm>
        </p:spPr>
        <p:txBody>
          <a:bodyPr>
            <a:normAutofit/>
          </a:bodyPr>
          <a:lstStyle/>
          <a:p>
            <a:pPr algn="ctr"/>
            <a:r>
              <a:rPr lang="it-IT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4: </a:t>
            </a: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FURTEI - SEGARIU – VILLAMAR</a:t>
            </a:r>
            <a:b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5: </a:t>
            </a: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SANLURI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9348782C-4E1F-4B1F-9DD5-A9BEA31EE427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8122" y="1683026"/>
            <a:ext cx="6535755" cy="502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2A022988-294A-404A-893D-27CCEB20975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94412" y="227042"/>
            <a:ext cx="995988" cy="55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702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C0E28342-E151-40F0-8F95-9FA6B1C5F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261" y="88774"/>
            <a:ext cx="10515600" cy="775778"/>
          </a:xfrm>
        </p:spPr>
        <p:txBody>
          <a:bodyPr/>
          <a:lstStyle/>
          <a:p>
            <a:pPr algn="ctr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RISOLUZIONE DEI PROBLEMI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="" xmlns:a16="http://schemas.microsoft.com/office/drawing/2014/main" id="{0B028982-2948-4824-85E5-986C3AA389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3706802"/>
              </p:ext>
            </p:extLst>
          </p:nvPr>
        </p:nvGraphicFramePr>
        <p:xfrm>
          <a:off x="679508" y="958727"/>
          <a:ext cx="10825106" cy="494054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13622">
                  <a:extLst>
                    <a:ext uri="{9D8B030D-6E8A-4147-A177-3AD203B41FA5}">
                      <a16:colId xmlns="" xmlns:a16="http://schemas.microsoft.com/office/drawing/2014/main" val="2337765185"/>
                    </a:ext>
                  </a:extLst>
                </a:gridCol>
                <a:gridCol w="3605742">
                  <a:extLst>
                    <a:ext uri="{9D8B030D-6E8A-4147-A177-3AD203B41FA5}">
                      <a16:colId xmlns="" xmlns:a16="http://schemas.microsoft.com/office/drawing/2014/main" val="3112491006"/>
                    </a:ext>
                  </a:extLst>
                </a:gridCol>
                <a:gridCol w="3605742">
                  <a:extLst>
                    <a:ext uri="{9D8B030D-6E8A-4147-A177-3AD203B41FA5}">
                      <a16:colId xmlns="" xmlns:a16="http://schemas.microsoft.com/office/drawing/2014/main" val="3112423716"/>
                    </a:ext>
                  </a:extLst>
                </a:gridCol>
              </a:tblGrid>
              <a:tr h="384909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Problemi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Cause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Soluzioni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15298488"/>
                  </a:ext>
                </a:extLst>
              </a:tr>
              <a:tr h="1803273">
                <a:tc>
                  <a:txBody>
                    <a:bodyPr/>
                    <a:lstStyle/>
                    <a:p>
                      <a:r>
                        <a:rPr lang="it-IT" dirty="0"/>
                        <a:t>Cattivi odori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/>
                        <a:t>Eccesso di umidità.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/>
                        <a:t>Eccesso di materia verde.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/>
                        <a:t>Materiali decomposti in modo inappropriato.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/>
                        <a:t>Effettuare un rimescolamento completo.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/>
                        <a:t>Correggere il tasso di umidità.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/>
                        <a:t>Aggiungere dei materiali strutturanti che facilitino l’ossigenazione.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95040682"/>
                  </a:ext>
                </a:extLst>
              </a:tr>
              <a:tr h="1803273">
                <a:tc>
                  <a:txBody>
                    <a:bodyPr/>
                    <a:lstStyle/>
                    <a:p>
                      <a:r>
                        <a:rPr lang="it-IT" dirty="0"/>
                        <a:t>Moscerini e abitanti non desiderati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/>
                        <a:t>Eccesso di materiali verdi.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dirty="0"/>
                        <a:t>Materiali decomposti in modo inappropriato.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/>
                        <a:t>Rimescolare e posizionare al centro della compostiera le materie che presentano problemi.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/>
                        <a:t>Coprire la superficie con un pezzo di cartone umido.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0778502"/>
                  </a:ext>
                </a:extLst>
              </a:tr>
              <a:tr h="949091">
                <a:tc>
                  <a:txBody>
                    <a:bodyPr/>
                    <a:lstStyle/>
                    <a:p>
                      <a:r>
                        <a:rPr lang="it-IT" dirty="0"/>
                        <a:t>Blocco della fermentazione aerobica (materie troppo secche o umide)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/>
                        <a:t>Eccesso di materiale verde.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/>
                        <a:t>Eccesso di materiale scuro.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/>
                        <a:t>Rimescolare e aggiungere dei materiali scuri.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/>
                        <a:t>Rimescolare e umidificare.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24974575"/>
                  </a:ext>
                </a:extLst>
              </a:tr>
            </a:tbl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C1521D59-1034-41EC-998A-7C57FA40010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94412" y="227042"/>
            <a:ext cx="995988" cy="55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228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6ED7A3B-65F9-4CAF-BAD7-9689FEECE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939"/>
            <a:ext cx="10515600" cy="834501"/>
          </a:xfrm>
        </p:spPr>
        <p:txBody>
          <a:bodyPr>
            <a:normAutofit/>
          </a:bodyPr>
          <a:lstStyle/>
          <a:p>
            <a:pPr algn="ctr"/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SITUAZIONI E FINALITA’ DIVERSE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="" xmlns:a16="http://schemas.microsoft.com/office/drawing/2014/main" id="{F45C1972-BA06-4198-AB39-A6FCD5A693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9322334"/>
              </p:ext>
            </p:extLst>
          </p:nvPr>
        </p:nvGraphicFramePr>
        <p:xfrm>
          <a:off x="114300" y="834501"/>
          <a:ext cx="11963400" cy="5791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64834">
                  <a:extLst>
                    <a:ext uri="{9D8B030D-6E8A-4147-A177-3AD203B41FA5}">
                      <a16:colId xmlns="" xmlns:a16="http://schemas.microsoft.com/office/drawing/2014/main" val="2196646385"/>
                    </a:ext>
                  </a:extLst>
                </a:gridCol>
                <a:gridCol w="2474752">
                  <a:extLst>
                    <a:ext uri="{9D8B030D-6E8A-4147-A177-3AD203B41FA5}">
                      <a16:colId xmlns="" xmlns:a16="http://schemas.microsoft.com/office/drawing/2014/main" val="2575307314"/>
                    </a:ext>
                  </a:extLst>
                </a:gridCol>
                <a:gridCol w="2239861">
                  <a:extLst>
                    <a:ext uri="{9D8B030D-6E8A-4147-A177-3AD203B41FA5}">
                      <a16:colId xmlns="" xmlns:a16="http://schemas.microsoft.com/office/drawing/2014/main" val="1623172910"/>
                    </a:ext>
                  </a:extLst>
                </a:gridCol>
                <a:gridCol w="2684477">
                  <a:extLst>
                    <a:ext uri="{9D8B030D-6E8A-4147-A177-3AD203B41FA5}">
                      <a16:colId xmlns="" xmlns:a16="http://schemas.microsoft.com/office/drawing/2014/main" val="474329087"/>
                    </a:ext>
                  </a:extLst>
                </a:gridCol>
                <a:gridCol w="2799476">
                  <a:extLst>
                    <a:ext uri="{9D8B030D-6E8A-4147-A177-3AD203B41FA5}">
                      <a16:colId xmlns="" xmlns:a16="http://schemas.microsoft.com/office/drawing/2014/main" val="4881177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Modalità di riempimento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Rovesciamento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Modalità di raccolta (tempi, quantità)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Materie da compostare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19178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Caso n.1</a:t>
                      </a:r>
                    </a:p>
                    <a:p>
                      <a:r>
                        <a:rPr lang="it-IT" sz="1600" dirty="0"/>
                        <a:t>Obiettivo: </a:t>
                      </a:r>
                    </a:p>
                    <a:p>
                      <a:r>
                        <a:rPr lang="it-IT" sz="1600" dirty="0"/>
                        <a:t>riduzione dei rifiuti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dirty="0"/>
                        <a:t>Apporti di quantità ridotte, la compostiera non viene mai riempita oltre la metà.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dirty="0"/>
                        <a:t>Miscela regolare in superficie. </a:t>
                      </a:r>
                    </a:p>
                    <a:p>
                      <a:pPr algn="just"/>
                      <a:r>
                        <a:rPr lang="it-IT" sz="1600" dirty="0"/>
                        <a:t>Un rovesciamento l’anno.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dirty="0"/>
                        <a:t>Da 10 a 12 mesi.</a:t>
                      </a:r>
                    </a:p>
                    <a:p>
                      <a:pPr algn="just"/>
                      <a:r>
                        <a:rPr lang="it-IT" sz="1600" dirty="0"/>
                        <a:t>Poco compost, ma l’operazione consente il riciclaggio dei rifiuti.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dirty="0"/>
                        <a:t>In prevalenza residui della cucina. Fare attenzione a immettere regolarmente delle materie scure e a limitare l’apporto di erba tagliata.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4189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Caso n.2</a:t>
                      </a:r>
                    </a:p>
                    <a:p>
                      <a:r>
                        <a:rPr lang="it-IT" sz="1600" dirty="0"/>
                        <a:t>Obiettivo:</a:t>
                      </a:r>
                    </a:p>
                    <a:p>
                      <a:r>
                        <a:rPr lang="it-IT" sz="1600" dirty="0"/>
                        <a:t>compost</a:t>
                      </a:r>
                    </a:p>
                    <a:p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dirty="0"/>
                        <a:t>La compostiera viene riempita progressivamente in 3 o 4 mesi.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dirty="0"/>
                        <a:t>Quando la compostiera è piena; in seguito ogni 2-3 mesi.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dirty="0"/>
                        <a:t>Da 7 a 8 mesi. Continuare gli apporti per altri 4 mesi. Togliere i materiali più freschi. Raccogliere il compost più maturo e sostituire i materiali più freschi.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dirty="0"/>
                        <a:t>Disporre di uno stock di materie scure raccolte durante l’autunno. Il consumo di frutta e verdura fornisce le materie verdi. Disporre di apporti occasionali che provengono dalla manutenzione del giardino.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84468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Caso n.3</a:t>
                      </a:r>
                    </a:p>
                    <a:p>
                      <a:r>
                        <a:rPr lang="it-IT" sz="1600" dirty="0"/>
                        <a:t>Obiettivo:</a:t>
                      </a:r>
                    </a:p>
                    <a:p>
                      <a:r>
                        <a:rPr lang="it-IT" sz="1600" dirty="0"/>
                        <a:t>Compost rapido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dirty="0"/>
                        <a:t>La compostiera viene riempita completamente in una volta sola o in un breve periodo. Effettuare anche dei rifornimenti regolari.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dirty="0"/>
                        <a:t>Procedete con un rovesciamento ogni 4-6 settimane.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Da 5 a 6 mesi. Dopo 4 mesi, iniziare a riempire una seconda compostiera. Lasciare maturare la prima per raccogliere tutto il compost 2 mesi dopo.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Ogni elemento organico è da destinare alla compostiera.</a:t>
                      </a:r>
                    </a:p>
                    <a:p>
                      <a:r>
                        <a:rPr lang="it-IT" sz="1600" dirty="0"/>
                        <a:t>Approfittare delle condizioni delle campagne in autunno e in primavera per avviare un nuovo processo di compostaggio.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66963018"/>
                  </a:ext>
                </a:extLst>
              </a:tr>
            </a:tbl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A0BFB75C-CE03-4618-AFA1-3A1935BD31D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94412" y="227042"/>
            <a:ext cx="995988" cy="55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3674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EB3DA6A-1433-45A9-A88D-0507CC8B5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22"/>
            <a:ext cx="10515600" cy="926780"/>
          </a:xfrm>
        </p:spPr>
        <p:txBody>
          <a:bodyPr>
            <a:normAutofit/>
          </a:bodyPr>
          <a:lstStyle/>
          <a:p>
            <a:pPr algn="ctr"/>
            <a:r>
              <a:rPr lang="it-IT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QUANDO E’ MATURO IL COMPOST?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F1F2B751-4361-4741-B5F6-189272A60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013" y="989902"/>
            <a:ext cx="11601974" cy="570451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dirty="0"/>
              <a:t>Attenersi alle seguenti informazioni per sapere a che punto è la maturazione:</a:t>
            </a:r>
          </a:p>
          <a:p>
            <a:pPr algn="just"/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odore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it-IT" dirty="0"/>
              <a:t>l’emissione di un odore di sottobosco da parte della materia è un segnale eccellente;</a:t>
            </a:r>
          </a:p>
          <a:p>
            <a:pPr algn="just"/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colore: </a:t>
            </a:r>
            <a:r>
              <a:rPr lang="it-IT" dirty="0"/>
              <a:t>se è marrone, quasi nero, il procedimento funziona;</a:t>
            </a:r>
          </a:p>
          <a:p>
            <a:pPr algn="just"/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struttura: </a:t>
            </a:r>
            <a:r>
              <a:rPr lang="it-IT" dirty="0"/>
              <a:t>se non si distinguono più i materiali immessi inizialmente e se le particelle del cumulo sono piuttosto fini e di dimensioni omogenee (ad eccezione di qualche ramo mal decomposto), si è raggiunto l’obiettivo;</a:t>
            </a:r>
          </a:p>
          <a:p>
            <a:pPr algn="just"/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presenza di vermi: </a:t>
            </a:r>
            <a:r>
              <a:rPr lang="it-IT" dirty="0"/>
              <a:t>se quasi tutti se ne sono andati è ora di procedere alla raccolta.</a:t>
            </a:r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Note: </a:t>
            </a:r>
            <a:r>
              <a:rPr lang="it-IT" dirty="0"/>
              <a:t>è sempre meglio raccogliere precocemente rispetto a utilizzare una terra scura consumata. Non cercare di ottenere un prodotto identico al compost generato a livello industriale.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CA87B953-9296-47E8-B5EC-D3FB3D1247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94412" y="227042"/>
            <a:ext cx="995988" cy="55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079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759F6F5B-D443-4A0C-9B67-94012176D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7"/>
            <a:ext cx="10515600" cy="993892"/>
          </a:xfrm>
        </p:spPr>
        <p:txBody>
          <a:bodyPr>
            <a:normAutofit/>
          </a:bodyPr>
          <a:lstStyle/>
          <a:p>
            <a:pPr algn="ctr"/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PROMEMORIA SULLE MODALITA’ D’USO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E6EED6F9-5589-4E66-9102-C764406A0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180" y="1098959"/>
            <a:ext cx="11551640" cy="5327009"/>
          </a:xfrm>
        </p:spPr>
        <p:txBody>
          <a:bodyPr>
            <a:normAutofit/>
          </a:bodyPr>
          <a:lstStyle/>
          <a:p>
            <a:r>
              <a:rPr lang="it-IT" dirty="0"/>
              <a:t>Il compost deve essere utilizzato in superficie. E’ preferibile non interrarlo né mischiarlo con la terra del giardino.</a:t>
            </a:r>
          </a:p>
          <a:p>
            <a:endParaRPr lang="it-IT" dirty="0"/>
          </a:p>
          <a:p>
            <a:r>
              <a:rPr lang="it-IT" dirty="0"/>
              <a:t>E’ sconsigliato impiegare il compost puro come supporto per la semina. Tutta la sua utilità si rivela, invece, quando è ben maturo, setacciato e mischiato a metà con il terriccio da semina disponibile in commercio.</a:t>
            </a:r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Preferire degli apporti regolari in strati fini, piuttosto che spessi.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6C62D79B-C470-40A4-A2E2-B91909358D8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94412" y="227042"/>
            <a:ext cx="995988" cy="55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64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5F0EE45-E11F-4C23-B663-1135DF0E2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178"/>
            <a:ext cx="10515600" cy="817723"/>
          </a:xfrm>
        </p:spPr>
        <p:txBody>
          <a:bodyPr/>
          <a:lstStyle/>
          <a:p>
            <a:pPr algn="ctr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INFORMAZIONI UTILI PER L’ORTO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="" xmlns:a16="http://schemas.microsoft.com/office/drawing/2014/main" id="{1F58D244-0199-4C8D-90C9-CBD6BADB34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2260285"/>
              </p:ext>
            </p:extLst>
          </p:nvPr>
        </p:nvGraphicFramePr>
        <p:xfrm>
          <a:off x="463550" y="1157288"/>
          <a:ext cx="11264901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4967">
                  <a:extLst>
                    <a:ext uri="{9D8B030D-6E8A-4147-A177-3AD203B41FA5}">
                      <a16:colId xmlns="" xmlns:a16="http://schemas.microsoft.com/office/drawing/2014/main" val="1794045526"/>
                    </a:ext>
                  </a:extLst>
                </a:gridCol>
                <a:gridCol w="3754967">
                  <a:extLst>
                    <a:ext uri="{9D8B030D-6E8A-4147-A177-3AD203B41FA5}">
                      <a16:colId xmlns="" xmlns:a16="http://schemas.microsoft.com/office/drawing/2014/main" val="3081412035"/>
                    </a:ext>
                  </a:extLst>
                </a:gridCol>
                <a:gridCol w="3754967">
                  <a:extLst>
                    <a:ext uri="{9D8B030D-6E8A-4147-A177-3AD203B41FA5}">
                      <a16:colId xmlns="" xmlns:a16="http://schemas.microsoft.com/office/drawing/2014/main" val="29328083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Verdure che amano il compost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Verdure che apprezzano il compost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Verdure che fanno a meno del compost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27450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Carciofo</a:t>
                      </a:r>
                    </a:p>
                    <a:p>
                      <a:pPr algn="ctr"/>
                      <a:r>
                        <a:rPr lang="it-IT" dirty="0"/>
                        <a:t>Melanzana</a:t>
                      </a:r>
                    </a:p>
                    <a:p>
                      <a:pPr algn="ctr"/>
                      <a:r>
                        <a:rPr lang="it-IT" dirty="0"/>
                        <a:t>Sedano</a:t>
                      </a:r>
                    </a:p>
                    <a:p>
                      <a:pPr algn="ctr"/>
                      <a:r>
                        <a:rPr lang="it-IT" dirty="0"/>
                        <a:t>Cetriolo</a:t>
                      </a:r>
                    </a:p>
                    <a:p>
                      <a:pPr algn="ctr"/>
                      <a:r>
                        <a:rPr lang="it-IT" dirty="0"/>
                        <a:t>Zucca</a:t>
                      </a:r>
                    </a:p>
                    <a:p>
                      <a:pPr algn="ctr"/>
                      <a:r>
                        <a:rPr lang="it-IT" dirty="0"/>
                        <a:t>Melone</a:t>
                      </a:r>
                    </a:p>
                    <a:p>
                      <a:pPr algn="ctr"/>
                      <a:r>
                        <a:rPr lang="it-IT" dirty="0"/>
                        <a:t>Porro</a:t>
                      </a:r>
                    </a:p>
                    <a:p>
                      <a:pPr algn="ctr"/>
                      <a:r>
                        <a:rPr lang="it-IT" dirty="0"/>
                        <a:t>Peperone</a:t>
                      </a:r>
                    </a:p>
                    <a:p>
                      <a:pPr algn="ctr"/>
                      <a:r>
                        <a:rPr lang="it-IT" dirty="0"/>
                        <a:t>Patata</a:t>
                      </a:r>
                    </a:p>
                    <a:p>
                      <a:pPr algn="ctr"/>
                      <a:r>
                        <a:rPr lang="it-IT" dirty="0"/>
                        <a:t>Zucca</a:t>
                      </a:r>
                    </a:p>
                    <a:p>
                      <a:pPr algn="ctr"/>
                      <a:r>
                        <a:rPr lang="it-IT" dirty="0"/>
                        <a:t>Pomodoro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Asparago</a:t>
                      </a:r>
                    </a:p>
                    <a:p>
                      <a:pPr algn="ctr"/>
                      <a:r>
                        <a:rPr lang="it-IT" dirty="0"/>
                        <a:t>Barbabietola</a:t>
                      </a:r>
                    </a:p>
                    <a:p>
                      <a:pPr algn="ctr"/>
                      <a:r>
                        <a:rPr lang="it-IT" dirty="0"/>
                        <a:t>Carota</a:t>
                      </a:r>
                    </a:p>
                    <a:p>
                      <a:pPr algn="ctr"/>
                      <a:r>
                        <a:rPr lang="it-IT" dirty="0"/>
                        <a:t>Spinacio</a:t>
                      </a:r>
                    </a:p>
                    <a:p>
                      <a:pPr algn="ctr"/>
                      <a:r>
                        <a:rPr lang="it-IT" dirty="0"/>
                        <a:t>Fagiolino</a:t>
                      </a:r>
                    </a:p>
                    <a:p>
                      <a:pPr algn="ctr"/>
                      <a:r>
                        <a:rPr lang="it-IT" dirty="0"/>
                        <a:t>Lattuga</a:t>
                      </a:r>
                    </a:p>
                    <a:p>
                      <a:pPr algn="ctr"/>
                      <a:r>
                        <a:rPr lang="it-IT" dirty="0"/>
                        <a:t>Prezzemolo</a:t>
                      </a:r>
                    </a:p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Aglio</a:t>
                      </a:r>
                    </a:p>
                    <a:p>
                      <a:pPr algn="ctr"/>
                      <a:r>
                        <a:rPr lang="it-IT" dirty="0"/>
                        <a:t>Scalogno</a:t>
                      </a:r>
                    </a:p>
                    <a:p>
                      <a:pPr algn="ctr"/>
                      <a:r>
                        <a:rPr lang="it-IT" dirty="0"/>
                        <a:t>Insalata belga</a:t>
                      </a:r>
                    </a:p>
                    <a:p>
                      <a:pPr algn="ctr"/>
                      <a:r>
                        <a:rPr lang="it-IT" dirty="0"/>
                        <a:t>Fava</a:t>
                      </a:r>
                    </a:p>
                    <a:p>
                      <a:pPr algn="ctr"/>
                      <a:r>
                        <a:rPr lang="it-IT" dirty="0"/>
                        <a:t>Valerianella</a:t>
                      </a:r>
                    </a:p>
                    <a:p>
                      <a:pPr algn="ctr"/>
                      <a:r>
                        <a:rPr lang="it-IT" dirty="0"/>
                        <a:t>Cipolla</a:t>
                      </a:r>
                    </a:p>
                    <a:p>
                      <a:pPr algn="ctr"/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16540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Da 3 a 5 kg/mq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Da 1 a 3 kg/mq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52752878"/>
                  </a:ext>
                </a:extLst>
              </a:tr>
            </a:tbl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23CA466B-E120-4873-8C24-E568A9CE37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94412" y="227042"/>
            <a:ext cx="995988" cy="55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5581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2801C347-862F-426A-A592-C409BD86FF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886" y="1023440"/>
            <a:ext cx="5582227" cy="5582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FCEFBBE2-8265-492D-90E7-B7394CB0A548}"/>
              </a:ext>
            </a:extLst>
          </p:cNvPr>
          <p:cNvSpPr txBox="1"/>
          <p:nvPr/>
        </p:nvSpPr>
        <p:spPr>
          <a:xfrm>
            <a:off x="863600" y="253999"/>
            <a:ext cx="1046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/>
              <a:t>DIFFERENZIAMO GLI IMBALLAGGI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3412C888-EB1C-472D-B9DE-8A4F90CDBAB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94412" y="227042"/>
            <a:ext cx="995988" cy="55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5193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C831CD04-6A0A-4298-9D57-CF670CFB3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18" y="365125"/>
            <a:ext cx="1193878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it-IT" sz="60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RACCOLTA MULTIMATERIALE</a:t>
            </a:r>
            <a:r>
              <a:rPr lang="it-IT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(imballaggi in plastica, alluminio, acciaio)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0B00090E-977B-4155-AE79-B6AD03C06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18" y="1690688"/>
            <a:ext cx="12070081" cy="5167312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prstClr val="black"/>
                </a:solidFill>
              </a:rPr>
              <a:t>Bottiglie di plastica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prstClr val="black"/>
                </a:solidFill>
              </a:rPr>
              <a:t>Contenitori per salse, creme, yogurt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prstClr val="black"/>
                </a:solidFill>
              </a:rPr>
              <a:t>Buste e sacchetti per pasta, patatine, caramelle, verdure e surgelati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prstClr val="black"/>
                </a:solidFill>
              </a:rPr>
              <a:t>Piatti e bicchieri monouso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prstClr val="black"/>
                </a:solidFill>
              </a:rPr>
              <a:t>Flacone detersivo, shampoo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prstClr val="black"/>
                </a:solidFill>
              </a:rPr>
              <a:t>Vaschette alimenti (es. carni, gelato, affettati, uova)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prstClr val="black"/>
                </a:solidFill>
              </a:rPr>
              <a:t>Blister e involucri sagomati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prstClr val="black"/>
                </a:solidFill>
              </a:rPr>
              <a:t>Imballaggi polistirolo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prstClr val="black"/>
                </a:solidFill>
              </a:rPr>
              <a:t>Lattine e pellicola argentata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prstClr val="black"/>
                </a:solidFill>
              </a:rPr>
              <a:t>Scatolette in acciaio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2FCECFD7-3CD8-466E-B36C-DC88C54B64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864" y="4556062"/>
            <a:ext cx="3916218" cy="220427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D7CD4C21-B550-49C2-8FE6-AFB785042FE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94412" y="227042"/>
            <a:ext cx="995988" cy="55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6648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025D5392-0C62-4A1A-B822-ED42AAEA89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85862"/>
            <a:ext cx="9144000" cy="4486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554142E3-4F76-4DB6-96B0-6CFBF178324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94412" y="227042"/>
            <a:ext cx="995988" cy="55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2962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25AA038C-FDB1-4D22-9480-A328EBB5DA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7B70CE71-68EA-4878-8EA4-635889A8A94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94412" y="227042"/>
            <a:ext cx="995988" cy="55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7267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007A2B11-3D36-45DA-9E3D-7CD773EDF6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50E2389D-2DBD-439A-8613-FB27A164EAF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94412" y="227042"/>
            <a:ext cx="995988" cy="55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957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C5C6CCB7-B27F-45F6-BD57-77AB260F4215}"/>
              </a:ext>
            </a:extLst>
          </p:cNvPr>
          <p:cNvSpPr txBox="1"/>
          <p:nvPr/>
        </p:nvSpPr>
        <p:spPr>
          <a:xfrm>
            <a:off x="511126" y="289679"/>
            <a:ext cx="11169748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OBBIETTIVO </a:t>
            </a:r>
          </a:p>
          <a:p>
            <a:pPr algn="ctr"/>
            <a:r>
              <a:rPr lang="it-IT" sz="1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83%</a:t>
            </a:r>
            <a:r>
              <a:rPr lang="it-IT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it-IT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RACCOLTA DIFFERENZIATA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E09A6ABF-FD43-40BC-9317-4B812C3B8DA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94412" y="227042"/>
            <a:ext cx="995988" cy="55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5600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9BA2ED2E-500E-479F-9607-4ECF30F84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D0FCBB2F-9142-45DE-9367-C9102848BF4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94412" y="227042"/>
            <a:ext cx="995988" cy="55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7809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B15B369-BDC7-46B8-A0F4-80F0B7318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78" y="126609"/>
            <a:ext cx="11834192" cy="1887023"/>
          </a:xfrm>
        </p:spPr>
        <p:txBody>
          <a:bodyPr>
            <a:noAutofit/>
          </a:bodyPr>
          <a:lstStyle/>
          <a:p>
            <a:pPr algn="ctr"/>
            <a:r>
              <a:rPr lang="it-IT" sz="5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RACCOLTA MULTIMATERIALE</a:t>
            </a:r>
            <a:br>
              <a:rPr lang="it-IT" sz="5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(imballaggi in plastica, alluminio, acciaio)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8A3FD517-0170-418F-B6AB-9DC175F16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3484" y="2013632"/>
            <a:ext cx="9545031" cy="4532941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it-IT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COSA NO</a:t>
            </a:r>
          </a:p>
          <a:p>
            <a:pPr marL="0" lvl="0" indent="0" algn="ctr">
              <a:buNone/>
            </a:pPr>
            <a:endParaRPr lang="it-IT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it-IT" sz="3200" dirty="0">
                <a:solidFill>
                  <a:prstClr val="black"/>
                </a:solidFill>
              </a:rPr>
              <a:t>Beni durevoli in plastica (sedie, tavoli, valigie)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it-IT" sz="3200" dirty="0">
                <a:solidFill>
                  <a:prstClr val="black"/>
                </a:solidFill>
              </a:rPr>
              <a:t>Giocattoli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it-IT" sz="3200" dirty="0">
                <a:solidFill>
                  <a:prstClr val="black"/>
                </a:solidFill>
              </a:rPr>
              <a:t>Posate in plastica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it-IT" sz="3200" dirty="0">
                <a:solidFill>
                  <a:prstClr val="black"/>
                </a:solidFill>
              </a:rPr>
              <a:t>CD - DVD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dirty="0"/>
              <a:t>Tetra Pak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26555D3B-249D-4D06-82B5-6CF6AEA399A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94412" y="227042"/>
            <a:ext cx="995988" cy="55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3237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6A8B94E-8B85-4D39-9FB3-5A6CA7C41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22" y="1"/>
            <a:ext cx="12059478" cy="2054086"/>
          </a:xfrm>
        </p:spPr>
        <p:txBody>
          <a:bodyPr>
            <a:normAutofit fontScale="90000"/>
          </a:bodyPr>
          <a:lstStyle/>
          <a:p>
            <a:pPr algn="ctr"/>
            <a:r>
              <a:rPr lang="it-IT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MODALITA’ </a:t>
            </a:r>
            <a:r>
              <a:rPr lang="it-IT" sz="60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RACCOLTA MULTIMATERIALE</a:t>
            </a:r>
            <a:r>
              <a:rPr lang="it-IT" sz="7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7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9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(imballaggi in plastica, alluminio, acciaio)</a:t>
            </a:r>
            <a:endParaRPr lang="it-IT" sz="49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4A26A964-200E-48C0-9CC4-920A2E1C5A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3558" y="1839693"/>
            <a:ext cx="11437032" cy="4209415"/>
          </a:xfrm>
        </p:spPr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endParaRPr lang="it-IT" sz="4400" dirty="0"/>
          </a:p>
          <a:p>
            <a:pPr marL="0" indent="0" algn="ctr">
              <a:buNone/>
            </a:pPr>
            <a:r>
              <a:rPr lang="it-IT" sz="4400" dirty="0"/>
              <a:t>Conferimento mediante sacchi </a:t>
            </a:r>
            <a:r>
              <a:rPr lang="it-IT" sz="4400" b="1" u="sng" dirty="0"/>
              <a:t>semitrasparenti</a:t>
            </a:r>
            <a:endParaRPr lang="it-IT" sz="3600" b="1" u="sng" dirty="0"/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1CE8C7D7-AF8E-44E3-9CA9-0B4A028948E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64602" y="5907406"/>
            <a:ext cx="995988" cy="55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8170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282C59B7-13B7-4302-BA4E-EAAA7F6D2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RACCOLTA VETRO</a:t>
            </a:r>
            <a:endParaRPr lang="it-IT" sz="60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5E2D7FA4-795E-45FC-9175-834F1DA2D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8580" y="1690688"/>
            <a:ext cx="5936566" cy="5219114"/>
          </a:xfrm>
        </p:spPr>
        <p:txBody>
          <a:bodyPr/>
          <a:lstStyle/>
          <a:p>
            <a:pPr marL="0" indent="0" algn="ctr">
              <a:buNone/>
            </a:pPr>
            <a:endParaRPr lang="it-IT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it-IT" sz="4400" dirty="0"/>
              <a:t>Bottiglie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4400" dirty="0"/>
              <a:t>Vasetti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4400" dirty="0"/>
              <a:t>Barattoli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9436255D-80BA-44F7-9F27-D65CD05104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526" y="1893455"/>
            <a:ext cx="3250103" cy="477079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40B126A0-2F90-4F8D-B7C8-706A9796253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94412" y="227042"/>
            <a:ext cx="995988" cy="55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2854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F513068-BC47-47A9-BE4D-EE97D8BB3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5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RACCOLTA VETRO</a:t>
            </a:r>
            <a:endParaRPr lang="it-IT" sz="6000" dirty="0"/>
          </a:p>
        </p:txBody>
      </p: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A0452068-5CC4-4B00-AB68-710F23D526F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94412" y="227042"/>
            <a:ext cx="995988" cy="55804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54CE498A-2B6F-40BA-BCFD-5567097D07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857" y="954795"/>
            <a:ext cx="5888286" cy="5895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66891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637BB7F-1258-4062-900A-C8EE33E54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MODALITA’ DI RACCOLTA VETRO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A9002C2D-8FC6-47A9-A125-E78C45C908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51833" y="2506283"/>
            <a:ext cx="7688333" cy="29932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sz="4000" dirty="0"/>
          </a:p>
          <a:p>
            <a:pPr marL="0" lvl="0" indent="0" algn="ctr">
              <a:buNone/>
            </a:pPr>
            <a:r>
              <a:rPr lang="it-IT" sz="4800" dirty="0">
                <a:solidFill>
                  <a:prstClr val="black"/>
                </a:solidFill>
              </a:rPr>
              <a:t>Conferimento all’interno di apposito  mastello</a:t>
            </a:r>
          </a:p>
          <a:p>
            <a:pPr marL="0" lvl="0" indent="0" algn="ctr">
              <a:buNone/>
            </a:pPr>
            <a:endParaRPr lang="it-IT" sz="3700" dirty="0">
              <a:solidFill>
                <a:prstClr val="black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9507A451-CB43-48C8-81AB-12E2D6450DA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94412" y="227042"/>
            <a:ext cx="995988" cy="55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632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7CB0590-26D5-4981-998B-DAECE0483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RACCOLTA CARTA e CARTONE</a:t>
            </a:r>
            <a:endParaRPr lang="it-IT" sz="60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E954FFD5-633D-42D8-A454-7852EAC1A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45" y="1350498"/>
            <a:ext cx="11859063" cy="5359791"/>
          </a:xfrm>
        </p:spPr>
        <p:txBody>
          <a:bodyPr/>
          <a:lstStyle/>
          <a:p>
            <a:pPr marL="0" indent="0" algn="ctr">
              <a:buNone/>
            </a:pPr>
            <a:endParaRPr lang="it-IT" b="1" dirty="0"/>
          </a:p>
          <a:p>
            <a:pPr marL="0" indent="0" algn="ctr">
              <a:buNone/>
            </a:pPr>
            <a:endParaRPr lang="it-IT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it-IT" sz="3600" dirty="0"/>
              <a:t>Imballaggi in carta e cartone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3600" dirty="0"/>
              <a:t>Carta da disegno o per fotocopie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3600" dirty="0"/>
              <a:t>Sacchetti e buste di carta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3600" dirty="0"/>
              <a:t>Giornali, riviste, libri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3600" dirty="0"/>
              <a:t>Quaderni e volantini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3600" b="1" dirty="0"/>
              <a:t>Tetra Pak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83DD8DF9-B5E3-4A46-A1C7-66BA39B8EBE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94412" y="227042"/>
            <a:ext cx="995988" cy="55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132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7B3C8703-4E7C-4956-B7F7-EF10BA7A3F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152" y="294764"/>
            <a:ext cx="9459695" cy="626847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38B1A124-B6EB-4375-8EFD-0C54A0AA161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94412" y="227042"/>
            <a:ext cx="995988" cy="55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9823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9D5EB3FE-C5FB-4674-9981-34049366D1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5B5C036A-896B-48BE-B404-246E8278B84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94412" y="227042"/>
            <a:ext cx="995988" cy="55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1525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F014BFFF-1DB9-480F-A49F-C9C3C95EC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RACCOLTA CARTA e CARTONE</a:t>
            </a:r>
            <a:endParaRPr lang="it-IT" sz="60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B6368B61-2FFA-4D79-A19E-C01A09AC2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298" y="1690688"/>
            <a:ext cx="11929403" cy="48021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COSA NO</a:t>
            </a:r>
            <a:endParaRPr lang="it-IT" sz="32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it-IT" sz="3600" dirty="0"/>
              <a:t>Fazzoletti usati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3600" dirty="0"/>
              <a:t>Carta forno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3600" dirty="0"/>
              <a:t>Carta accoppiata con alluminio o plastica non separabili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3600" dirty="0"/>
              <a:t>Carta chimica (scontrini)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dirty="0"/>
              <a:t> </a:t>
            </a:r>
            <a:r>
              <a:rPr lang="it-IT" sz="3600" dirty="0"/>
              <a:t>Carta unta o comunque molto sporca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A62DC7CE-2EEB-4E4B-A5A3-28CF97E4AF9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94412" y="227042"/>
            <a:ext cx="995988" cy="55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01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BFC24E8-886C-472B-91D5-5BD8AC017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512" y="269009"/>
            <a:ext cx="11634976" cy="1239981"/>
          </a:xfrm>
        </p:spPr>
        <p:txBody>
          <a:bodyPr>
            <a:noAutofit/>
          </a:bodyPr>
          <a:lstStyle/>
          <a:p>
            <a:pPr algn="ctr"/>
            <a:r>
              <a:rPr lang="it-IT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FARE LA DIFFERENZIATA</a:t>
            </a:r>
            <a:endParaRPr lang="it-IT" sz="7200" dirty="0"/>
          </a:p>
        </p:txBody>
      </p: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457951DD-006F-4E9E-A25B-2B3381F52B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050" y="2195945"/>
            <a:ext cx="3771900" cy="335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929404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F0796DB1-2AE6-4F84-9CDE-24C5671E0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MODALITA’ RACCOLTA </a:t>
            </a:r>
            <a:br>
              <a:rPr lang="it-IT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CARTA e CARTONE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DF819902-DFF0-4CCE-B76A-D5E3650DD1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73749" y="2799177"/>
            <a:ext cx="6991642" cy="2799765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it-IT" sz="4000" dirty="0"/>
              <a:t>Conferimento in apposito mastello</a:t>
            </a:r>
          </a:p>
        </p:txBody>
      </p:sp>
      <p:pic>
        <p:nvPicPr>
          <p:cNvPr id="13" name="Segnaposto contenuto 12">
            <a:extLst>
              <a:ext uri="{FF2B5EF4-FFF2-40B4-BE49-F238E27FC236}">
                <a16:creationId xmlns="" xmlns:a16="http://schemas.microsoft.com/office/drawing/2014/main" id="{8A57EC5E-E977-472E-A8F4-C3B487F20AE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7995"/>
            <a:ext cx="4840597" cy="4351338"/>
          </a:xfrm>
        </p:spPr>
      </p:pic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3572A355-AB6D-46A2-AEEF-F27B0716868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94412" y="227042"/>
            <a:ext cx="995988" cy="55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035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EEC6A50-B791-4C04-9CE5-37DB15D32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16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60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RACCOLTA SECCO RESIDUO</a:t>
            </a:r>
            <a:endParaRPr lang="it-IT" sz="60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3822085A-F7F8-4643-B7DA-FE2C77504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2" y="1097280"/>
            <a:ext cx="12606284" cy="5760720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prstClr val="black"/>
                </a:solidFill>
              </a:rPr>
              <a:t>Posate di plastica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prstClr val="black"/>
                </a:solidFill>
              </a:rPr>
              <a:t>Stracci sporchi, spugne, indumenti deteriorati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prstClr val="black"/>
                </a:solidFill>
              </a:rPr>
              <a:t>Mozziconi spenti di sigarette, accendini scarichi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prstClr val="black"/>
                </a:solidFill>
              </a:rPr>
              <a:t>Lettiere per animali domestici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pt-BR" dirty="0">
                <a:solidFill>
                  <a:prstClr val="black"/>
                </a:solidFill>
              </a:rPr>
              <a:t>Carta oleata, plastificata,da forno, chimica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prstClr val="black"/>
                </a:solidFill>
              </a:rPr>
              <a:t>Spazzolini, pettini e spazzole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prstClr val="black"/>
                </a:solidFill>
              </a:rPr>
              <a:t>Sacchetti e polveri dell’aspirapolvere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prstClr val="black"/>
                </a:solidFill>
              </a:rPr>
              <a:t>Cancelleria (penne, pennarelli, nastro adesivo)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prstClr val="black"/>
                </a:solidFill>
              </a:rPr>
              <a:t>CD, DVD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prstClr val="black"/>
                </a:solidFill>
              </a:rPr>
              <a:t>Elastici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prstClr val="black"/>
                </a:solidFill>
              </a:rPr>
              <a:t>rasoio da barba usa e getta ( tipo Bic )</a:t>
            </a: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5428FCFE-5F63-4A1C-9C7C-6443FCB43DB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94412" y="227042"/>
            <a:ext cx="995988" cy="55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1195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E07D884-5652-4D27-8D7A-73FA2FDD3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98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60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RACCOLTA SECCO RESIDUO</a:t>
            </a:r>
            <a:endParaRPr lang="it-IT" sz="60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7F7F95B8-7997-4A9B-832C-8FC1278E7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743" y="1041009"/>
            <a:ext cx="11165057" cy="5816991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it-IT" sz="3000" dirty="0">
                <a:solidFill>
                  <a:prstClr val="black"/>
                </a:solidFill>
              </a:rPr>
              <a:t>Cerotti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it-IT" sz="3000" dirty="0">
                <a:solidFill>
                  <a:prstClr val="black"/>
                </a:solidFill>
              </a:rPr>
              <a:t>Peluche, giocattoli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it-IT" sz="3000" dirty="0">
                <a:solidFill>
                  <a:prstClr val="black"/>
                </a:solidFill>
              </a:rPr>
              <a:t>Siringhe con </a:t>
            </a:r>
            <a:r>
              <a:rPr lang="it-IT" sz="3500" dirty="0">
                <a:solidFill>
                  <a:prstClr val="black"/>
                </a:solidFill>
              </a:rPr>
              <a:t>cappuccio di protezione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it-IT" sz="3000" dirty="0">
                <a:solidFill>
                  <a:prstClr val="black"/>
                </a:solidFill>
              </a:rPr>
              <a:t>Calze in nylon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it-IT" sz="3000" dirty="0">
                <a:solidFill>
                  <a:prstClr val="black"/>
                </a:solidFill>
              </a:rPr>
              <a:t>Cocci di ceramica e cristallo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it-IT" sz="3000" dirty="0">
                <a:solidFill>
                  <a:prstClr val="black"/>
                </a:solidFill>
              </a:rPr>
              <a:t>Fotografie, lastre e radiografie in piccole quantità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it-IT" sz="3000" dirty="0">
                <a:solidFill>
                  <a:prstClr val="black"/>
                </a:solidFill>
              </a:rPr>
              <a:t>Chewing </a:t>
            </a:r>
            <a:r>
              <a:rPr lang="it-IT" sz="3000" dirty="0" err="1">
                <a:solidFill>
                  <a:prstClr val="black"/>
                </a:solidFill>
              </a:rPr>
              <a:t>gum</a:t>
            </a:r>
            <a:endParaRPr lang="it-IT" sz="3000" dirty="0">
              <a:solidFill>
                <a:prstClr val="black"/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it-IT" sz="3000" dirty="0">
                <a:solidFill>
                  <a:prstClr val="black"/>
                </a:solidFill>
              </a:rPr>
              <a:t>Assorbenti e pannolini/pannoloni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9DCF404E-26B9-401D-9970-04AA018EF53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94412" y="227042"/>
            <a:ext cx="995988" cy="55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4453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4FDCC2CD-5D98-4AB3-BACA-A61F3A0C2B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994" y="0"/>
            <a:ext cx="9624012" cy="68580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F6CE3AC9-A8E6-4377-8923-FC708B14778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94412" y="227042"/>
            <a:ext cx="995988" cy="55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4503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F014BFFF-1DB9-480F-A49F-C9C3C95EC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RACCOLTA SECCO RESIDUO</a:t>
            </a:r>
            <a:endParaRPr lang="it-IT" sz="60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B6368B61-2FFA-4D79-A19E-C01A09AC2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298" y="1690688"/>
            <a:ext cx="11929403" cy="48021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COSA NO</a:t>
            </a:r>
            <a:endParaRPr lang="it-IT" sz="32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it-IT" sz="3600" dirty="0"/>
              <a:t>Materiali riciclabili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3600" dirty="0"/>
              <a:t>Toner e cartucce per stampanti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3600" dirty="0"/>
              <a:t>Pile esauste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3600" dirty="0"/>
              <a:t>Farmaci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3600" dirty="0"/>
              <a:t>Inerti e rifiuti pericolosi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8410A637-11C8-41E9-9FE6-BF51234E790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94412" y="227042"/>
            <a:ext cx="995988" cy="55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1933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DCE553E-5BAC-4715-B384-D1BA7B1DF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308"/>
            <a:ext cx="10515600" cy="1103457"/>
          </a:xfrm>
        </p:spPr>
        <p:txBody>
          <a:bodyPr>
            <a:normAutofit/>
          </a:bodyPr>
          <a:lstStyle/>
          <a:p>
            <a:pPr algn="ctr"/>
            <a:r>
              <a:rPr lang="it-IT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ECOCENTRO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Sanluri</a:t>
            </a:r>
            <a:endParaRPr lang="it-IT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AF846A7C-81B3-47C9-B00D-E7B5A2563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9" y="1468582"/>
            <a:ext cx="11021291" cy="4708381"/>
          </a:xfrm>
        </p:spPr>
        <p:txBody>
          <a:bodyPr/>
          <a:lstStyle/>
          <a:p>
            <a:pPr algn="just"/>
            <a:r>
              <a:rPr lang="it-IT" b="1" dirty="0"/>
              <a:t>CHI e COME SI ACCEDE? </a:t>
            </a:r>
            <a:r>
              <a:rPr lang="it-IT" dirty="0"/>
              <a:t>Bisogna essere residente in uno dei Comuni dell’unione e in regola col pagamento TARI. Si accede con documento di identità (C.I. o tesserino sanitario).</a:t>
            </a:r>
          </a:p>
          <a:p>
            <a:pPr algn="just"/>
            <a:endParaRPr lang="it-IT" dirty="0"/>
          </a:p>
          <a:p>
            <a:pPr algn="just"/>
            <a:r>
              <a:rPr lang="it-IT" b="1" dirty="0"/>
              <a:t>COSA SI PUO’ CONFERIRE?  </a:t>
            </a:r>
            <a:r>
              <a:rPr lang="it-IT" dirty="0"/>
              <a:t>Allo stato attuale si possono conferire i seguenti rifiuti: ingombranti , metalli, sfalci e verde, inerti.</a:t>
            </a:r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dirty="0"/>
              <a:t>A breve la tipologia di rifiuti conferibili presso l’ecocentro verrà ampliata.</a:t>
            </a:r>
          </a:p>
        </p:txBody>
      </p:sp>
    </p:spTree>
    <p:extLst>
      <p:ext uri="{BB962C8B-B14F-4D97-AF65-F5344CB8AC3E}">
        <p14:creationId xmlns:p14="http://schemas.microsoft.com/office/powerpoint/2010/main" val="41557203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54B3C4D-E140-4B9A-8509-7001BEB81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975" y="196948"/>
            <a:ext cx="11648049" cy="6541477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it-IT" sz="2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it-IT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Per informazioni, prenotazione ritiro ingombranti /RAEE e comunicazione disservizi chiamare il seguente</a:t>
            </a:r>
            <a:br>
              <a:rPr lang="it-IT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it-IT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it-IT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it-IT" b="1" dirty="0">
                <a:solidFill>
                  <a:srgbClr val="00B050"/>
                </a:solidFill>
                <a:latin typeface="Calibri"/>
                <a:ea typeface="+mn-ea"/>
                <a:cs typeface="+mn-cs"/>
              </a:rPr>
              <a:t>NUMERO VERDE</a:t>
            </a:r>
            <a:r>
              <a:rPr lang="it-IT" dirty="0">
                <a:solidFill>
                  <a:srgbClr val="00B050"/>
                </a:solidFill>
                <a:latin typeface="Calibri"/>
                <a:ea typeface="+mn-ea"/>
                <a:cs typeface="+mn-cs"/>
              </a:rPr>
              <a:t/>
            </a:r>
            <a:br>
              <a:rPr lang="it-IT" dirty="0">
                <a:solidFill>
                  <a:srgbClr val="00B050"/>
                </a:solidFill>
                <a:latin typeface="Calibri"/>
                <a:ea typeface="+mn-ea"/>
                <a:cs typeface="+mn-cs"/>
              </a:rPr>
            </a:br>
            <a:r>
              <a:rPr lang="it-IT" dirty="0">
                <a:solidFill>
                  <a:srgbClr val="00B050"/>
                </a:solidFill>
                <a:latin typeface="Calibri"/>
                <a:ea typeface="+mn-ea"/>
                <a:cs typeface="+mn-cs"/>
              </a:rPr>
              <a:t/>
            </a:r>
            <a:br>
              <a:rPr lang="it-IT" dirty="0">
                <a:solidFill>
                  <a:srgbClr val="00B050"/>
                </a:solidFill>
                <a:latin typeface="Calibri"/>
                <a:ea typeface="+mn-ea"/>
                <a:cs typeface="+mn-cs"/>
              </a:rPr>
            </a:br>
            <a:r>
              <a:rPr lang="it-IT" sz="12000" b="1" dirty="0">
                <a:solidFill>
                  <a:srgbClr val="00B050"/>
                </a:solidFill>
                <a:latin typeface="Calibri"/>
                <a:ea typeface="+mn-ea"/>
                <a:cs typeface="+mn-cs"/>
              </a:rPr>
              <a:t>800.134.089</a:t>
            </a:r>
            <a:r>
              <a:rPr lang="it-IT" sz="28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it-IT" sz="28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D1B0F2CF-9A39-4D69-9B4A-D3FE4F22BEC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94412" y="227042"/>
            <a:ext cx="995988" cy="55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437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136EA6C-BBB9-41A7-B1C1-381302E22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RACCOLTA UMIDO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A901619B-29CF-470F-9890-BF77BEC5B3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1548" y="1681089"/>
            <a:ext cx="7037720" cy="517691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it-IT" sz="2400" dirty="0"/>
              <a:t>Scarti di cucina e avanzi di cibo in genere (frutta, verdura, carne, pesce, gusci d’uovo e di frutta secca, pane, cereali, legumi)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400" dirty="0"/>
              <a:t>Alimenti avariati privati delle confezioni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400" dirty="0"/>
              <a:t>Fondi di caffè e cialde a filtro biodegradabili, filtri di tè, camomilla e altre bevande ad infusione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400" dirty="0"/>
              <a:t>Tovaglioli di carta non inchiostrati (bianchi)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400" dirty="0"/>
              <a:t>Fazzoletti di carta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400" dirty="0"/>
              <a:t>Fiori recisi, foglie di piante d’appartamento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400" dirty="0"/>
              <a:t>Piccoli pezzi di legno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400" dirty="0"/>
              <a:t>Ossa, gusci di crostacei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400" dirty="0"/>
              <a:t>Tappi di sughero</a:t>
            </a:r>
          </a:p>
        </p:txBody>
      </p:sp>
      <p:pic>
        <p:nvPicPr>
          <p:cNvPr id="8" name="Segnaposto contenuto 7">
            <a:extLst>
              <a:ext uri="{FF2B5EF4-FFF2-40B4-BE49-F238E27FC236}">
                <a16:creationId xmlns="" xmlns:a16="http://schemas.microsoft.com/office/drawing/2014/main" id="{5D675DE8-C1AF-4B4E-82C9-D8A7B028837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592" y="3875649"/>
            <a:ext cx="4731860" cy="260252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B66AF1B2-4F0E-4857-9916-06C3123FBAC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94412" y="227042"/>
            <a:ext cx="995988" cy="55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58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4C15FA50-5F9D-4371-B39F-25D38C4BF2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029" y="1460686"/>
            <a:ext cx="7017942" cy="39366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021F54C0-E611-49A9-8F40-A88DDC147D8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94412" y="227042"/>
            <a:ext cx="995988" cy="55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576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A52C66E-BAA3-4816-B954-CEBE70A72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MODALITA’ DI RACCOLTA UMIDO </a:t>
            </a:r>
            <a:br>
              <a:rPr lang="it-IT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(residui organici)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2B5CC94F-DDCF-4092-B2F2-E4E8D4F719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419643"/>
            <a:ext cx="10515600" cy="4073232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it-IT" sz="4800" dirty="0">
                <a:solidFill>
                  <a:prstClr val="black"/>
                </a:solidFill>
              </a:rPr>
              <a:t>Conferimento mediante </a:t>
            </a:r>
          </a:p>
          <a:p>
            <a:pPr marL="0" lvl="0" indent="0" algn="ctr">
              <a:buNone/>
            </a:pPr>
            <a:r>
              <a:rPr lang="it-IT" sz="4800" b="1" dirty="0">
                <a:solidFill>
                  <a:prstClr val="black"/>
                </a:solidFill>
              </a:rPr>
              <a:t>SACCHETTI BIODEGRADABILI </a:t>
            </a:r>
          </a:p>
          <a:p>
            <a:pPr marL="0" lvl="0" indent="0" algn="ctr">
              <a:buNone/>
            </a:pPr>
            <a:r>
              <a:rPr lang="it-IT" sz="4800" dirty="0">
                <a:solidFill>
                  <a:prstClr val="black"/>
                </a:solidFill>
              </a:rPr>
              <a:t>posti nel mastello a disposizione.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B86F8284-6A61-4170-9448-7F598DCED5B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94412" y="227042"/>
            <a:ext cx="995988" cy="55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98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D50C1A45-3487-47BD-844E-67DB3585FCE5}"/>
              </a:ext>
            </a:extLst>
          </p:cNvPr>
          <p:cNvSpPr txBox="1"/>
          <p:nvPr/>
        </p:nvSpPr>
        <p:spPr>
          <a:xfrm>
            <a:off x="126609" y="104479"/>
            <a:ext cx="1206539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u="sng" dirty="0"/>
              <a:t>COMPOSTAGGIO DOMESTICO</a:t>
            </a:r>
          </a:p>
          <a:p>
            <a:pPr algn="just"/>
            <a:r>
              <a:rPr lang="it-IT" sz="2400" dirty="0"/>
              <a:t>Al fine di ridurre la quantità di rifiuti organici conferiti si prevede la distribuzione di compostiere alle UTENZE DOMESTICHE che ne faranno richiesta e che hanno i requisiti necessari (es. la disponibilità di giardino o orto sui quali utilizzare il compost prodotto). Tali utenze beneficeranno di uno sgravio (</a:t>
            </a:r>
            <a:r>
              <a:rPr lang="it-IT" sz="2400" u="sng" dirty="0"/>
              <a:t>NON si potrà usufruire della raccolta porta a porta dell’umido</a:t>
            </a:r>
            <a:r>
              <a:rPr lang="it-IT" sz="2400" dirty="0"/>
              <a:t>).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0A037516-4474-4E83-9F94-F988B85171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537" y="2555976"/>
            <a:ext cx="8393385" cy="430202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B74E8C46-3BEA-4900-BE75-485D6966242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94412" y="227042"/>
            <a:ext cx="995988" cy="55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4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52054B1D-E7F0-4897-AA98-F469C24EA0B8}"/>
              </a:ext>
            </a:extLst>
          </p:cNvPr>
          <p:cNvSpPr txBox="1"/>
          <p:nvPr/>
        </p:nvSpPr>
        <p:spPr>
          <a:xfrm>
            <a:off x="332935" y="267286"/>
            <a:ext cx="1152613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VANTAGGI DEL COMPOSTAGGIO DOMESTICO</a:t>
            </a:r>
          </a:p>
          <a:p>
            <a:endParaRPr lang="it-IT" sz="3600" dirty="0"/>
          </a:p>
          <a:p>
            <a:endParaRPr lang="it-IT" sz="3600" dirty="0"/>
          </a:p>
          <a:p>
            <a:pPr marL="342900" indent="-342900" algn="just">
              <a:buAutoNum type="arabicParenR"/>
            </a:pPr>
            <a:r>
              <a:rPr lang="it-IT" sz="3600" dirty="0"/>
              <a:t> Vantaggio economico per l’Amministrazione Comunale che vedrà diminuire il quantitativo di frazione umida differenziata da conferire presso l’impianto di compostaggio.</a:t>
            </a:r>
          </a:p>
          <a:p>
            <a:pPr marL="342900" indent="-342900" algn="just">
              <a:buAutoNum type="arabicParenR"/>
            </a:pPr>
            <a:endParaRPr lang="it-IT" sz="3600" dirty="0"/>
          </a:p>
          <a:p>
            <a:pPr marL="342900" indent="-342900" algn="just">
              <a:buAutoNum type="arabicParenR"/>
            </a:pPr>
            <a:r>
              <a:rPr lang="it-IT" sz="3600" dirty="0"/>
              <a:t> Riduzione tariffaria per chi lo pratica.</a:t>
            </a:r>
          </a:p>
          <a:p>
            <a:pPr marL="342900" indent="-342900">
              <a:buAutoNum type="arabicParenR"/>
            </a:pPr>
            <a:endParaRPr lang="it-IT" dirty="0"/>
          </a:p>
          <a:p>
            <a:pPr marL="342900" indent="-342900">
              <a:buAutoNum type="arabicParenR"/>
            </a:pP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F1302F36-2E0A-4877-9899-50F7D7282AC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3077" y="6032665"/>
            <a:ext cx="995988" cy="55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2415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3488</TotalTime>
  <Words>2044</Words>
  <Application>Microsoft Office PowerPoint</Application>
  <PresentationFormat>Widescreen</PresentationFormat>
  <Paragraphs>252</Paragraphs>
  <Slides>46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46</vt:i4>
      </vt:variant>
    </vt:vector>
  </HeadingPairs>
  <TitlesOfParts>
    <vt:vector size="51" baseType="lpstr">
      <vt:lpstr>Arial</vt:lpstr>
      <vt:lpstr>Calibri</vt:lpstr>
      <vt:lpstr>Calibri Light</vt:lpstr>
      <vt:lpstr>Wingdings</vt:lpstr>
      <vt:lpstr>Tema di Office</vt:lpstr>
      <vt:lpstr>UNIONE COMUNI MARMILLA</vt:lpstr>
      <vt:lpstr>AREA 4: FURTEI - SEGARIU – VILLAMAR AREA 5: SANLURI</vt:lpstr>
      <vt:lpstr>Presentazione standard di PowerPoint</vt:lpstr>
      <vt:lpstr>COME FARE LA DIFFERENZIATA</vt:lpstr>
      <vt:lpstr>RACCOLTA UMIDO</vt:lpstr>
      <vt:lpstr>Presentazione standard di PowerPoint</vt:lpstr>
      <vt:lpstr>MODALITA’ DI RACCOLTA UMIDO  (residui organici)</vt:lpstr>
      <vt:lpstr>Presentazione standard di PowerPoint</vt:lpstr>
      <vt:lpstr>Presentazione standard di PowerPoint</vt:lpstr>
      <vt:lpstr>COME SI FA IL COMPOSTAGGIO DOMESTICO?</vt:lpstr>
      <vt:lpstr>IL CICLO DELLA NATURA</vt:lpstr>
      <vt:lpstr>IL COMPOSTAGGIO</vt:lpstr>
      <vt:lpstr>I MATERIALI COMPOSTABILI</vt:lpstr>
      <vt:lpstr>Presentazione standard di PowerPoint</vt:lpstr>
      <vt:lpstr>ELEMENTI IMPORTANTI DA CONSIDERARE</vt:lpstr>
      <vt:lpstr>INSTALLARE LA COMPOSTIERA</vt:lpstr>
      <vt:lpstr>AVVIO DEL COMPOSTAGGIO</vt:lpstr>
      <vt:lpstr>L’UMIDITA’ E L’AREAZIONE</vt:lpstr>
      <vt:lpstr>LE REGOLE D’ORO DEL COMPOSTAGGIO</vt:lpstr>
      <vt:lpstr>RISOLUZIONE DEI PROBLEMI</vt:lpstr>
      <vt:lpstr>SITUAZIONI E FINALITA’ DIVERSE</vt:lpstr>
      <vt:lpstr>QUANDO E’ MATURO IL COMPOST?</vt:lpstr>
      <vt:lpstr>PROMEMORIA SULLE MODALITA’ D’USO</vt:lpstr>
      <vt:lpstr>INFORMAZIONI UTILI PER L’ORTO</vt:lpstr>
      <vt:lpstr>Presentazione standard di PowerPoint</vt:lpstr>
      <vt:lpstr>RACCOLTA MULTIMATERIALE (imballaggi in plastica, alluminio, acciaio)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RACCOLTA MULTIMATERIALE (imballaggi in plastica, alluminio, acciaio)</vt:lpstr>
      <vt:lpstr>MODALITA’ RACCOLTA MULTIMATERIALE (imballaggi in plastica, alluminio, acciaio)</vt:lpstr>
      <vt:lpstr>RACCOLTA VETRO</vt:lpstr>
      <vt:lpstr>RACCOLTA VETRO</vt:lpstr>
      <vt:lpstr>MODALITA’ DI RACCOLTA VETRO</vt:lpstr>
      <vt:lpstr>RACCOLTA CARTA e CARTONE</vt:lpstr>
      <vt:lpstr>Presentazione standard di PowerPoint</vt:lpstr>
      <vt:lpstr>Presentazione standard di PowerPoint</vt:lpstr>
      <vt:lpstr>RACCOLTA CARTA e CARTONE</vt:lpstr>
      <vt:lpstr>MODALITA’ RACCOLTA  CARTA e CARTONE</vt:lpstr>
      <vt:lpstr>RACCOLTA SECCO RESIDUO</vt:lpstr>
      <vt:lpstr>RACCOLTA SECCO RESIDUO</vt:lpstr>
      <vt:lpstr>Presentazione standard di PowerPoint</vt:lpstr>
      <vt:lpstr>RACCOLTA SECCO RESIDUO</vt:lpstr>
      <vt:lpstr>ECOCENTRO - Sanluri</vt:lpstr>
      <vt:lpstr> Per informazioni, prenotazione ritiro ingombranti /RAEE e comunicazione disservizi chiamare il seguente  NUMERO VERDE  800.134.089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RACCOLDA FRAZIONE UMIDA</dc:title>
  <dc:creator>Utente</dc:creator>
  <cp:lastModifiedBy>Protocollo</cp:lastModifiedBy>
  <cp:revision>271</cp:revision>
  <dcterms:created xsi:type="dcterms:W3CDTF">2018-05-15T08:07:41Z</dcterms:created>
  <dcterms:modified xsi:type="dcterms:W3CDTF">2019-10-29T11:19:19Z</dcterms:modified>
</cp:coreProperties>
</file>