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6"/>
  </p:notesMasterIdLst>
  <p:sldIdLst>
    <p:sldId id="274" r:id="rId5"/>
  </p:sldIdLst>
  <p:sldSz cx="10691813" cy="7559675"/>
  <p:notesSz cx="6797675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649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FF99"/>
    <a:srgbClr val="FF0066"/>
    <a:srgbClr val="EDF977"/>
    <a:srgbClr val="F9EA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D0E2F6-3919-4397-885F-01763F0B66BF}" v="312" dt="2021-03-01T10:17:04.3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76"/>
    <p:restoredTop sz="94705"/>
  </p:normalViewPr>
  <p:slideViewPr>
    <p:cSldViewPr snapToGrid="0" snapToObjects="1">
      <p:cViewPr varScale="1">
        <p:scale>
          <a:sx n="97" d="100"/>
          <a:sy n="97" d="100"/>
        </p:scale>
        <p:origin x="1554" y="72"/>
      </p:cViewPr>
      <p:guideLst>
        <p:guide orient="horz" pos="2381"/>
        <p:guide pos="649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5" cy="36004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5" y="2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CCC767-4D08-B649-8B6A-63111BEF20DE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8723"/>
            <a:ext cx="543814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2" y="9431599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5" y="9431599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1EEE85-BA52-EF4B-8E17-21D7E00C81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5866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EEE85-BA52-EF4B-8E17-21D7E00C81AC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7510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3733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6347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1873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9918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3788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494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6851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5268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9374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3667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314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DD6FA-E2AF-DC43-858D-1B8D02180AE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4590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olo 1">
            <a:extLst>
              <a:ext uri="{FF2B5EF4-FFF2-40B4-BE49-F238E27FC236}">
                <a16:creationId xmlns:a16="http://schemas.microsoft.com/office/drawing/2014/main" xmlns="" id="{DE961978-876C-4C46-A375-8E38B734CC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8087" y="186198"/>
            <a:ext cx="9665114" cy="562462"/>
          </a:xfrm>
        </p:spPr>
        <p:txBody>
          <a:bodyPr anchor="t">
            <a:normAutofit fontScale="90000"/>
          </a:bodyPr>
          <a:lstStyle/>
          <a:p>
            <a:pPr algn="l"/>
            <a:r>
              <a:rPr lang="it-IT" sz="2222" dirty="0">
                <a:solidFill>
                  <a:schemeClr val="tx1">
                    <a:lumMod val="65000"/>
                    <a:lumOff val="35000"/>
                  </a:schemeClr>
                </a:solidFill>
                <a:latin typeface="Gotham-Medium"/>
                <a:cs typeface="Gotham-Medium"/>
              </a:rPr>
              <a:t>Menù ESTIVO SCUOLE </a:t>
            </a:r>
            <a:r>
              <a:rPr lang="it-IT" sz="2222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otham-Medium"/>
                <a:cs typeface="Gotham-Medium"/>
              </a:rPr>
              <a:t>COMUNE DI OLGIATE OLONA - </a:t>
            </a:r>
            <a:r>
              <a:rPr lang="it-IT" sz="1400" dirty="0">
                <a:solidFill>
                  <a:srgbClr val="0D6930"/>
                </a:solidFill>
                <a:latin typeface="Gotham-Medium"/>
                <a:cs typeface="Gotham-Medium"/>
              </a:rPr>
              <a:t>Primavera- Estate | Anno Scolastico </a:t>
            </a:r>
            <a:r>
              <a:rPr lang="it-IT" sz="1400" dirty="0" smtClean="0">
                <a:solidFill>
                  <a:srgbClr val="0D6930"/>
                </a:solidFill>
                <a:latin typeface="Gotham-Medium"/>
                <a:cs typeface="Gotham-Medium"/>
              </a:rPr>
              <a:t>2025-2026 </a:t>
            </a:r>
            <a:r>
              <a:rPr lang="it-IT" sz="1400" b="1" dirty="0" smtClean="0">
                <a:solidFill>
                  <a:srgbClr val="0D6930"/>
                </a:solidFill>
                <a:latin typeface="Gotham-Medium"/>
                <a:cs typeface="Gotham-Medium"/>
              </a:rPr>
              <a:t>DIETA NO GLUTINE  </a:t>
            </a:r>
            <a:endParaRPr lang="it-IT" sz="1400" b="1" dirty="0">
              <a:solidFill>
                <a:srgbClr val="0D6930"/>
              </a:solidFill>
              <a:latin typeface="Gotham-Medium"/>
              <a:cs typeface="Gotham-Medium"/>
            </a:endParaRP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xmlns="" id="{4E389CA4-FDD1-A047-8121-86CF3E1CA6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0017601"/>
              </p:ext>
            </p:extLst>
          </p:nvPr>
        </p:nvGraphicFramePr>
        <p:xfrm>
          <a:off x="433454" y="748660"/>
          <a:ext cx="10080536" cy="6425941"/>
        </p:xfrm>
        <a:graphic>
          <a:graphicData uri="http://schemas.openxmlformats.org/drawingml/2006/table">
            <a:tbl>
              <a:tblPr firstRow="1" bandRow="1">
                <a:effectLst/>
                <a:tableStyleId>{5940675A-B579-460E-94D1-54222C63F5DA}</a:tableStyleId>
              </a:tblPr>
              <a:tblGrid>
                <a:gridCol w="10327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500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6473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1821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9522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47448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645055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179333">
                <a:tc rowSpan="2" gridSpan="2">
                  <a:txBody>
                    <a:bodyPr/>
                    <a:lstStyle/>
                    <a:p>
                      <a:endParaRPr lang="it-IT" sz="900" dirty="0">
                        <a:latin typeface="+mj-l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LUNEDÌ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MARTEDÌ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MERCOLEDÌ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GIOVEDÌ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VENERDÌ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 gridSpan="2"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endParaRPr lang="it-IT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99393">
                <a:tc rowSpan="4"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1 SETTIMANA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 </a:t>
                      </a: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S/G </a:t>
                      </a: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 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crema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al Parmigiano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Riso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con pomodoro e lenticchie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Gnocchi </a:t>
                      </a: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S/G </a:t>
                      </a: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 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ragù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di carne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1007943" rtl="0" eaLnBrk="1" fontAlgn="ctr" latinLnBrk="0" hangingPunct="1"/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Crema di carote /zucchine</a:t>
                      </a:r>
                      <a:r>
                        <a:rPr lang="it-IT" sz="11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/patate </a:t>
                      </a: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 </a:t>
                      </a: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RISO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S/G  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 pomodoro e ricotta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91790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Affettato di tacchino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Tonno ½ porzione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Primosale ½ porzione</a:t>
                      </a: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Frittata al formaggio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PESCE* PANATO S/G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99393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Fagiolini *  in insalata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Julienne di carote fresche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Insalata mista (insalata, pomodori, olive e mais)</a:t>
                      </a: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Patate 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 prezzemolo (calde)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Spinaci* all’olio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6128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DESSERT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15918">
                <a:tc rowSpan="4"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2 SETTIMANA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</a:t>
                      </a: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S/G 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 ragù di verdure*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FOCACCIA S/G 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Ravioli  </a:t>
                      </a: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S/G </a:t>
                      </a: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pomodoro 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 basilico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 </a:t>
                      </a: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S/G</a:t>
                      </a: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fredda 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 basilico,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pomodori e ceci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Riso con crema al Parmigiano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99393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LEGUMI S/G</a:t>
                      </a:r>
                      <a:endParaRPr lang="it-IT" sz="1100" b="1" kern="1200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it-IT" sz="1100" b="0" kern="1200" baseline="30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baseline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Prosciutto cotto  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Fettuccine di totano* gratinate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Formaggio ½ porzione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Bocconcini di pollo 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gratinati </a:t>
                      </a:r>
                      <a:r>
                        <a:rPr kumimoji="0" lang="it-IT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S/G</a:t>
                      </a:r>
                      <a:r>
                        <a:rPr kumimoji="0" lang="it-IT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con </a:t>
                      </a:r>
                      <a:r>
                        <a:rPr kumimoji="0" lang="it-IT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aromi</a:t>
                      </a:r>
                    </a:p>
                    <a:p>
                      <a:pPr marL="0" algn="ctr" defTabSz="1007943" rtl="0" eaLnBrk="1" fontAlgn="ctr" latinLnBrk="0" hangingPunct="1"/>
                      <a:endParaRPr lang="it-IT" sz="1100" b="0" kern="1200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35004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Julienne di carote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Insalata,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mais, olive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</a:t>
                      </a:r>
                      <a:r>
                        <a:rPr lang="it-IT" sz="1100" b="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omodori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Erbette* all’olio </a:t>
                      </a: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Fagiolini* all’olio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80693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DESSERT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35004">
                <a:tc rowSpan="5"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3 SETTIMANA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 S/G </a:t>
                      </a:r>
                      <a:r>
                        <a:rPr lang="it-IT" sz="1100" b="1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 crema di zucchine*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</a:t>
                      </a: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S/G </a:t>
                      </a: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 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pomodoro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Crema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di carote* con </a:t>
                      </a:r>
                      <a:r>
                        <a:rPr lang="it-IT" sz="11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RISO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S/G 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olio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e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Pamigiano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Risotto  allo zafferano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69660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Affettato di tacchino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Uova sode con salsa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Cosce di pollo arrosto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Legumi</a:t>
                      </a:r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11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S/G </a:t>
                      </a: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 pomodoro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merluzzo *con prezzemolo  e olive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98003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Julienne di carote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335004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Pomodori in insalata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Fagiolini* all’olio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Patate 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 forno</a:t>
                      </a:r>
                    </a:p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Insalata verde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endParaRPr lang="it-IT" sz="11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80693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DESSERT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499393">
                <a:tc rowSpan="4"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4 SETTIMANA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Tagliatelle </a:t>
                      </a:r>
                      <a:r>
                        <a:rPr lang="it-IT" sz="1100" b="1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S/G </a:t>
                      </a:r>
                      <a:r>
                        <a:rPr lang="it-IT" sz="11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al 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pomodoro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Crema di carote /zucchine</a:t>
                      </a:r>
                      <a:r>
                        <a:rPr lang="it-IT" sz="11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/patate </a:t>
                      </a: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 </a:t>
                      </a: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RISO</a:t>
                      </a:r>
                    </a:p>
                    <a:p>
                      <a:pPr marL="0" algn="ctr" defTabSz="1007943" rtl="0" eaLnBrk="1" fontAlgn="ctr" latinLnBrk="0" hangingPunct="1"/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</a:t>
                      </a:r>
                      <a:r>
                        <a:rPr lang="it-IT" sz="11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S/G </a:t>
                      </a:r>
                      <a:r>
                        <a:rPr lang="it-IT" sz="11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 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pesto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Ravioli </a:t>
                      </a:r>
                      <a:r>
                        <a:rPr lang="it-IT" sz="11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S/G </a:t>
                      </a:r>
                      <a:r>
                        <a:rPr lang="it-IT" sz="11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magro 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 burro e  salvia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Riso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all’inglese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415918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Mozzarella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Arrosto di tacchino al limone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Merluzzo </a:t>
                      </a: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gratinat</a:t>
                      </a: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 S/G  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Pollo arrosto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Uova strapazzate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80693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Insalata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verde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Patate 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 forno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Julienne di carote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pomodori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Spinaci* all’olio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80693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DESSERT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</a:tbl>
          </a:graphicData>
        </a:graphic>
      </p:graphicFrame>
      <p:sp>
        <p:nvSpPr>
          <p:cNvPr id="2" name="Rettangolo 1"/>
          <p:cNvSpPr/>
          <p:nvPr/>
        </p:nvSpPr>
        <p:spPr>
          <a:xfrm>
            <a:off x="1016326" y="7105675"/>
            <a:ext cx="848626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it-IT" sz="7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“SI INFORMANO I CONSUMATORI CON ALLERGIE O INTOLLERANZE ALIMENTARI, o chi per essi (genitori/tutori), che gli alimenti e le bevande preparati e somministrati possono contenere uno o più dei seguenti allergeni come ingredienti o derivanti dal processo produttivo:  Cereali contenenti glutine (cioè grano, segale, orzo, avena, farro, kamut o i loro ceppi ibridati), crostacei, uova, pesce, arachidi, soia, latte, lattosio, frutta a guscio (cioè mandorle, nocciole, noci, noci di acagiù, noci di pecan, noci del Brasile, pistacchi, noci macadamia), sedano, senape, semi di sesamo, anidride solforosa e solfiti, lupini, molluschi e tutti i derivati dei prodotti in elenco (ai sensi del Reg. UE 1169/11 – allegato II e s.m.i.).</a:t>
            </a:r>
            <a:endParaRPr lang="it-IT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it-IT" sz="7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 invitano i genitori/tutori dei consumatori allergici ad uno o più degli allergeni sopra riportati ad attivare l’iter di richiesta della dieta sanitaria</a:t>
            </a:r>
            <a:endParaRPr lang="it-IT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it-IT" sz="7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 informazioni relative alla presenza di soggetti con allergie o intolleranze alimentari vengono raccolte mediante la presentazione di idonea certificazione medica e in fase di produzione vengono formulati pasti personalizzati, privi degli allergeni per cui risulta documentata una sensibilizzazione.”    </a:t>
            </a:r>
            <a:r>
              <a:rPr lang="it-IT" sz="7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 preparazioni gastronomiche contrassegnate con asterisco * potrebbero essere preparate con materie prime congelate/surgelate all'origine</a:t>
            </a:r>
            <a:r>
              <a:rPr lang="it-IT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it-IT" sz="10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61152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1C167F923CD3143B3EBAB62DB3A5A64" ma:contentTypeVersion="10" ma:contentTypeDescription="Creare un nuovo documento." ma:contentTypeScope="" ma:versionID="32fd596c0e950c4abc98a453d3583718">
  <xsd:schema xmlns:xsd="http://www.w3.org/2001/XMLSchema" xmlns:xs="http://www.w3.org/2001/XMLSchema" xmlns:p="http://schemas.microsoft.com/office/2006/metadata/properties" xmlns:ns3="599197a1-5219-4f0f-a7f7-63b903f64c68" targetNamespace="http://schemas.microsoft.com/office/2006/metadata/properties" ma:root="true" ma:fieldsID="93b1b8ccdd54a02a89fd471fa4318b3f" ns3:_="">
    <xsd:import namespace="599197a1-5219-4f0f-a7f7-63b903f64c6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9197a1-5219-4f0f-a7f7-63b903f64c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A7C7442-3C8D-46FC-9F34-22C93EC8CF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9197a1-5219-4f0f-a7f7-63b903f64c6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D523790-E7F3-43B6-B6B9-1A6F94C91C6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BEC84AD-F99A-43D6-AFFE-58C933762AE4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599197a1-5219-4f0f-a7f7-63b903f64c68"/>
    <ds:schemaRef ds:uri="http://purl.org/dc/elements/1.1/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380</Words>
  <Application>Microsoft Office PowerPoint</Application>
  <PresentationFormat>Personalizzato</PresentationFormat>
  <Paragraphs>111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Gotham-Medium</vt:lpstr>
      <vt:lpstr>Times New Roman</vt:lpstr>
      <vt:lpstr>Tema di Office</vt:lpstr>
      <vt:lpstr>Menù ESTIVO SCUOLE COMUNE DI OLGIATE OLONA - Primavera- Estate | Anno Scolastico 2025-2026 DIETA NO GLUTINE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Menu Scuole Comune di XXX Primavera- Estate | Anno Scolastico 2018-2019</dc:title>
  <dc:creator>Utente4</dc:creator>
  <cp:keywords>4 settimane; Cirghiotto; template menu; menu; POWER POINT; template</cp:keywords>
  <cp:lastModifiedBy>Castellanza CP</cp:lastModifiedBy>
  <cp:revision>122</cp:revision>
  <cp:lastPrinted>2025-09-09T12:13:57Z</cp:lastPrinted>
  <dcterms:created xsi:type="dcterms:W3CDTF">2019-06-10T07:41:29Z</dcterms:created>
  <dcterms:modified xsi:type="dcterms:W3CDTF">2025-09-15T12:33:33Z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0x01010081C167F923CD3143B3EBAB62DB3A5A64</vt:lpwstr>
  </property>
  <property fmtid="{D5CDD505-2E9C-101B-9397-08002B2CF9AE}" pid="3" name="e81da6fad08c419ab7e1a8ebd5dce251">
    <vt:lpwstr>2019|f089f57a-336c-4409-8c31-cf7215494b8e</vt:lpwstr>
  </property>
  <property fmtid="{D5CDD505-2E9C-101B-9397-08002B2CF9AE}" pid="4" name="TaxCatchAll">
    <vt:lpwstr>45;#2019</vt:lpwstr>
  </property>
  <property fmtid="{D5CDD505-2E9C-101B-9397-08002B2CF9AE}" pid="5" name="TaxKeyword">
    <vt:lpwstr>131;#POWER POINT|82ed11eb-b2d8-4f94-8474-7527a43529fa;#225;#menu|c05b870c-f84c-45ee-b68e-666eb4664dbe;#197;#Cirghiotto|745bb7e9-35a2-4314-9e10-450366324560;#142;#template|d0e390c6-b09d-4c8a-a62b-4e746fcda441;#309;#template menu|abcbdc46-27ea-43a7-a39f-c26</vt:lpwstr>
  </property>
  <property fmtid="{D5CDD505-2E9C-101B-9397-08002B2CF9AE}" pid="6" name="CIRAreaCompetenza">
    <vt:lpwstr/>
  </property>
  <property fmtid="{D5CDD505-2E9C-101B-9397-08002B2CF9AE}" pid="7" name="CIRAnno">
    <vt:lpwstr>45;#2019|f089f57a-336c-4409-8c31-cf7215494b8e</vt:lpwstr>
  </property>
  <property fmtid="{D5CDD505-2E9C-101B-9397-08002B2CF9AE}" pid="8" name="CIROrganizzazione">
    <vt:lpwstr/>
  </property>
  <property fmtid="{D5CDD505-2E9C-101B-9397-08002B2CF9AE}" pid="9" name="CIRGruppo">
    <vt:lpwstr/>
  </property>
  <property fmtid="{D5CDD505-2E9C-101B-9397-08002B2CF9AE}" pid="10" name="CIRArea">
    <vt:lpwstr/>
  </property>
</Properties>
</file>