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303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AB3"/>
    <a:srgbClr val="0033CC"/>
    <a:srgbClr val="00FF99"/>
    <a:srgbClr val="FF0066"/>
    <a:srgbClr val="EDF9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B81B6-1921-4B69-8D06-E10AC7785C43}" v="2" dt="2025-10-01T09:52:40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705"/>
  </p:normalViewPr>
  <p:slideViewPr>
    <p:cSldViewPr snapToGrid="0" snapToObjects="1">
      <p:cViewPr varScale="1">
        <p:scale>
          <a:sx n="97" d="100"/>
          <a:sy n="97" d="100"/>
        </p:scale>
        <p:origin x="1650" y="84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ombo Davide" userId="32f6ab62-133d-4a25-a55e-f38ba78496f9" providerId="ADAL" clId="{012B81B6-1921-4B69-8D06-E10AC7785C43}"/>
    <pc:docChg chg="custSel modSld">
      <pc:chgData name="Colombo Davide" userId="32f6ab62-133d-4a25-a55e-f38ba78496f9" providerId="ADAL" clId="{012B81B6-1921-4B69-8D06-E10AC7785C43}" dt="2025-10-01T09:53:26.258" v="251" actId="20577"/>
      <pc:docMkLst>
        <pc:docMk/>
      </pc:docMkLst>
      <pc:sldChg chg="modSp mod">
        <pc:chgData name="Colombo Davide" userId="32f6ab62-133d-4a25-a55e-f38ba78496f9" providerId="ADAL" clId="{012B81B6-1921-4B69-8D06-E10AC7785C43}" dt="2025-10-01T09:53:26.258" v="251" actId="20577"/>
        <pc:sldMkLst>
          <pc:docMk/>
          <pc:sldMk cId="3784208348" sldId="303"/>
        </pc:sldMkLst>
        <pc:graphicFrameChg chg="mod modGraphic">
          <ac:chgData name="Colombo Davide" userId="32f6ab62-133d-4a25-a55e-f38ba78496f9" providerId="ADAL" clId="{012B81B6-1921-4B69-8D06-E10AC7785C43}" dt="2025-10-01T09:53:26.258" v="251" actId="20577"/>
          <ac:graphicFrameMkLst>
            <pc:docMk/>
            <pc:sldMk cId="3784208348" sldId="303"/>
            <ac:graphicFrameMk id="8" creationId="{4E389CA4-FDD1-A047-8121-86CF3E1CA69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4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3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6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121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">
            <a:extLst>
              <a:ext uri="{FF2B5EF4-FFF2-40B4-BE49-F238E27FC236}">
                <a16:creationId xmlns:a16="http://schemas.microsoft.com/office/drawing/2014/main" xmlns="" id="{E3A60BB4-8A58-5E4A-91FB-22912E033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0691813" cy="521943"/>
          </a:xfrm>
        </p:spPr>
        <p:txBody>
          <a:bodyPr anchor="t">
            <a:normAutofit fontScale="90000"/>
          </a:bodyPr>
          <a:lstStyle/>
          <a:p>
            <a:r>
              <a:rPr lang="it-I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SCUOLE PRIMARIE </a:t>
            </a:r>
            <a:r>
              <a:rPr lang="it-IT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</a:t>
            </a:r>
            <a:r>
              <a:rPr lang="it-I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COMUNE </a:t>
            </a:r>
            <a:r>
              <a:rPr lang="it-IT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1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GORLA MINORE </a:t>
            </a:r>
            <a:r>
              <a:rPr lang="it-IT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vigore dal 10/11 1°settimana </a:t>
            </a:r>
            <a:r>
              <a:rPr lang="it-I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1800" dirty="0">
              <a:latin typeface="Gotham-Medium"/>
              <a:cs typeface="Gotham-Medium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xmlns="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934489"/>
              </p:ext>
            </p:extLst>
          </p:nvPr>
        </p:nvGraphicFramePr>
        <p:xfrm>
          <a:off x="279840" y="260971"/>
          <a:ext cx="10411973" cy="6031993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098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18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32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993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416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61249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69114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99465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6704">
                <a:tc rowSpan="4">
                  <a:txBody>
                    <a:bodyPr/>
                    <a:lstStyle/>
                    <a:p>
                      <a:pPr algn="ctr"/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Passato di legumi e ortaggi*  con crostini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Risotto alla piemontese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al pesto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crema alla zucca*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aromi e parmigiano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Provolone </a:t>
                      </a:r>
                      <a:r>
                        <a:rPr lang="it-IT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valpadana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DOP 1\2 </a:t>
                      </a:r>
                      <a:r>
                        <a:rPr lang="it-IT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porz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Arrosto di </a:t>
                      </a: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carrè con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aromi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it-IT" sz="10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ettuccine </a:t>
                      </a: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 totano </a:t>
                      </a:r>
                      <a:r>
                        <a:rPr lang="it-IT" sz="10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dorate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Sovracoscia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pollo arrosto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forno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 aromatizzato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Julienne di carote con mais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con olive nere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452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 fresca di stagione</a:t>
                      </a:r>
                    </a:p>
                    <a:p>
                      <a:pPr algn="ctr" fontAlgn="ctr"/>
                      <a:endParaRPr lang="it-IT" sz="10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6704">
                <a:tc rowSpan="4">
                  <a:txBody>
                    <a:bodyPr/>
                    <a:lstStyle/>
                    <a:p>
                      <a:pPr algn="ctr"/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Zuppa cremosa di patate e verdure con crostini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agli aromi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 con crema allo zafferano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pomodoro e olive e ceci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integrale 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 pomodoro,  ricotta e basilico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229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Crocchette di legumi* con nappatura al pomodoro e basilico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spc="-2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Trancetto</a:t>
                      </a:r>
                      <a:r>
                        <a:rPr lang="it-IT" sz="1000" b="0" kern="1200" spc="-2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merluzzo gratinato con aromi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Arista al latte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spc="-2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Asiago  DOP 1\2 porzione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  <a:endParaRPr lang="it-IT" sz="1000" b="0" u="none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</a:t>
                      </a:r>
                      <a:r>
                        <a:rPr lang="it-IT" sz="100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 e rossa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e cavolo cappuccio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</a:t>
                      </a:r>
                      <a:r>
                        <a:rPr lang="it-IT" sz="1000" b="0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forno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 finocchi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9351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algn="ctr" fontAlgn="ctr"/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it-IT" sz="10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6725">
                <a:tc rowSpan="4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</a:t>
                      </a:r>
                      <a:endParaRPr lang="it-IT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al pesto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i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ntegrale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 ragù di verdure*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Pizza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margherita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Gnocchi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in salsa rosa (besciamella e pomodoro)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Polpette* in umido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Quadratino di frittata al formaggio 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 di tacchino 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½ 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Pollo arrosto con aromi alla bolognese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Bastoncini di pesce </a:t>
                      </a: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*al 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forno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51110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e mais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all’olio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 con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</a:t>
                      </a:r>
                      <a:r>
                        <a:rPr lang="it-IT" sz="100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 e rossa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6102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algn="ctr" fontAlgn="ctr"/>
                      <a:endParaRPr lang="it-IT" sz="1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76725">
                <a:tc rowSpan="4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 e basilico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Risotto al pomodoro 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 carote, olive e mais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Crema* di legumi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con orzo 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con pesto di broccoli*, fagiolini* e noci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spalmabile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Uovo sodo o frittata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Tagliatelle con ragù di carne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tacchino ½ pz 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Trancetto di merluzzo* </a:t>
                      </a:r>
                      <a:r>
                        <a:rPr lang="it-IT" sz="10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panato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6547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Erbette*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all’olio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all’olio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Patate*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 forno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con cavolo cappuccio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8150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algn="ctr" fontAlgn="ctr"/>
                      <a:endParaRPr lang="it-IT" sz="10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 fresca di stagione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1022943" y="6451679"/>
            <a:ext cx="842585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900" i="1" dirty="0"/>
              <a:t>“</a:t>
            </a:r>
            <a:r>
              <a:rPr lang="it-IT" sz="800" i="1" dirty="0"/>
              <a:t>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 Si invitano i genitori/tutori dei consumatori allergici ad uno o più degli allergeni sopra riportati ad attivare l’iter di richiesta della dieta sanitaria. 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</a:t>
            </a:r>
            <a:r>
              <a:rPr lang="it-IT" sz="800" dirty="0"/>
              <a:t>VIENE SOMMINISTRATO PANE A CONTENUTO DI SALE INFERIORE AL 1,7%. Le preparazioni gastronomiche contrassegnate con asterisco * potrebbero essere preparate con materie prime congelate/surgelate all'origine</a:t>
            </a:r>
            <a:r>
              <a:rPr lang="it-IT" sz="9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42083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EC84AD-F99A-43D6-AFFE-58C933762AE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15503</TotalTime>
  <Words>444</Words>
  <Application>Microsoft Office PowerPoint</Application>
  <PresentationFormat>Personalizzato</PresentationFormat>
  <Paragraphs>109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Gotham-Medium</vt:lpstr>
      <vt:lpstr>Tema di Office</vt:lpstr>
      <vt:lpstr>SCUOLE PRIMARIE DEL COMUNE DI GORLA MINORE In vigore dal 10/11 1°settimana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Castellanza CP</cp:lastModifiedBy>
  <cp:revision>180</cp:revision>
  <cp:lastPrinted>2025-10-23T12:33:58Z</cp:lastPrinted>
  <dcterms:created xsi:type="dcterms:W3CDTF">2019-06-10T07:41:29Z</dcterms:created>
  <dcterms:modified xsi:type="dcterms:W3CDTF">2025-10-24T10:26:49Z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