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4622" autoAdjust="0"/>
  </p:normalViewPr>
  <p:slideViewPr>
    <p:cSldViewPr>
      <p:cViewPr varScale="1">
        <p:scale>
          <a:sx n="66" d="100"/>
          <a:sy n="66" d="100"/>
        </p:scale>
        <p:origin x="149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2DB950F-C9AD-4273-884D-CCB3C5D5CF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7FA4251-7751-4F64-AFFB-5499FCA8F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AA87EE-670E-33F2-7F7A-302AF4EF8D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27A3183-B3E9-C5E6-0DC8-C7664C7DB1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D508A56-0067-C812-75B0-5C8B1ADD6F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6AAAAE-D317-466F-B9C3-846CA54682B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7109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CA2EAD-27F8-419C-9ED0-1A16C0D6C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B5A222D-77AD-4D90-AE52-4893733BC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998334-A7DC-CEE5-A7E4-2156666FA8F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687727-DBBF-3694-3C8B-92A78F4D7F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F492880-5D24-B5A4-4691-01D8EE12EF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5AB71D9-0DF1-4F21-BBDE-7F108711940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1760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9093D95-BFF7-4EF6-B5F2-6132205B76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3D6E4E9-0238-4859-9610-40D36B4BA0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FADA726-5B61-1C86-97A0-D045E26C0F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5E51DEA-1DDA-A347-412D-FF560EFFDB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AA2357-916D-0462-A0F4-0FD153CF36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E819C7-EB05-4841-88B0-FE42F2A159B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668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A7C18E-EF17-4E73-A7D6-891CFBD26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B148E7-2127-49B1-A984-085301133C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518D3B-6147-924F-730B-A5D2DC3FE0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E61C88-9F63-1AEF-D2EC-A58B90DB60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CD03B4-FE15-082C-9469-8091601471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6DE93-9F81-48EE-91B6-0BE3418168E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04979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D494F1-97C1-4EF1-924B-E06DEDA63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6A7355A-0C1B-4F64-9110-FC9DC50C4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517624-C4B1-C875-F34B-35513073AC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C5EB67-90E0-F4C5-1B80-D8A52671B9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71ECCD-08DB-E713-3C4A-1A4CE00D2BC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72890-2C2F-43D7-A289-327F27BCEFCC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257599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BB2A35-FE61-441E-ACE6-9E27B2744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F208429-9735-4754-8637-EF19F06713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B8277A6-828E-478A-A6F3-03B5F0D743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876AA7-A1A4-CC58-8085-CB990D027F1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932C699-9F88-C876-8CEC-B42A4F9D41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8A032-F52D-F051-C56C-45329184E5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14083B-03E0-4A2E-831B-576850F395B7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767850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ECE262-68F8-454C-B548-E23089F08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775236-2881-4850-9D70-8CC3ABC19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544A65C-1D4E-450A-BBE7-5813443B0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E76A5AD-0538-413E-A000-299114695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F65578B-C2E4-4DC8-8698-D4ABA0E16D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FEA5812-706B-1A16-4AFC-1BC9D900B3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EC1C06B-B9A1-032A-B73C-34524791939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8F06C2-0F0F-D3C1-7BB6-2A44D27A9D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D08B06-7CBD-4FEF-AC1E-5CF4D6CAA64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98150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9A8CE21-4AD8-4019-A4CD-1D51372F3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B6907CF-4D67-B38F-2D28-62235F42F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E24F535-71BD-54E5-1BD3-0909038CA7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825ABE-60B8-7B08-CDD0-FAB9B8F2BC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C73AB3-BA84-485F-ABAD-E6B68BE226DA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779540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77D5B08-1CCE-5172-31C7-BEABBB6E07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935BDCE-DE44-E419-5B39-522CE003B9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67EA86E-5B3A-DA2A-3973-18208C5E93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B21B910-82D7-431B-B5AB-7B970BD532F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14223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9FD6120-64A7-49B3-A097-8D742FE9D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75D066-D1D1-4552-9B47-65F0D0AB41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29C688-BBC1-4B7F-8B30-39B74B9FB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C30F7A-70FB-59C7-F1C9-CA44A63071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97B304-BA01-CB5B-515B-38CDFF45E5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C622AAF-A071-BAE6-4B4E-C61160377F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94F86-88CC-481C-B879-637DB1962AE6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8143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AA557F-EB9B-4D37-BF92-99C0D4B8F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937D104-3D10-462F-984D-351AA40862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D03347-5817-4FCD-AA21-2292900F29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771B30-1483-3BC6-C850-4C9D2A1C9C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FA7B62A-7017-C178-8B80-003342E7CB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4AE7A6-2BDC-CBB5-1DFC-4C2C3B535D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F6EE64-22BC-48E6-9325-E523E3002D38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624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694F29-CDFB-4FE3-DF46-E49DCA5BDD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D1CE3D8-64B6-3399-6612-A42E5DC10F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51BF2DF-C355-43C4-9D21-E17123EC1F2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F5E222-1A17-4C87-9E82-6C1F70CFD5D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C7F6C89-2450-4524-973A-C8B0185C0AC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A66EE19F-6F70-4F9B-ADFB-C8376CD78720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6701955-0CEA-A113-1273-98554EBDD93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pPr eaLnBrk="1" hangingPunct="1"/>
            <a:r>
              <a:rPr lang="it-IT" altLang="it-IT" sz="4400" dirty="0"/>
              <a:t>Comune di Daverio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84DAF7DA-DA51-2C19-468E-C6C4606E9A8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sz="2000" i="1" dirty="0"/>
              <a:t>Rappresentazione grafica ad evidenza dei rapporti tra l’Amministrazione e le Società Partecipate, gli Enti Pubblici Vigilati e gli Enti di diritto privato in controllo pubblico</a:t>
            </a:r>
            <a:endParaRPr lang="it-IT" altLang="it-IT" sz="2800" i="1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9D7D7FBD-6D0E-3F02-83B5-6635C54039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6220" y="899951"/>
            <a:ext cx="1461884" cy="14700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C7C5A49-CD64-7C19-E6D2-C8FA34F6B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sz="3200" dirty="0"/>
              <a:t>Enti Pubblici vigilati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E9A8C3D-177B-FD6F-DBA9-6933AD671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3438128"/>
            <a:ext cx="8229600" cy="1143000"/>
          </a:xfrm>
        </p:spPr>
        <p:txBody>
          <a:bodyPr/>
          <a:lstStyle/>
          <a:p>
            <a:pPr eaLnBrk="1" hangingPunct="1"/>
            <a:r>
              <a:rPr lang="it-IT" altLang="it-IT" sz="2400" dirty="0"/>
              <a:t>Il Comune non vigila su alcun Ente Pubblico</a:t>
            </a:r>
            <a:endParaRPr lang="it-IT" altLang="it-IT" sz="2400" dirty="0">
              <a:highlight>
                <a:srgbClr val="FFFF00"/>
              </a:highlight>
            </a:endParaRP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4DF4A4BF-86B9-AF2A-299D-DFDB7B9A6A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460445"/>
            <a:ext cx="105156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43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C7C5A49-CD64-7C19-E6D2-C8FA34F6B3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91917"/>
          </a:xfrm>
        </p:spPr>
        <p:txBody>
          <a:bodyPr/>
          <a:lstStyle/>
          <a:p>
            <a:pPr eaLnBrk="1" hangingPunct="1"/>
            <a:r>
              <a:rPr lang="it-IT" altLang="it-IT" dirty="0"/>
              <a:t>Società Partecipate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E9A8C3D-177B-FD6F-DBA9-6933AD6716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0730"/>
            <a:ext cx="8229600" cy="538540"/>
          </a:xfrm>
        </p:spPr>
        <p:txBody>
          <a:bodyPr/>
          <a:lstStyle/>
          <a:p>
            <a:pPr eaLnBrk="1" hangingPunct="1"/>
            <a:r>
              <a:rPr lang="it-IT" altLang="it-IT" sz="2400" dirty="0"/>
              <a:t>Il Comune partecipa le seguenti società.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3DD6C7D3-4937-B8A5-F8BB-5A29086D1C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3848" y="1519270"/>
            <a:ext cx="2305050" cy="693071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dirty="0"/>
              <a:t>Comune di </a:t>
            </a:r>
          </a:p>
          <a:p>
            <a:pPr algn="ctr" eaLnBrk="1" hangingPunct="1"/>
            <a:r>
              <a:rPr lang="it-IT" altLang="it-IT" dirty="0"/>
              <a:t>Daverio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D36E027F-DF4F-024A-E277-9F938F097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280" y="2492896"/>
            <a:ext cx="2305050" cy="94340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dirty="0"/>
              <a:t>COINGER S.r.l.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0F7BC4BF-8778-BE52-722C-84744B03E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96667" y="2492897"/>
            <a:ext cx="2519412" cy="94340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t-IT" altLang="it-IT" dirty="0"/>
              <a:t>ALFA S.r.l.</a:t>
            </a:r>
          </a:p>
        </p:txBody>
      </p:sp>
      <p:sp>
        <p:nvSpPr>
          <p:cNvPr id="15" name="Text Box 14">
            <a:extLst>
              <a:ext uri="{FF2B5EF4-FFF2-40B4-BE49-F238E27FC236}">
                <a16:creationId xmlns:a16="http://schemas.microsoft.com/office/drawing/2014/main" id="{CB14D182-FE4E-0DB4-7BDF-CAE140892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199" y="3716859"/>
            <a:ext cx="82296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it-IT" altLang="it-IT" sz="1600" i="1" dirty="0"/>
              <a:t>Partecipata per il 3,1640%   Partecipata per lo 0,17270%      Partecipata per lo 0,00038% </a:t>
            </a:r>
          </a:p>
        </p:txBody>
      </p: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73E00A7-D804-D60F-0296-388CCDC922D7}"/>
              </a:ext>
            </a:extLst>
          </p:cNvPr>
          <p:cNvCxnSpPr>
            <a:cxnSpLocks/>
            <a:stCxn id="3076" idx="2"/>
            <a:endCxn id="3078" idx="0"/>
          </p:cNvCxnSpPr>
          <p:nvPr/>
        </p:nvCxnSpPr>
        <p:spPr>
          <a:xfrm>
            <a:off x="4356373" y="2212341"/>
            <a:ext cx="0" cy="2805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Rettangolo 13">
            <a:extLst>
              <a:ext uri="{FF2B5EF4-FFF2-40B4-BE49-F238E27FC236}">
                <a16:creationId xmlns:a16="http://schemas.microsoft.com/office/drawing/2014/main" id="{EABCEF24-14B8-F96C-F908-1A2BCC38E61E}"/>
              </a:ext>
            </a:extLst>
          </p:cNvPr>
          <p:cNvSpPr/>
          <p:nvPr/>
        </p:nvSpPr>
        <p:spPr>
          <a:xfrm>
            <a:off x="6048166" y="2492896"/>
            <a:ext cx="2088228" cy="935699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LERETI SPA – GRUPPO ACINQUE</a:t>
            </a:r>
          </a:p>
        </p:txBody>
      </p:sp>
      <p:pic>
        <p:nvPicPr>
          <p:cNvPr id="17" name="Immagine 16">
            <a:extLst>
              <a:ext uri="{FF2B5EF4-FFF2-40B4-BE49-F238E27FC236}">
                <a16:creationId xmlns:a16="http://schemas.microsoft.com/office/drawing/2014/main" id="{EB1B6D3B-6504-58DB-5801-8EBBCA1A6C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599" y="0"/>
            <a:ext cx="1051560" cy="1143000"/>
          </a:xfrm>
          <a:prstGeom prst="rect">
            <a:avLst/>
          </a:prstGeom>
        </p:spPr>
      </p:pic>
      <p:cxnSp>
        <p:nvCxnSpPr>
          <p:cNvPr id="27" name="Connettore 2 26">
            <a:extLst>
              <a:ext uri="{FF2B5EF4-FFF2-40B4-BE49-F238E27FC236}">
                <a16:creationId xmlns:a16="http://schemas.microsoft.com/office/drawing/2014/main" id="{F5CDAC1E-B904-B38E-02BA-673ABC345BF1}"/>
              </a:ext>
            </a:extLst>
          </p:cNvPr>
          <p:cNvCxnSpPr>
            <a:stCxn id="3076" idx="1"/>
          </p:cNvCxnSpPr>
          <p:nvPr/>
        </p:nvCxnSpPr>
        <p:spPr>
          <a:xfrm flipH="1">
            <a:off x="2051720" y="1865806"/>
            <a:ext cx="1152128" cy="627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nettore 2 28">
            <a:extLst>
              <a:ext uri="{FF2B5EF4-FFF2-40B4-BE49-F238E27FC236}">
                <a16:creationId xmlns:a16="http://schemas.microsoft.com/office/drawing/2014/main" id="{64196C16-B257-D11C-D98E-1A2C9F20D4B9}"/>
              </a:ext>
            </a:extLst>
          </p:cNvPr>
          <p:cNvCxnSpPr>
            <a:cxnSpLocks/>
            <a:stCxn id="3076" idx="3"/>
            <a:endCxn id="14" idx="0"/>
          </p:cNvCxnSpPr>
          <p:nvPr/>
        </p:nvCxnSpPr>
        <p:spPr>
          <a:xfrm>
            <a:off x="5508898" y="1865806"/>
            <a:ext cx="1583382" cy="627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81" name="Connettore 2 3080">
            <a:extLst>
              <a:ext uri="{FF2B5EF4-FFF2-40B4-BE49-F238E27FC236}">
                <a16:creationId xmlns:a16="http://schemas.microsoft.com/office/drawing/2014/main" id="{9A57873A-A1D0-D3E9-8F46-4FDC95B51612}"/>
              </a:ext>
            </a:extLst>
          </p:cNvPr>
          <p:cNvCxnSpPr>
            <a:cxnSpLocks/>
          </p:cNvCxnSpPr>
          <p:nvPr/>
        </p:nvCxnSpPr>
        <p:spPr>
          <a:xfrm>
            <a:off x="4571999" y="4293096"/>
            <a:ext cx="1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5" name="CasellaDiTesto 3084">
            <a:extLst>
              <a:ext uri="{FF2B5EF4-FFF2-40B4-BE49-F238E27FC236}">
                <a16:creationId xmlns:a16="http://schemas.microsoft.com/office/drawing/2014/main" id="{9F42546C-AEB2-5715-F626-006BB1B75381}"/>
              </a:ext>
            </a:extLst>
          </p:cNvPr>
          <p:cNvSpPr txBox="1"/>
          <p:nvPr/>
        </p:nvSpPr>
        <p:spPr>
          <a:xfrm rot="10800000" flipV="1">
            <a:off x="1115615" y="4739236"/>
            <a:ext cx="7416821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it-IT" altLang="it-IT" sz="1600" i="1" u="sng" dirty="0"/>
              <a:t>PARTECIPAZIONI INDIRETTE</a:t>
            </a:r>
          </a:p>
          <a:p>
            <a:pPr algn="ctr" eaLnBrk="1" hangingPunct="1"/>
            <a:r>
              <a:rPr lang="it-IT" altLang="it-IT" sz="1600" i="1" u="sng" dirty="0"/>
              <a:t> </a:t>
            </a:r>
          </a:p>
          <a:p>
            <a:pPr eaLnBrk="1" hangingPunct="1"/>
            <a:r>
              <a:rPr lang="it-IT" altLang="it-IT" sz="1600" i="1" dirty="0"/>
              <a:t>Alfa srl		  </a:t>
            </a:r>
            <a:r>
              <a:rPr lang="it-IT" altLang="it-IT" sz="1600" i="1" dirty="0">
                <a:sym typeface="Wingdings" panose="05000000000000000000" pitchFamily="2" charset="2"/>
              </a:rPr>
              <a:t>  Water Alliance Acque di Lombardia 4,13%</a:t>
            </a:r>
          </a:p>
          <a:p>
            <a:pPr eaLnBrk="1" hangingPunct="1"/>
            <a:endParaRPr lang="it-IT" altLang="it-IT" sz="1600" i="1" dirty="0"/>
          </a:p>
          <a:p>
            <a:pPr eaLnBrk="1" hangingPunct="1"/>
            <a:r>
              <a:rPr lang="it-IT" altLang="it-IT" sz="1600" i="1" dirty="0"/>
              <a:t>Alfa srl 		  </a:t>
            </a:r>
            <a:r>
              <a:rPr lang="it-IT" altLang="it-IT" sz="1600" i="1" dirty="0">
                <a:sym typeface="Wingdings" panose="05000000000000000000" pitchFamily="2" charset="2"/>
              </a:rPr>
              <a:t> Prealpi Servizi srl [in liquidazione] 35,56291% 		</a:t>
            </a:r>
            <a:endParaRPr lang="it-IT" altLang="it-IT" sz="18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>
            <a:extLst>
              <a:ext uri="{FF2B5EF4-FFF2-40B4-BE49-F238E27FC236}">
                <a16:creationId xmlns:a16="http://schemas.microsoft.com/office/drawing/2014/main" id="{C7F24166-11C6-ED9F-3DDD-F4DA852D78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it-IT" altLang="it-IT" sz="2400" dirty="0"/>
          </a:p>
          <a:p>
            <a:pPr eaLnBrk="1" hangingPunct="1"/>
            <a:endParaRPr lang="it-IT" altLang="it-IT" sz="2400"/>
          </a:p>
          <a:p>
            <a:pPr marL="0" indent="0" eaLnBrk="1" hangingPunct="1">
              <a:buNone/>
            </a:pPr>
            <a:r>
              <a:rPr lang="it-IT" altLang="it-IT" sz="2400"/>
              <a:t>Il </a:t>
            </a:r>
            <a:r>
              <a:rPr lang="it-IT" altLang="it-IT" sz="2400" dirty="0"/>
              <a:t>Comune non controlla alcun Ente di diritto privato.</a:t>
            </a:r>
          </a:p>
          <a:p>
            <a:pPr eaLnBrk="1" hangingPunct="1"/>
            <a:endParaRPr lang="it-IT" altLang="it-IT" dirty="0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4F2E2143-2DC4-C941-6F07-9F078BCBDA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/>
              <a:t>Enti di diritto privato controllati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9FC3C1AE-FF03-84CD-F799-E5A590726F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5257800"/>
            <a:ext cx="1051560" cy="1143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134</Words>
  <Application>Microsoft Office PowerPoint</Application>
  <PresentationFormat>Presentazione su schermo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7" baseType="lpstr">
      <vt:lpstr>Arial</vt:lpstr>
      <vt:lpstr>Wingdings</vt:lpstr>
      <vt:lpstr>Struttura predefinita</vt:lpstr>
      <vt:lpstr>Comune di Daverio</vt:lpstr>
      <vt:lpstr>Enti Pubblici vigilati</vt:lpstr>
      <vt:lpstr>Società Partecipate</vt:lpstr>
      <vt:lpstr>Enti di diritto privato controllati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Comune di Cantello</dc:title>
  <dc:creator>Utente03</dc:creator>
  <cp:lastModifiedBy>Segreteria1</cp:lastModifiedBy>
  <cp:revision>15</cp:revision>
  <dcterms:created xsi:type="dcterms:W3CDTF">2016-02-16T15:33:57Z</dcterms:created>
  <dcterms:modified xsi:type="dcterms:W3CDTF">2026-01-08T12:36:47Z</dcterms:modified>
</cp:coreProperties>
</file>