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hyperlink" Target="https://etabtodi.it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hyperlink" Target="https://etabtodi.i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CDV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053328"/>
            <a:ext cx="12191999" cy="804672"/>
          </a:xfrm>
          <a:prstGeom prst="rect">
            <a:avLst/>
          </a:prstGeom>
          <a:solidFill>
            <a:srgbClr val="08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6245352"/>
            <a:ext cx="658368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EBCC8B"/>
                </a:solidFill>
                <a:latin typeface="Georgia"/>
              </a:rPr>
              <a:t>BROCHURE INFORMATIVA  •  BIENNALE INTERNAZIONALE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9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2120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BCC8B"/>
                </a:solidFill>
                <a:latin typeface="Georgia"/>
              </a:rPr>
              <a:t>UN CONCORSO, UNA CITTÀ, UN GRANDE INCONTRO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F7EFDE"/>
                </a:solidFill>
                <a:latin typeface="Georgia"/>
              </a:rPr>
              <a:t>Francesca Dego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89888"/>
            <a:ext cx="1078992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CDC5B7"/>
                </a:solidFill>
                <a:latin typeface="Georgia"/>
              </a:rPr>
              <a:t>Presidente di Giuria • Violinista e concertista internazionale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847088"/>
            <a:ext cx="109728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CDV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384048"/>
            <a:ext cx="4828032" cy="5623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2084831"/>
            <a:ext cx="4480560" cy="15087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100" b="1" i="0">
                <a:solidFill>
                  <a:srgbClr val="F7EFDE"/>
                </a:solidFill>
                <a:latin typeface="Georgia"/>
              </a:rPr>
              <a:t>LA MUSICA
INCONTRA
TODI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67328"/>
            <a:ext cx="5303520" cy="12344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CDC5B7"/>
                </a:solidFill>
                <a:latin typeface="Georgia"/>
              </a:rPr>
              <a:t>La seconda edizione di
“Todi Città del Violino”
porta a Todi giovani talenti,
strumenti storici e liuteria italiana.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84648"/>
            <a:ext cx="150876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5321808"/>
            <a:ext cx="4114800" cy="3840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EBCC8B"/>
                </a:solidFill>
                <a:latin typeface="Georgia"/>
              </a:rPr>
              <a:t>5 • 6 • 7 MARZO 2027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419088"/>
            <a:ext cx="10927080" cy="8890"/>
          </a:xfrm>
          <a:prstGeom prst="rect">
            <a:avLst/>
          </a:prstGeom>
          <a:solidFill>
            <a:srgbClr val="535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6473952"/>
            <a:ext cx="77724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 i="0">
                <a:solidFill>
                  <a:srgbClr val="CDC5B7"/>
                </a:solidFill>
                <a:latin typeface="Georgia"/>
              </a:rPr>
              <a:t>LA CONSOLAZIONE E.T.A.B.  •  TODI CITTÀ DEL VIOLINO 2027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55664"/>
            <a:ext cx="5029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1" i="0">
                <a:solidFill>
                  <a:srgbClr val="EBCC8B"/>
                </a:solidFill>
                <a:latin typeface="Georgia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9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2120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BCC8B"/>
                </a:solidFill>
                <a:latin typeface="Georgia"/>
              </a:rPr>
              <a:t>IL CONCORSO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F7EFDE"/>
                </a:solidFill>
                <a:latin typeface="Georgia"/>
              </a:rPr>
              <a:t>Todi Città del Violino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89888"/>
            <a:ext cx="1078992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CDC5B7"/>
                </a:solidFill>
                <a:latin typeface="Georgia"/>
              </a:rPr>
              <a:t>Biennale internazionale • Fasi finali 5, 6 e 7 marzo 2027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847088"/>
            <a:ext cx="109728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2148840"/>
            <a:ext cx="3520440" cy="1353312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2286000"/>
            <a:ext cx="319125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DIREZIONE ARTISTICA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679192"/>
            <a:ext cx="3191256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330" b="0" i="0">
                <a:solidFill>
                  <a:srgbClr val="F7EFDE"/>
                </a:solidFill>
                <a:latin typeface="Georgia"/>
              </a:rPr>
              <a:t>Maestro Prof. Luca Venturi
Violinista e docente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2148840"/>
            <a:ext cx="3520440" cy="1353312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35424" y="2286000"/>
            <a:ext cx="319125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DUE SEZIONI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5424" y="2679192"/>
            <a:ext cx="3191256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330" b="0" i="0">
                <a:solidFill>
                  <a:srgbClr val="F7EFDE"/>
                </a:solidFill>
                <a:latin typeface="Georgia"/>
              </a:rPr>
              <a:t>A • Senior: 16–30 anni
B • Junior: 11–15 anni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83296" y="2148840"/>
            <a:ext cx="3447288" cy="1353312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47888" y="2286000"/>
            <a:ext cx="3118104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MONTEPREMI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7888" y="2679192"/>
            <a:ext cx="3118104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330" b="0" i="0">
                <a:solidFill>
                  <a:srgbClr val="F7EFDE"/>
                </a:solidFill>
                <a:latin typeface="Georgia"/>
              </a:rPr>
              <a:t>€ 5.000,00
+ strumenti e opportunità concertistiche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3886200"/>
            <a:ext cx="448056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EBCC8B"/>
                </a:solidFill>
                <a:latin typeface="Georgia"/>
              </a:rPr>
              <a:t>Il valore speciale del concorso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370832"/>
            <a:ext cx="10698480" cy="160020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20" b="1">
                <a:solidFill>
                  <a:srgbClr val="EBCC8B"/>
                </a:solidFill>
                <a:latin typeface="Georgia"/>
              </a:rPr>
              <a:t>◆  </a:t>
            </a:r>
            <a:r>
              <a:rPr sz="1420">
                <a:solidFill>
                  <a:srgbClr val="F7EFDE"/>
                </a:solidFill>
                <a:latin typeface="Georgia"/>
              </a:rPr>
              <a:t>assegnazione in comodato gratuito di due strumenti storici di proprietà E.T.A.B.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20" b="1">
                <a:solidFill>
                  <a:srgbClr val="EBCC8B"/>
                </a:solidFill>
                <a:latin typeface="Georgia"/>
              </a:rPr>
              <a:t>◆  </a:t>
            </a:r>
            <a:r>
              <a:rPr sz="1420">
                <a:solidFill>
                  <a:srgbClr val="F7EFDE"/>
                </a:solidFill>
                <a:latin typeface="Georgia"/>
              </a:rPr>
              <a:t>8 violini di liuteria italiana contemporanea assegnati ai concorrenti premiati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20" b="1">
                <a:solidFill>
                  <a:srgbClr val="EBCC8B"/>
                </a:solidFill>
                <a:latin typeface="Georgia"/>
              </a:rPr>
              <a:t>◆  </a:t>
            </a:r>
            <a:r>
              <a:rPr sz="1420">
                <a:solidFill>
                  <a:srgbClr val="F7EFDE"/>
                </a:solidFill>
                <a:latin typeface="Georgia"/>
              </a:rPr>
              <a:t>concerti, partner culturali, materiali e opportunità per la crescita artistica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20" b="1">
                <a:solidFill>
                  <a:srgbClr val="EBCC8B"/>
                </a:solidFill>
                <a:latin typeface="Georgia"/>
              </a:rPr>
              <a:t>◆  </a:t>
            </a:r>
            <a:r>
              <a:rPr sz="1420">
                <a:solidFill>
                  <a:srgbClr val="F7EFDE"/>
                </a:solidFill>
                <a:latin typeface="Georgia"/>
              </a:rPr>
              <a:t>una competizione pensata per mettere in dialogo giovani interpreti, città e patrimonio musicale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419088"/>
            <a:ext cx="10927080" cy="8890"/>
          </a:xfrm>
          <a:prstGeom prst="rect">
            <a:avLst/>
          </a:prstGeom>
          <a:solidFill>
            <a:srgbClr val="535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77724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 i="0">
                <a:solidFill>
                  <a:srgbClr val="CDC5B7"/>
                </a:solidFill>
                <a:latin typeface="Georgia"/>
              </a:rPr>
              <a:t>LA CONSOLAZIONE E.T.A.B.  •  TODI CITTÀ DEL VIOLINO 2027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55664"/>
            <a:ext cx="5029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1" i="0">
                <a:solidFill>
                  <a:srgbClr val="EBCC8B"/>
                </a:solidFill>
                <a:latin typeface="Georgia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9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2120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BCC8B"/>
                </a:solidFill>
                <a:latin typeface="Georgia"/>
              </a:rPr>
              <a:t>GLI STRUMENTI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F7EFDE"/>
                </a:solidFill>
                <a:latin typeface="Georgia"/>
              </a:rPr>
              <a:t>Due violini storici, un’opportunità straordinaria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89888"/>
            <a:ext cx="1078992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CDC5B7"/>
                </a:solidFill>
                <a:latin typeface="Georgia"/>
              </a:rPr>
              <a:t>Assegnazione in comodato gratuito da parte de La Consolazione E.T.A.B.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847088"/>
            <a:ext cx="109728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candina TCD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084831"/>
            <a:ext cx="4069080" cy="4526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74920" y="2212848"/>
            <a:ext cx="2926080" cy="3840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EBCC8B"/>
                </a:solidFill>
                <a:latin typeface="Georgia"/>
              </a:rPr>
              <a:t>GIUSEPPE ODOARDI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4920" y="2615184"/>
            <a:ext cx="182880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CDC5B7"/>
                </a:solidFill>
                <a:latin typeface="Georgia"/>
              </a:rPr>
              <a:t>ca. 1780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4920" y="2999232"/>
            <a:ext cx="6126480" cy="8686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0" i="0">
                <a:solidFill>
                  <a:srgbClr val="F7EFDE"/>
                </a:solidFill>
                <a:latin typeface="Georgia"/>
              </a:rPr>
              <a:t>Il primo premio della Sezione A prevede l’assegnazione in comodato gratuito del pregevole violino Giuseppe Odoardi.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74920" y="4041648"/>
            <a:ext cx="96012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74920" y="4224528"/>
            <a:ext cx="3474720" cy="3840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EBCC8B"/>
                </a:solidFill>
                <a:latin typeface="Georgia"/>
              </a:rPr>
              <a:t>VIOLINO TIROLESE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4920" y="4617720"/>
            <a:ext cx="530352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CDC5B7"/>
                </a:solidFill>
                <a:latin typeface="Georgia"/>
              </a:rPr>
              <a:t>attribuito a Sebastian Klotz • ca. 1750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5010912"/>
            <a:ext cx="6126480" cy="8686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0" i="0">
                <a:solidFill>
                  <a:srgbClr val="F7EFDE"/>
                </a:solidFill>
                <a:latin typeface="Georgia"/>
              </a:rPr>
              <a:t>Il primo premio della Sezione B prevede l’assegnazione in comodato gratuito del violino tirolese attribuito a Sebastian Klotz.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5989320"/>
            <a:ext cx="61264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EBCC8B"/>
                </a:solidFill>
                <a:latin typeface="Georgia"/>
              </a:rPr>
              <a:t>In palio anche 8 violini di liuteria italiana contemporanea.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419088"/>
            <a:ext cx="10927080" cy="8890"/>
          </a:xfrm>
          <a:prstGeom prst="rect">
            <a:avLst/>
          </a:prstGeom>
          <a:solidFill>
            <a:srgbClr val="535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77724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 i="0">
                <a:solidFill>
                  <a:srgbClr val="CDC5B7"/>
                </a:solidFill>
                <a:latin typeface="Georgia"/>
              </a:rPr>
              <a:t>LA CONSOLAZIONE E.T.A.B.  •  TODI CITTÀ DEL VIOLINO 2027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455664"/>
            <a:ext cx="5029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1" i="0">
                <a:solidFill>
                  <a:srgbClr val="EBCC8B"/>
                </a:solidFill>
                <a:latin typeface="Georgia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9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2120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BCC8B"/>
                </a:solidFill>
                <a:latin typeface="Georgia"/>
              </a:rPr>
              <a:t>PREMI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F7EFDE"/>
                </a:solidFill>
                <a:latin typeface="Georgia"/>
              </a:rPr>
              <a:t>Sezione A • Senior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89888"/>
            <a:ext cx="1078992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CDC5B7"/>
                </a:solidFill>
                <a:latin typeface="Georgia"/>
              </a:rPr>
              <a:t>Concorrenti da 16 a 30 anni compiuti • Primo premio dedicato alla memoria della Prof.ssa Elisabetta Scappini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847088"/>
            <a:ext cx="109728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2121408"/>
            <a:ext cx="5257800" cy="1444752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2258568"/>
            <a:ext cx="492861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1° PREMIO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651760"/>
            <a:ext cx="4928616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20" b="0" i="0">
                <a:solidFill>
                  <a:srgbClr val="F7EFDE"/>
                </a:solidFill>
                <a:latin typeface="Georgia"/>
              </a:rPr>
              <a:t>Violino Giuseppe Odoardi (ca. 1780) in comodato gratuito
€ 3.000 lordi • 1 concerto dell’Istituzione Sinfonica Abruzzese (valore € 1.000)
Altri concerti partner • materiali/buoni sponsor • Archi Magazine digitale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2121408"/>
            <a:ext cx="5330952" cy="1444752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64224" y="2258568"/>
            <a:ext cx="5001768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2° E 3° PREMIO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64224" y="2651760"/>
            <a:ext cx="5001768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50" b="0" i="0">
                <a:solidFill>
                  <a:srgbClr val="F7EFDE"/>
                </a:solidFill>
                <a:latin typeface="Georgia"/>
              </a:rPr>
              <a:t>Un violino di liuteria italiana contemporanea per ciascun vincitore
Materiali e/o buoni spesa di sponsor e partner • Archi Magazine digitale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22191"/>
            <a:ext cx="5257800" cy="1325880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59" y="3959352"/>
            <a:ext cx="4928616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4°, 5° E 6° PREMIO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4352544"/>
            <a:ext cx="4928616" cy="66751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300" b="0" i="0">
                <a:solidFill>
                  <a:srgbClr val="F7EFDE"/>
                </a:solidFill>
                <a:latin typeface="Georgia"/>
              </a:rPr>
              <a:t>Un violino di liuteria italiana contemporanea per ciascun vincitore
Abbonamento annuale digitale ad Archi Magazine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9632" y="3822191"/>
            <a:ext cx="5330952" cy="1325880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64224" y="3959352"/>
            <a:ext cx="5001768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IN SINTESI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4352544"/>
            <a:ext cx="5001768" cy="66751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300" b="0" i="0">
                <a:solidFill>
                  <a:srgbClr val="F7EFDE"/>
                </a:solidFill>
                <a:latin typeface="Georgia"/>
              </a:rPr>
              <a:t>6 premi • 5 violini di liuteria contemporanea + il violino storico Odoardi
Opportunità concertistiche e sostegno alla crescita artistica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5596128"/>
            <a:ext cx="10835640" cy="3840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CDC5B7"/>
                </a:solidFill>
                <a:latin typeface="Georgia"/>
              </a:rPr>
              <a:t>Tutti i dettagli, le condizioni di assegnazione e gli obblighi sono contenuti nell’Avviso ufficiale.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6419088"/>
            <a:ext cx="10927080" cy="8890"/>
          </a:xfrm>
          <a:prstGeom prst="rect">
            <a:avLst/>
          </a:prstGeom>
          <a:solidFill>
            <a:srgbClr val="535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77724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 i="0">
                <a:solidFill>
                  <a:srgbClr val="CDC5B7"/>
                </a:solidFill>
                <a:latin typeface="Georgia"/>
              </a:rPr>
              <a:t>LA CONSOLAZIONE E.T.A.B.  •  TODI CITTÀ DEL VIOLINO 2027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455664"/>
            <a:ext cx="5029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1" i="0">
                <a:solidFill>
                  <a:srgbClr val="EBCC8B"/>
                </a:solidFill>
                <a:latin typeface="Georgia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9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2120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BCC8B"/>
                </a:solidFill>
                <a:latin typeface="Georgia"/>
              </a:rPr>
              <a:t>PREMI E LIUTERIA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F7EFDE"/>
                </a:solidFill>
                <a:latin typeface="Georgia"/>
              </a:rPr>
              <a:t>Sezione B • Junior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89888"/>
            <a:ext cx="1078992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CDC5B7"/>
                </a:solidFill>
                <a:latin typeface="Georgia"/>
              </a:rPr>
              <a:t>Concorrenti da 11 a 15 anni compiuti • Primo premio dedicato alla memoria del Maestro liutaio Cesare Toppetti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847088"/>
            <a:ext cx="109728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2057400"/>
            <a:ext cx="5230368" cy="1353312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2194560"/>
            <a:ext cx="4901183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1° PREMIO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587752"/>
            <a:ext cx="4901183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20" b="0" i="0">
                <a:solidFill>
                  <a:srgbClr val="F7EFDE"/>
                </a:solidFill>
                <a:latin typeface="Georgia"/>
              </a:rPr>
              <a:t>Violino tirolese attribuito a Sebastian Klotz (ca. 1750) in comodato gratuito
€ 1.000 lordi • concerti partner • materiali/buoni sponsor • Archi Magazine digitale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057400"/>
            <a:ext cx="5358384" cy="1353312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36792" y="2194560"/>
            <a:ext cx="502920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2° E 3° PREMIO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6792" y="2587752"/>
            <a:ext cx="5029200" cy="6949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20" b="0" i="0">
                <a:solidFill>
                  <a:srgbClr val="F7EFDE"/>
                </a:solidFill>
                <a:latin typeface="Georgia"/>
              </a:rPr>
              <a:t>Un violino di liuteria italiana contemporanea per ciascun vincitore
Materiali e/o buoni spesa di sponsor e partner • Archi Magazine digitale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639312"/>
            <a:ext cx="5230368" cy="1115568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59" y="3776472"/>
            <a:ext cx="4901183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4° PREMIO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4169663"/>
            <a:ext cx="4901183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80" b="0" i="0">
                <a:solidFill>
                  <a:srgbClr val="F7EFDE"/>
                </a:solidFill>
                <a:latin typeface="Georgia"/>
              </a:rPr>
              <a:t>Un violino di liuteria italiana contemporanea + Archi Magazine digitale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639312"/>
            <a:ext cx="5358384" cy="1115568"/>
          </a:xfrm>
          <a:prstGeom prst="roundRect">
            <a:avLst/>
          </a:prstGeom>
          <a:solidFill>
            <a:srgbClr val="182334"/>
          </a:solidFill>
          <a:ln w="10160">
            <a:solidFill>
              <a:srgbClr val="3E45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36792" y="3776472"/>
            <a:ext cx="502920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D3AA5B"/>
                </a:solidFill>
                <a:latin typeface="Georgia"/>
              </a:rPr>
              <a:t>5° E 6° PREMIO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6792" y="4169663"/>
            <a:ext cx="50292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80" b="0" i="0">
                <a:solidFill>
                  <a:srgbClr val="F7EFDE"/>
                </a:solidFill>
                <a:latin typeface="Georgia"/>
              </a:rPr>
              <a:t>Abbonamento annuale digitale ad Archi Magazine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5074920"/>
            <a:ext cx="61264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BCC8B"/>
                </a:solidFill>
                <a:latin typeface="Georgia"/>
              </a:rPr>
              <a:t>8 VIOLINI DI LIUTERIA ITALIANA CONTEMPORANEA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468112"/>
            <a:ext cx="10698480" cy="6583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F7EFDE"/>
                </a:solidFill>
                <a:latin typeface="Georgia"/>
              </a:rPr>
              <a:t>ANEDDA Marco • GRAZIANI Dino • ALGIERI Francesco • PROTANI Filippo
FABRETTI Mauro • QUAGLIANO Giuseppe • VENTURI Marco • HABEL Felix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19088"/>
            <a:ext cx="10927080" cy="8890"/>
          </a:xfrm>
          <a:prstGeom prst="rect">
            <a:avLst/>
          </a:prstGeom>
          <a:solidFill>
            <a:srgbClr val="535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77724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 i="0">
                <a:solidFill>
                  <a:srgbClr val="CDC5B7"/>
                </a:solidFill>
                <a:latin typeface="Georgia"/>
              </a:rPr>
              <a:t>LA CONSOLAZIONE E.T.A.B.  •  TODI CITTÀ DEL VIOLINO 2027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0" y="6455664"/>
            <a:ext cx="5029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1" i="0">
                <a:solidFill>
                  <a:srgbClr val="EBCC8B"/>
                </a:solidFill>
                <a:latin typeface="Georgia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9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2120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BCC8B"/>
                </a:solidFill>
                <a:latin typeface="Georgia"/>
              </a:rPr>
              <a:t>LA GIURIA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F7EFDE"/>
                </a:solidFill>
                <a:latin typeface="Georgia"/>
              </a:rPr>
              <a:t>Una commissione di alto profilo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89888"/>
            <a:ext cx="1078992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CDC5B7"/>
                </a:solidFill>
                <a:latin typeface="Georgia"/>
              </a:rPr>
              <a:t>8 componenti • competenze concertistiche, orchestrali e didattiche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847088"/>
            <a:ext cx="109728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2121408"/>
            <a:ext cx="5166360" cy="16916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EBCC8B"/>
                </a:solidFill>
                <a:latin typeface="Georgia"/>
              </a:rPr>
              <a:t>8 COMPONENTI</a:t>
            </a:r>
          </a:p>
          <a:p>
            <a:pPr>
              <a:spcBef>
                <a:spcPts val="800"/>
              </a:spcBef>
            </a:pPr>
            <a:r>
              <a:rPr sz="1400">
                <a:solidFill>
                  <a:srgbClr val="F7EFDE"/>
                </a:solidFill>
                <a:latin typeface="Georgia"/>
              </a:rPr>
              <a:t>Una giuria composta da violinisti, prime parti orchestrali, docenti di Conservatorio e professionisti della scena musicale italiana.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9320" y="2121408"/>
            <a:ext cx="5257800" cy="16916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EBCC8B"/>
                </a:solidFill>
                <a:latin typeface="Georgia"/>
              </a:rPr>
              <a:t>PROFILO DELLA GIURIA</a:t>
            </a:r>
          </a:p>
          <a:p>
            <a:pPr>
              <a:spcBef>
                <a:spcPts val="700"/>
              </a:spcBef>
            </a:pPr>
            <a:r>
              <a:rPr sz="1350">
                <a:solidFill>
                  <a:srgbClr val="F7EFDE"/>
                </a:solidFill>
                <a:latin typeface="Georgia"/>
              </a:rPr>
              <a:t>Concertisti internazionali • prime parti di importanti orchestre • docenti di Conservatorio • direttore artistico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3950208"/>
            <a:ext cx="100584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4133087"/>
            <a:ext cx="347472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BCC8B"/>
                </a:solidFill>
                <a:latin typeface="Georgia"/>
              </a:rPr>
              <a:t>FAQ • ETÀ E ACCESSO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526280"/>
            <a:ext cx="480060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F7EFDE"/>
                </a:solidFill>
                <a:latin typeface="Georgia"/>
              </a:rPr>
              <a:t>11–15 anni → Sezione B Junior
16–30 anni → Sezione A Senior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4133087"/>
            <a:ext cx="338328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BCC8B"/>
                </a:solidFill>
                <a:latin typeface="Georgia"/>
              </a:rPr>
              <a:t>DEROGA IMPORTANTE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0" y="4526280"/>
            <a:ext cx="5532120" cy="10972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0" b="0" i="0">
                <a:solidFill>
                  <a:srgbClr val="F7EFDE"/>
                </a:solidFill>
                <a:latin typeface="Georgia"/>
              </a:rPr>
              <a:t>Chi ha meno di 16 anni può scegliere di concorrere nella Sezione A Senior. La deroga è unidirezionale: chi ha già compiuto 16 anni non può partecipare alla Sezione B Junior.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419088"/>
            <a:ext cx="10927080" cy="8890"/>
          </a:xfrm>
          <a:prstGeom prst="rect">
            <a:avLst/>
          </a:prstGeom>
          <a:solidFill>
            <a:srgbClr val="535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6473952"/>
            <a:ext cx="77724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 i="0">
                <a:solidFill>
                  <a:srgbClr val="CDC5B7"/>
                </a:solidFill>
                <a:latin typeface="Georgia"/>
              </a:rPr>
              <a:t>LA CONSOLAZIONE E.T.A.B.  •  TODI CITTÀ DEL VIOLINO 2027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455664"/>
            <a:ext cx="5029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1" i="0">
                <a:solidFill>
                  <a:srgbClr val="EBCC8B"/>
                </a:solidFill>
                <a:latin typeface="Georgia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9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2120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BCC8B"/>
                </a:solidFill>
                <a:latin typeface="Georgia"/>
              </a:rPr>
              <a:t>PARTECIPA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F7EFDE"/>
                </a:solidFill>
                <a:latin typeface="Georgia"/>
              </a:rPr>
              <a:t>Candidature entro il 9 dicembre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89888"/>
            <a:ext cx="1078992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CDC5B7"/>
                </a:solidFill>
                <a:latin typeface="Georgia"/>
              </a:rPr>
              <a:t>Ore 12.00 • documentazione firmata e documento di identità in corso di validità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847088"/>
            <a:ext cx="109728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48840"/>
            <a:ext cx="502920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BCC8B"/>
                </a:solidFill>
                <a:latin typeface="Georgia"/>
              </a:rPr>
              <a:t>COME PRESENTARE LA CANDIDATURA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606040"/>
            <a:ext cx="5669280" cy="196596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80" b="1">
                <a:solidFill>
                  <a:srgbClr val="EBCC8B"/>
                </a:solidFill>
                <a:latin typeface="Georgia"/>
              </a:rPr>
              <a:t>◆  </a:t>
            </a:r>
            <a:r>
              <a:rPr sz="1380">
                <a:solidFill>
                  <a:srgbClr val="F7EFDE"/>
                </a:solidFill>
                <a:latin typeface="Georgia"/>
                <a:hlinkClick r:id="rId3"/>
              </a:rPr>
              <a:t>via e-mail: consolazione@etabtodi.it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80" b="1">
                <a:solidFill>
                  <a:srgbClr val="EBCC8B"/>
                </a:solidFill>
                <a:latin typeface="Georgia"/>
              </a:rPr>
              <a:t>◆  </a:t>
            </a:r>
            <a:r>
              <a:rPr sz="1380">
                <a:solidFill>
                  <a:srgbClr val="F7EFDE"/>
                </a:solidFill>
                <a:latin typeface="Georgia"/>
              </a:rPr>
              <a:t>via PEC: consolazione@pec.it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80" b="1">
                <a:solidFill>
                  <a:srgbClr val="EBCC8B"/>
                </a:solidFill>
                <a:latin typeface="Georgia"/>
              </a:rPr>
              <a:t>◆  </a:t>
            </a:r>
            <a:r>
              <a:rPr sz="1380">
                <a:solidFill>
                  <a:srgbClr val="F7EFDE"/>
                </a:solidFill>
                <a:latin typeface="Georgia"/>
              </a:rPr>
              <a:t>oppure consegna manuale presso la sede E.T.A.B., Piazza Umberto I n. 6, Todi, previo appuntamento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80" b="1">
                <a:solidFill>
                  <a:srgbClr val="EBCC8B"/>
                </a:solidFill>
                <a:latin typeface="Georgia"/>
              </a:rPr>
              <a:t>◆  </a:t>
            </a:r>
            <a:r>
              <a:rPr sz="1380">
                <a:solidFill>
                  <a:srgbClr val="F7EFDE"/>
                </a:solidFill>
                <a:latin typeface="Georgia"/>
              </a:rPr>
              <a:t>utilizzare la modulistica allegata all’Avviso e trasmettere i documenti firmati e scansionati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709160"/>
            <a:ext cx="530352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CDC5B7"/>
                </a:solidFill>
                <a:latin typeface="Georgia"/>
              </a:rPr>
              <a:t>Per la consegna manuale: tel. 075/8942216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93792"/>
            <a:ext cx="109728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5394960"/>
            <a:ext cx="4389120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F7EFDE"/>
                </a:solidFill>
                <a:latin typeface="Georgia"/>
              </a:rPr>
              <a:t>Maggiori informazioni e modulistica: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742432"/>
            <a:ext cx="33832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BCC8B"/>
                </a:solidFill>
                <a:latin typeface="Georgia"/>
                <a:hlinkClick r:id="rId3"/>
              </a:rPr>
              <a:t>www.etabtodi.it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0" y="2029968"/>
            <a:ext cx="3977639" cy="3977639"/>
          </a:xfrm>
          <a:prstGeom prst="roundRect">
            <a:avLst/>
          </a:prstGeom>
          <a:solidFill>
            <a:srgbClr val="F7EFDE"/>
          </a:solidFill>
          <a:ln w="15240">
            <a:solidFill>
              <a:srgbClr val="D3A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qr_todi_citta_violino_2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992" y="2542032"/>
            <a:ext cx="2926080" cy="29260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26679" y="5559552"/>
            <a:ext cx="3337560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0F1927"/>
                </a:solidFill>
                <a:latin typeface="Georgia"/>
              </a:rPr>
              <a:t>SCANSIONA IL QR CODE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6679" y="5852160"/>
            <a:ext cx="333756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0F1927"/>
                </a:solidFill>
                <a:latin typeface="Georgia"/>
              </a:rPr>
              <a:t>Avviso • regolamento • modulistica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6419088"/>
            <a:ext cx="10927080" cy="8890"/>
          </a:xfrm>
          <a:prstGeom prst="rect">
            <a:avLst/>
          </a:prstGeom>
          <a:solidFill>
            <a:srgbClr val="535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77724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 i="0">
                <a:solidFill>
                  <a:srgbClr val="CDC5B7"/>
                </a:solidFill>
                <a:latin typeface="Georgia"/>
              </a:rPr>
              <a:t>LA CONSOLAZIONE E.T.A.B.  •  TODI CITTÀ DEL VIOLINO 2027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455664"/>
            <a:ext cx="50292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1" i="0">
                <a:solidFill>
                  <a:srgbClr val="EBCC8B"/>
                </a:solidFill>
                <a:latin typeface="Georgia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_00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9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658368"/>
            <a:ext cx="3657600" cy="6583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EBCC8B"/>
                </a:solidFill>
                <a:latin typeface="Georgia"/>
              </a:rPr>
              <a:t>TODI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325880"/>
            <a:ext cx="566928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500" b="0" i="0">
                <a:solidFill>
                  <a:srgbClr val="F7EFDE"/>
                </a:solidFill>
                <a:latin typeface="Monotype Corsiva"/>
              </a:rPr>
              <a:t>Città del Violino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084831"/>
            <a:ext cx="1325880" cy="16510"/>
          </a:xfrm>
          <a:prstGeom prst="rect">
            <a:avLst/>
          </a:prstGeom>
          <a:solidFill>
            <a:srgbClr val="D3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4846320" cy="3840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F7EFDE"/>
                </a:solidFill>
                <a:latin typeface="Georgia"/>
              </a:rPr>
              <a:t>LA CONSOLAZIONE E.T.A.B.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816352"/>
            <a:ext cx="5394960" cy="15087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0" i="0">
                <a:solidFill>
                  <a:srgbClr val="F7EFDE"/>
                </a:solidFill>
                <a:latin typeface="Georgia"/>
                <a:hlinkClick r:id="rId3"/>
              </a:rPr>
              <a:t>06059 Todi (PG) • Piazza Umberto I, n. 6
Tel. 075/8942216
consolazione@etabtodi.it
consolazione@pec.it
www.etabtodi.it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4800600"/>
            <a:ext cx="4480560" cy="38404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EBCC8B"/>
                </a:solidFill>
                <a:latin typeface="Georgia"/>
              </a:rPr>
              <a:t>5 • 6 • 7 MARZO 2027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5257800"/>
            <a:ext cx="557784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F7EFDE"/>
                </a:solidFill>
                <a:latin typeface="Georgia"/>
              </a:rPr>
              <a:t>Direzione Artistica • Maestro Prof. Luca Venturi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5074920"/>
            <a:ext cx="4754880" cy="8229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1">
                <a:solidFill>
                  <a:srgbClr val="F7EFDE"/>
                </a:solidFill>
                <a:latin typeface="Georgia"/>
              </a:rPr>
              <a:t>INFORMAZIONE PROMOZIONALE
Questa brochure non sostituisce l’Avviso ufficiale, che disciplina requisiti, modalità, programmi, scadenze e condizioni di partecipazione.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