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0287000" cy="12852400"/>
  <p:notesSz cx="6858000" cy="9144000"/>
  <p:embeddedFontLst>
    <p:embeddedFont>
      <p:font typeface="Amatic SC" panose="020B0604020202020204" charset="-79"/>
      <p:bold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  <p:embeddedFont>
      <p:font typeface="Montserrat" panose="020B0604020202020204" charset="0"/>
      <p:regular r:id="rId12"/>
      <p:bold r:id="rId13"/>
      <p:italic r:id="rId14"/>
      <p:boldItalic r:id="rId15"/>
    </p:embeddedFont>
    <p:embeddedFont>
      <p:font typeface="Montserrat SemiBold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0" roundtripDataSignature="AMtx7miwNZUnGLct+tUrttBQZ3WvU0f8U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0" d="100"/>
          <a:sy n="40" d="100"/>
        </p:scale>
        <p:origin x="2458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23" Type="http://schemas.openxmlformats.org/officeDocument/2006/relationships/theme" Target="theme/theme1.xml"/><Relationship Id="rId10" Type="http://schemas.openxmlformats.org/officeDocument/2006/relationships/font" Target="fonts/font4.fntdata"/><Relationship Id="rId19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7400" y="685800"/>
            <a:ext cx="2743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858d7fc5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g3f858d7fc5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7400" y="685800"/>
            <a:ext cx="2743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7400" y="685800"/>
            <a:ext cx="2743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057400" y="685800"/>
            <a:ext cx="27432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3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3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55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1144751" y="2334036"/>
            <a:ext cx="7997497" cy="6854998"/>
          </a:xfrm>
          <a:custGeom>
            <a:avLst/>
            <a:gdLst/>
            <a:ahLst/>
            <a:cxnLst/>
            <a:rect l="l" t="t" r="r" b="b"/>
            <a:pathLst>
              <a:path w="7997497" h="6854998" extrusionOk="0">
                <a:moveTo>
                  <a:pt x="0" y="0"/>
                </a:moveTo>
                <a:lnTo>
                  <a:pt x="7997498" y="0"/>
                </a:lnTo>
                <a:lnTo>
                  <a:pt x="7997498" y="6854998"/>
                </a:lnTo>
                <a:lnTo>
                  <a:pt x="0" y="68549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85" name="Google Shape;85;p1"/>
          <p:cNvGrpSpPr/>
          <p:nvPr/>
        </p:nvGrpSpPr>
        <p:grpSpPr>
          <a:xfrm>
            <a:off x="0" y="9769056"/>
            <a:ext cx="10287000" cy="3089694"/>
            <a:chOff x="0" y="0"/>
            <a:chExt cx="2709333" cy="813747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2709333" cy="813747"/>
            </a:xfrm>
            <a:custGeom>
              <a:avLst/>
              <a:gdLst/>
              <a:ahLst/>
              <a:cxnLst/>
              <a:rect l="l" t="t" r="r" b="b"/>
              <a:pathLst>
                <a:path w="2709333" h="813747" extrusionOk="0">
                  <a:moveTo>
                    <a:pt x="0" y="0"/>
                  </a:moveTo>
                  <a:lnTo>
                    <a:pt x="2709333" y="0"/>
                  </a:lnTo>
                  <a:lnTo>
                    <a:pt x="2709333" y="813747"/>
                  </a:lnTo>
                  <a:lnTo>
                    <a:pt x="0" y="813747"/>
                  </a:lnTo>
                  <a:close/>
                </a:path>
              </a:pathLst>
            </a:custGeom>
            <a:solidFill>
              <a:srgbClr val="F8F8F3"/>
            </a:solidFill>
            <a:ln>
              <a:noFill/>
            </a:ln>
          </p:spPr>
        </p:sp>
        <p:sp>
          <p:nvSpPr>
            <p:cNvPr id="87" name="Google Shape;87;p1"/>
            <p:cNvSpPr txBox="1"/>
            <p:nvPr/>
          </p:nvSpPr>
          <p:spPr>
            <a:xfrm>
              <a:off x="0" y="28575"/>
              <a:ext cx="2709333" cy="7851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"/>
          <p:cNvSpPr txBox="1"/>
          <p:nvPr/>
        </p:nvSpPr>
        <p:spPr>
          <a:xfrm>
            <a:off x="857983" y="1143000"/>
            <a:ext cx="8571000" cy="7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88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799" b="1" i="0" u="none" strike="noStrike" cap="none">
                <a:solidFill>
                  <a:srgbClr val="336632"/>
                </a:solidFill>
                <a:latin typeface="Amatic SC"/>
                <a:ea typeface="Amatic SC"/>
                <a:cs typeface="Amatic SC"/>
                <a:sym typeface="Amatic SC"/>
              </a:rPr>
              <a:t>Quest’anno pa</a:t>
            </a:r>
            <a:r>
              <a:rPr lang="en-US" sz="5799" b="1">
                <a:solidFill>
                  <a:srgbClr val="336632"/>
                </a:solidFill>
                <a:latin typeface="Amatic SC"/>
                <a:ea typeface="Amatic SC"/>
                <a:cs typeface="Amatic SC"/>
                <a:sym typeface="Amatic SC"/>
              </a:rPr>
              <a:t>R</a:t>
            </a:r>
            <a:r>
              <a:rPr lang="en-US" sz="5799" b="1" i="0" u="none" strike="noStrike" cap="none">
                <a:solidFill>
                  <a:srgbClr val="336632"/>
                </a:solidFill>
                <a:latin typeface="Amatic SC"/>
                <a:ea typeface="Amatic SC"/>
                <a:cs typeface="Amatic SC"/>
                <a:sym typeface="Amatic SC"/>
              </a:rPr>
              <a:t>tecipiamo all’iniziativa</a:t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1472151" y="10166606"/>
            <a:ext cx="7342698" cy="2294593"/>
          </a:xfrm>
          <a:custGeom>
            <a:avLst/>
            <a:gdLst/>
            <a:ahLst/>
            <a:cxnLst/>
            <a:rect l="l" t="t" r="r" b="b"/>
            <a:pathLst>
              <a:path w="7342698" h="2294593" extrusionOk="0">
                <a:moveTo>
                  <a:pt x="0" y="0"/>
                </a:moveTo>
                <a:lnTo>
                  <a:pt x="7342698" y="0"/>
                </a:lnTo>
                <a:lnTo>
                  <a:pt x="7342698" y="2294593"/>
                </a:lnTo>
                <a:lnTo>
                  <a:pt x="0" y="229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55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858d7fc5e_0_0"/>
          <p:cNvSpPr/>
          <p:nvPr/>
        </p:nvSpPr>
        <p:spPr>
          <a:xfrm>
            <a:off x="1144751" y="1431811"/>
            <a:ext cx="7997497" cy="6854998"/>
          </a:xfrm>
          <a:custGeom>
            <a:avLst/>
            <a:gdLst/>
            <a:ahLst/>
            <a:cxnLst/>
            <a:rect l="l" t="t" r="r" b="b"/>
            <a:pathLst>
              <a:path w="7997497" h="6854998" extrusionOk="0">
                <a:moveTo>
                  <a:pt x="0" y="0"/>
                </a:moveTo>
                <a:lnTo>
                  <a:pt x="7997498" y="0"/>
                </a:lnTo>
                <a:lnTo>
                  <a:pt x="7997498" y="6854998"/>
                </a:lnTo>
                <a:lnTo>
                  <a:pt x="0" y="68549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grpSp>
        <p:nvGrpSpPr>
          <p:cNvPr id="95" name="Google Shape;95;g3f858d7fc5e_0_0"/>
          <p:cNvGrpSpPr/>
          <p:nvPr/>
        </p:nvGrpSpPr>
        <p:grpSpPr>
          <a:xfrm>
            <a:off x="0" y="9355875"/>
            <a:ext cx="10287066" cy="3502937"/>
            <a:chOff x="0" y="0"/>
            <a:chExt cx="2709333" cy="813747"/>
          </a:xfrm>
        </p:grpSpPr>
        <p:sp>
          <p:nvSpPr>
            <p:cNvPr id="96" name="Google Shape;96;g3f858d7fc5e_0_0"/>
            <p:cNvSpPr/>
            <p:nvPr/>
          </p:nvSpPr>
          <p:spPr>
            <a:xfrm>
              <a:off x="0" y="0"/>
              <a:ext cx="2709333" cy="813747"/>
            </a:xfrm>
            <a:custGeom>
              <a:avLst/>
              <a:gdLst/>
              <a:ahLst/>
              <a:cxnLst/>
              <a:rect l="l" t="t" r="r" b="b"/>
              <a:pathLst>
                <a:path w="2709333" h="813747" extrusionOk="0">
                  <a:moveTo>
                    <a:pt x="0" y="0"/>
                  </a:moveTo>
                  <a:lnTo>
                    <a:pt x="2709333" y="0"/>
                  </a:lnTo>
                  <a:lnTo>
                    <a:pt x="2709333" y="813747"/>
                  </a:lnTo>
                  <a:lnTo>
                    <a:pt x="0" y="813747"/>
                  </a:lnTo>
                  <a:close/>
                </a:path>
              </a:pathLst>
            </a:custGeom>
            <a:solidFill>
              <a:srgbClr val="F8F8F3"/>
            </a:solidFill>
            <a:ln>
              <a:noFill/>
            </a:ln>
          </p:spPr>
        </p:sp>
        <p:sp>
          <p:nvSpPr>
            <p:cNvPr id="97" name="Google Shape;97;g3f858d7fc5e_0_0"/>
            <p:cNvSpPr txBox="1"/>
            <p:nvPr/>
          </p:nvSpPr>
          <p:spPr>
            <a:xfrm>
              <a:off x="0" y="28575"/>
              <a:ext cx="2709300" cy="785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8" name="Google Shape;98;g3f858d7fc5e_0_0"/>
          <p:cNvSpPr/>
          <p:nvPr/>
        </p:nvSpPr>
        <p:spPr>
          <a:xfrm>
            <a:off x="1472151" y="10166606"/>
            <a:ext cx="7342698" cy="2294593"/>
          </a:xfrm>
          <a:custGeom>
            <a:avLst/>
            <a:gdLst/>
            <a:ahLst/>
            <a:cxnLst/>
            <a:rect l="l" t="t" r="r" b="b"/>
            <a:pathLst>
              <a:path w="7342698" h="2294593" extrusionOk="0">
                <a:moveTo>
                  <a:pt x="0" y="0"/>
                </a:moveTo>
                <a:lnTo>
                  <a:pt x="7342698" y="0"/>
                </a:lnTo>
                <a:lnTo>
                  <a:pt x="7342698" y="2294593"/>
                </a:lnTo>
                <a:lnTo>
                  <a:pt x="0" y="22945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14C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Google Shape;103;p2"/>
          <p:cNvGrpSpPr/>
          <p:nvPr/>
        </p:nvGrpSpPr>
        <p:grpSpPr>
          <a:xfrm>
            <a:off x="0" y="4460271"/>
            <a:ext cx="10287000" cy="8398479"/>
            <a:chOff x="0" y="0"/>
            <a:chExt cx="2709333" cy="2211945"/>
          </a:xfrm>
        </p:grpSpPr>
        <p:sp>
          <p:nvSpPr>
            <p:cNvPr id="104" name="Google Shape;104;p2"/>
            <p:cNvSpPr/>
            <p:nvPr/>
          </p:nvSpPr>
          <p:spPr>
            <a:xfrm>
              <a:off x="0" y="0"/>
              <a:ext cx="2709333" cy="2211945"/>
            </a:xfrm>
            <a:custGeom>
              <a:avLst/>
              <a:gdLst/>
              <a:ahLst/>
              <a:cxnLst/>
              <a:rect l="l" t="t" r="r" b="b"/>
              <a:pathLst>
                <a:path w="2709333" h="2211945" extrusionOk="0">
                  <a:moveTo>
                    <a:pt x="0" y="0"/>
                  </a:moveTo>
                  <a:lnTo>
                    <a:pt x="2709333" y="0"/>
                  </a:lnTo>
                  <a:lnTo>
                    <a:pt x="2709333" y="2211945"/>
                  </a:lnTo>
                  <a:lnTo>
                    <a:pt x="0" y="2211945"/>
                  </a:lnTo>
                  <a:close/>
                </a:path>
              </a:pathLst>
            </a:custGeom>
            <a:solidFill>
              <a:srgbClr val="F9EFDD"/>
            </a:solidFill>
            <a:ln>
              <a:noFill/>
            </a:ln>
          </p:spPr>
        </p:sp>
        <p:sp>
          <p:nvSpPr>
            <p:cNvPr id="105" name="Google Shape;105;p2"/>
            <p:cNvSpPr txBox="1"/>
            <p:nvPr/>
          </p:nvSpPr>
          <p:spPr>
            <a:xfrm>
              <a:off x="0" y="28575"/>
              <a:ext cx="2709333" cy="2183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0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2"/>
          <p:cNvSpPr/>
          <p:nvPr/>
        </p:nvSpPr>
        <p:spPr>
          <a:xfrm>
            <a:off x="342900" y="3781425"/>
            <a:ext cx="9258300" cy="8025789"/>
          </a:xfrm>
          <a:custGeom>
            <a:avLst/>
            <a:gdLst/>
            <a:ahLst/>
            <a:cxnLst/>
            <a:rect l="l" t="t" r="r" b="b"/>
            <a:pathLst>
              <a:path w="9258300" h="8025789" extrusionOk="0">
                <a:moveTo>
                  <a:pt x="0" y="0"/>
                </a:moveTo>
                <a:lnTo>
                  <a:pt x="9258300" y="0"/>
                </a:lnTo>
                <a:lnTo>
                  <a:pt x="9258300" y="8025789"/>
                </a:lnTo>
                <a:lnTo>
                  <a:pt x="0" y="80257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7" name="Google Shape;107;p2"/>
          <p:cNvSpPr/>
          <p:nvPr/>
        </p:nvSpPr>
        <p:spPr>
          <a:xfrm rot="-3286715">
            <a:off x="4243082" y="6762647"/>
            <a:ext cx="744076" cy="1328707"/>
          </a:xfrm>
          <a:custGeom>
            <a:avLst/>
            <a:gdLst/>
            <a:ahLst/>
            <a:cxnLst/>
            <a:rect l="l" t="t" r="r" b="b"/>
            <a:pathLst>
              <a:path w="744076" h="1328707" extrusionOk="0">
                <a:moveTo>
                  <a:pt x="744076" y="1328707"/>
                </a:moveTo>
                <a:lnTo>
                  <a:pt x="0" y="1328707"/>
                </a:lnTo>
                <a:lnTo>
                  <a:pt x="0" y="0"/>
                </a:lnTo>
                <a:lnTo>
                  <a:pt x="744076" y="0"/>
                </a:lnTo>
                <a:lnTo>
                  <a:pt x="744076" y="1328707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8" name="Google Shape;108;p2"/>
          <p:cNvSpPr/>
          <p:nvPr/>
        </p:nvSpPr>
        <p:spPr>
          <a:xfrm rot="-7562235" flipH="1">
            <a:off x="1612780" y="9303648"/>
            <a:ext cx="744076" cy="1328707"/>
          </a:xfrm>
          <a:custGeom>
            <a:avLst/>
            <a:gdLst/>
            <a:ahLst/>
            <a:cxnLst/>
            <a:rect l="l" t="t" r="r" b="b"/>
            <a:pathLst>
              <a:path w="744076" h="1328707" extrusionOk="0">
                <a:moveTo>
                  <a:pt x="0" y="1328707"/>
                </a:moveTo>
                <a:lnTo>
                  <a:pt x="744077" y="1328707"/>
                </a:lnTo>
                <a:lnTo>
                  <a:pt x="744077" y="0"/>
                </a:lnTo>
                <a:lnTo>
                  <a:pt x="0" y="0"/>
                </a:lnTo>
                <a:lnTo>
                  <a:pt x="0" y="1328707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9" name="Google Shape;109;p2"/>
          <p:cNvSpPr txBox="1"/>
          <p:nvPr/>
        </p:nvSpPr>
        <p:spPr>
          <a:xfrm>
            <a:off x="1127347" y="1028700"/>
            <a:ext cx="8032307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Quest’estate partecipiamo alla campagna promossa dall’Agenzia Conservatoria delle Coste della Sardegna, attraverso la </a:t>
            </a:r>
            <a:r>
              <a:rPr lang="en-US" sz="30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distribuzione di materiali e gadget per la sensibilizzazione sul tema della</a:t>
            </a:r>
            <a:endParaRPr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Posidonia oceanica</a:t>
            </a:r>
            <a:r>
              <a:rPr lang="en-US" sz="30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. 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2934094" y="5651524"/>
            <a:ext cx="2037956" cy="80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 i="0" u="none" strike="noStrike" cap="none">
                <a:solidFill>
                  <a:srgbClr val="053641"/>
                </a:solidFill>
                <a:latin typeface="Amatic SC"/>
                <a:ea typeface="Amatic SC"/>
                <a:cs typeface="Amatic SC"/>
                <a:sym typeface="Amatic SC"/>
              </a:rPr>
              <a:t>1.SHOPPER A RETINA “ALGA A CHI?”</a:t>
            </a:r>
            <a:endParaRPr/>
          </a:p>
        </p:txBody>
      </p:sp>
      <p:sp>
        <p:nvSpPr>
          <p:cNvPr id="111" name="Google Shape;111;p2"/>
          <p:cNvSpPr txBox="1"/>
          <p:nvPr/>
        </p:nvSpPr>
        <p:spPr>
          <a:xfrm>
            <a:off x="1431945" y="10922272"/>
            <a:ext cx="2716991" cy="80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 i="0" u="none" strike="noStrike" cap="none">
                <a:solidFill>
                  <a:srgbClr val="053641"/>
                </a:solidFill>
                <a:latin typeface="Amatic SC"/>
                <a:ea typeface="Amatic SC"/>
                <a:cs typeface="Amatic SC"/>
                <a:sym typeface="Amatic SC"/>
              </a:rPr>
              <a:t>2.GIOCO MEMORY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 i="0" u="none" strike="noStrike" cap="none">
                <a:solidFill>
                  <a:srgbClr val="053641"/>
                </a:solidFill>
                <a:latin typeface="Amatic SC"/>
                <a:ea typeface="Amatic SC"/>
                <a:cs typeface="Amatic SC"/>
                <a:sym typeface="Amatic SC"/>
              </a:rPr>
              <a:t>POSIDONIA OCEANICA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14C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/>
          <p:nvPr/>
        </p:nvSpPr>
        <p:spPr>
          <a:xfrm>
            <a:off x="2817579" y="7040423"/>
            <a:ext cx="4651843" cy="1071877"/>
          </a:xfrm>
          <a:custGeom>
            <a:avLst/>
            <a:gdLst/>
            <a:ahLst/>
            <a:cxnLst/>
            <a:rect l="l" t="t" r="r" b="b"/>
            <a:pathLst>
              <a:path w="4651843" h="1071877" extrusionOk="0">
                <a:moveTo>
                  <a:pt x="0" y="0"/>
                </a:moveTo>
                <a:lnTo>
                  <a:pt x="4651842" y="0"/>
                </a:lnTo>
                <a:lnTo>
                  <a:pt x="4651842" y="1071877"/>
                </a:lnTo>
                <a:lnTo>
                  <a:pt x="0" y="10718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2078" b="-2078"/>
            </a:stretch>
          </a:blipFill>
          <a:ln>
            <a:noFill/>
          </a:ln>
        </p:spPr>
      </p:sp>
      <p:sp>
        <p:nvSpPr>
          <p:cNvPr id="117" name="Google Shape;117;p3"/>
          <p:cNvSpPr/>
          <p:nvPr/>
        </p:nvSpPr>
        <p:spPr>
          <a:xfrm>
            <a:off x="0" y="4523426"/>
            <a:ext cx="10287000" cy="8753122"/>
          </a:xfrm>
          <a:custGeom>
            <a:avLst/>
            <a:gdLst/>
            <a:ahLst/>
            <a:cxnLst/>
            <a:rect l="l" t="t" r="r" b="b"/>
            <a:pathLst>
              <a:path w="10287000" h="8753122" extrusionOk="0">
                <a:moveTo>
                  <a:pt x="0" y="0"/>
                </a:moveTo>
                <a:lnTo>
                  <a:pt x="10287000" y="0"/>
                </a:lnTo>
                <a:lnTo>
                  <a:pt x="10287000" y="8753122"/>
                </a:lnTo>
                <a:lnTo>
                  <a:pt x="0" y="8753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37909" b="-31190"/>
            </a:stretch>
          </a:blipFill>
          <a:ln>
            <a:noFill/>
          </a:ln>
        </p:spPr>
      </p:sp>
      <p:sp>
        <p:nvSpPr>
          <p:cNvPr id="118" name="Google Shape;118;p3"/>
          <p:cNvSpPr txBox="1"/>
          <p:nvPr/>
        </p:nvSpPr>
        <p:spPr>
          <a:xfrm>
            <a:off x="1127347" y="1240491"/>
            <a:ext cx="8032307" cy="55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 Posidonia spiaggiata non è sporco:</a:t>
            </a:r>
            <a:endParaRPr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è un elemento naturale fondamentale. </a:t>
            </a:r>
            <a:endParaRPr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1" i="0" u="none" strike="noStrike" cap="non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Protegge la costa dall’erosione,</a:t>
            </a:r>
            <a:endParaRPr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produce ossigeno, ospita biodiversità</a:t>
            </a:r>
            <a:endParaRPr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 contribuisce all’equilibrio</a:t>
            </a:r>
            <a:endParaRPr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dell’ecosistema costiero.</a:t>
            </a:r>
            <a:endParaRPr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0" i="0" u="none" strike="noStrike" cap="none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 spiaggia nulla è casuale:</a:t>
            </a:r>
            <a:endParaRPr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ogni elemento ha una funzione</a:t>
            </a:r>
            <a:endParaRPr/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 i="0" u="none" strike="noStrike" cap="none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 fa parte di un sistema vivo.</a:t>
            </a:r>
            <a:endParaRPr/>
          </a:p>
          <a:p>
            <a:pPr marL="0" marR="0" lvl="0" indent="0" algn="ctr" rtl="0">
              <a:lnSpc>
                <a:spcPct val="100645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1" i="0" u="none" strike="noStrike" cap="none">
              <a:solidFill>
                <a:srgbClr val="FFFFFF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19" name="Google Shape;119;p3"/>
          <p:cNvSpPr txBox="1"/>
          <p:nvPr/>
        </p:nvSpPr>
        <p:spPr>
          <a:xfrm>
            <a:off x="3114945" y="7237177"/>
            <a:ext cx="4057110" cy="697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b="1" i="1" u="none" strike="noStrike" cap="none">
                <a:solidFill>
                  <a:srgbClr val="6FA14C"/>
                </a:solidFill>
                <a:latin typeface="Montserrat"/>
                <a:ea typeface="Montserrat"/>
                <a:cs typeface="Montserrat"/>
                <a:sym typeface="Montserrat"/>
              </a:rPr>
              <a:t>Scopri di più su</a:t>
            </a:r>
            <a:endParaRPr/>
          </a:p>
          <a:p>
            <a:pPr marL="0" marR="0" lvl="0" indent="0" algn="ctr" rtl="0">
              <a:lnSpc>
                <a:spcPct val="10999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61" b="1" i="1" u="none" strike="noStrike" cap="none">
                <a:solidFill>
                  <a:srgbClr val="6FA14C"/>
                </a:solidFill>
                <a:latin typeface="Montserrat"/>
                <a:ea typeface="Montserrat"/>
                <a:cs typeface="Montserrat"/>
                <a:sym typeface="Montserrat"/>
              </a:rPr>
              <a:t>www.nonsonounalga.org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</Words>
  <Application>Microsoft Office PowerPoint</Application>
  <PresentationFormat>Personalizzato</PresentationFormat>
  <Paragraphs>19</Paragraphs>
  <Slides>4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10" baseType="lpstr">
      <vt:lpstr>Montserrat SemiBold</vt:lpstr>
      <vt:lpstr>Calibri</vt:lpstr>
      <vt:lpstr>Amatic SC</vt:lpstr>
      <vt:lpstr>Montserrat</vt:lpstr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Davide Rullo</dc:creator>
  <cp:lastModifiedBy>Davide Rullo</cp:lastModifiedBy>
  <cp:revision>1</cp:revision>
  <dcterms:created xsi:type="dcterms:W3CDTF">2006-08-16T00:00:00Z</dcterms:created>
  <dcterms:modified xsi:type="dcterms:W3CDTF">2026-09-30T10:38:53Z</dcterms:modified>
</cp:coreProperties>
</file>