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0287000" cy="1828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AF5"/>
    <a:srgbClr val="0A4D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9" d="100"/>
          <a:sy n="59" d="100"/>
        </p:scale>
        <p:origin x="2904" y="-19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card-INDENNITÀ DI ACCOMPAGNAMENTO">
            <a:extLst>
              <a:ext uri="{FF2B5EF4-FFF2-40B4-BE49-F238E27FC236}">
                <a16:creationId xmlns:a16="http://schemas.microsoft.com/office/drawing/2014/main" id="{72928C23-42FD-3831-31A5-6D010C5A03A2}"/>
              </a:ext>
            </a:extLst>
          </p:cNvPr>
          <p:cNvSpPr>
            <a:spLocks noGrp="1"/>
          </p:cNvSpPr>
          <p:nvPr/>
        </p:nvSpPr>
        <p:spPr>
          <a:xfrm>
            <a:off x="514349" y="12158722"/>
            <a:ext cx="4629150" cy="3486953"/>
          </a:xfrm>
          <a:prstGeom prst="roundRect">
            <a:avLst>
              <a:gd name="adj" fmla="val 19322"/>
            </a:avLst>
          </a:prstGeom>
          <a:solidFill>
            <a:srgbClr val="FFFFFF"/>
          </a:solidFill>
          <a:ln w="9525">
            <a:solidFill>
              <a:srgbClr val="EAF1E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8" name="card-INDENNITÀ DI ACCOMPAGNAMENTO">
            <a:extLst>
              <a:ext uri="{FF2B5EF4-FFF2-40B4-BE49-F238E27FC236}">
                <a16:creationId xmlns:a16="http://schemas.microsoft.com/office/drawing/2014/main" id="{080C5675-E24A-2686-3309-23B5951B7EE4}"/>
              </a:ext>
            </a:extLst>
          </p:cNvPr>
          <p:cNvSpPr>
            <a:spLocks noGrp="1"/>
          </p:cNvSpPr>
          <p:nvPr/>
        </p:nvSpPr>
        <p:spPr>
          <a:xfrm>
            <a:off x="447453" y="9214010"/>
            <a:ext cx="4629150" cy="2678012"/>
          </a:xfrm>
          <a:prstGeom prst="roundRect">
            <a:avLst>
              <a:gd name="adj" fmla="val 19322"/>
            </a:avLst>
          </a:prstGeom>
          <a:solidFill>
            <a:srgbClr val="FFFFFF"/>
          </a:solidFill>
          <a:ln w="9525">
            <a:solidFill>
              <a:srgbClr val="EAF1E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7" name="header-bg">
            <a:extLst>
              <a:ext uri="{FF2B5EF4-FFF2-40B4-BE49-F238E27FC236}">
                <a16:creationId xmlns:a16="http://schemas.microsoft.com/office/drawing/2014/main" id="{9C644D46-0A2F-4684-8B27-3CF0B1D5BC8F}"/>
              </a:ext>
            </a:extLst>
          </p:cNvPr>
          <p:cNvSpPr>
            <a:spLocks noGrp="1"/>
          </p:cNvSpPr>
          <p:nvPr/>
        </p:nvSpPr>
        <p:spPr>
          <a:xfrm>
            <a:off x="1534885" y="291159"/>
            <a:ext cx="8046585" cy="1020862"/>
          </a:xfrm>
          <a:prstGeom prst="roundRect">
            <a:avLst>
              <a:gd name="adj" fmla="val 31005"/>
            </a:avLst>
          </a:prstGeom>
          <a:solidFill>
            <a:srgbClr val="F7F2E9"/>
          </a:solidFill>
          <a:ln w="9525">
            <a:solidFill>
              <a:srgbClr val="F7F2E9"/>
            </a:solidFill>
            <a:prstDash val="solid"/>
          </a:ln>
        </p:spPr>
        <p:txBody>
          <a:bodyPr/>
          <a:lstStyle/>
          <a:p>
            <a:endParaRPr lang="it-IT" dirty="0"/>
          </a:p>
        </p:txBody>
      </p:sp>
      <p:sp>
        <p:nvSpPr>
          <p:cNvPr id="4" name="main-title">
            <a:extLst>
              <a:ext uri="{FF2B5EF4-FFF2-40B4-BE49-F238E27FC236}">
                <a16:creationId xmlns:a16="http://schemas.microsoft.com/office/drawing/2014/main" id="{69D22C8B-35CA-47D9-9AA0-88E24AB750A1}"/>
              </a:ext>
            </a:extLst>
          </p:cNvPr>
          <p:cNvSpPr>
            <a:spLocks noGrp="1"/>
          </p:cNvSpPr>
          <p:nvPr/>
        </p:nvSpPr>
        <p:spPr>
          <a:xfrm>
            <a:off x="1158240" y="438047"/>
            <a:ext cx="8461060" cy="77029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3300" b="1" i="0">
                <a:solidFill>
                  <a:srgbClr val="0A4D4B"/>
                </a:solidFill>
                <a:latin typeface="Aptos"/>
                <a:ea typeface="Aptos"/>
                <a:cs typeface="Aptos"/>
              </a:defRPr>
            </a:pPr>
            <a:r>
              <a:rPr sz="3200" b="1" i="0" dirty="0">
                <a:solidFill>
                  <a:srgbClr val="0A4D4B"/>
                </a:solidFill>
                <a:latin typeface="Aptos"/>
                <a:ea typeface="Aptos"/>
                <a:cs typeface="Aptos"/>
              </a:rPr>
              <a:t>SPORTELLO DI</a:t>
            </a:r>
            <a:r>
              <a:rPr lang="it-IT" sz="3200" b="1" i="0" dirty="0">
                <a:solidFill>
                  <a:srgbClr val="0A4D4B"/>
                </a:solidFill>
                <a:latin typeface="Aptos"/>
                <a:ea typeface="Aptos"/>
                <a:cs typeface="Aptos"/>
              </a:rPr>
              <a:t> </a:t>
            </a:r>
            <a:r>
              <a:rPr sz="3200" b="1" i="0" dirty="0">
                <a:solidFill>
                  <a:srgbClr val="0A4D4B"/>
                </a:solidFill>
                <a:latin typeface="Aptos"/>
                <a:ea typeface="Aptos"/>
                <a:cs typeface="Aptos"/>
              </a:rPr>
              <a:t>MEDICINA </a:t>
            </a:r>
            <a:r>
              <a:rPr sz="3200" b="1" i="0" dirty="0" err="1">
                <a:solidFill>
                  <a:srgbClr val="0A4D4B"/>
                </a:solidFill>
                <a:latin typeface="Aptos"/>
                <a:ea typeface="Aptos"/>
                <a:cs typeface="Aptos"/>
              </a:rPr>
              <a:t>LEGALE</a:t>
            </a:r>
            <a:endParaRPr sz="3200" b="1" i="0" dirty="0">
              <a:solidFill>
                <a:srgbClr val="0A4D4B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location">
            <a:extLst>
              <a:ext uri="{FF2B5EF4-FFF2-40B4-BE49-F238E27FC236}">
                <a16:creationId xmlns:a16="http://schemas.microsoft.com/office/drawing/2014/main" id="{EFBEC0C3-A8DF-4619-B833-0C4564459FD4}"/>
              </a:ext>
            </a:extLst>
          </p:cNvPr>
          <p:cNvSpPr>
            <a:spLocks noGrp="1"/>
          </p:cNvSpPr>
          <p:nvPr/>
        </p:nvSpPr>
        <p:spPr>
          <a:xfrm>
            <a:off x="590550" y="2038350"/>
            <a:ext cx="557212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350" b="1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endParaRPr sz="1350" b="1" i="0" dirty="0">
              <a:solidFill>
                <a:srgbClr val="183536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doctor">
            <a:extLst>
              <a:ext uri="{FF2B5EF4-FFF2-40B4-BE49-F238E27FC236}">
                <a16:creationId xmlns:a16="http://schemas.microsoft.com/office/drawing/2014/main" id="{48884E17-3485-421D-B03A-B0855D576BD6}"/>
              </a:ext>
            </a:extLst>
          </p:cNvPr>
          <p:cNvSpPr>
            <a:spLocks noGrp="1"/>
          </p:cNvSpPr>
          <p:nvPr/>
        </p:nvSpPr>
        <p:spPr>
          <a:xfrm>
            <a:off x="1091099" y="1510325"/>
            <a:ext cx="5429250" cy="43338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 i="0">
                <a:solidFill>
                  <a:srgbClr val="0A4D4B"/>
                </a:solidFill>
                <a:latin typeface="Aptos"/>
                <a:ea typeface="Aptos"/>
                <a:cs typeface="Aptos"/>
              </a:defRPr>
            </a:pPr>
            <a:r>
              <a:rPr sz="2800" b="1" i="1" dirty="0" err="1">
                <a:solidFill>
                  <a:srgbClr val="0A4D4B"/>
                </a:solidFill>
                <a:latin typeface="Aptos"/>
                <a:ea typeface="Aptos"/>
                <a:cs typeface="Aptos"/>
              </a:rPr>
              <a:t>Dott.ssa</a:t>
            </a:r>
            <a:r>
              <a:rPr sz="2800" b="1" i="1" dirty="0">
                <a:solidFill>
                  <a:srgbClr val="0A4D4B"/>
                </a:solidFill>
                <a:latin typeface="Aptos"/>
                <a:ea typeface="Aptos"/>
                <a:cs typeface="Aptos"/>
              </a:rPr>
              <a:t> Federica Spadazzi</a:t>
            </a:r>
            <a:endParaRPr lang="it-IT" sz="2800" b="1" i="1" dirty="0">
              <a:solidFill>
                <a:srgbClr val="0A4D4B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qualification">
            <a:extLst>
              <a:ext uri="{FF2B5EF4-FFF2-40B4-BE49-F238E27FC236}">
                <a16:creationId xmlns:a16="http://schemas.microsoft.com/office/drawing/2014/main" id="{1409CBEA-5039-4197-BBDA-5303FE721D06}"/>
              </a:ext>
            </a:extLst>
          </p:cNvPr>
          <p:cNvSpPr>
            <a:spLocks noGrp="1"/>
          </p:cNvSpPr>
          <p:nvPr/>
        </p:nvSpPr>
        <p:spPr>
          <a:xfrm>
            <a:off x="1068705" y="1781314"/>
            <a:ext cx="6768719" cy="57371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88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r>
              <a:rPr lang="it-IT" sz="20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Medico </a:t>
            </a:r>
            <a:r>
              <a:rPr sz="2000" b="0" i="0" dirty="0" err="1">
                <a:solidFill>
                  <a:srgbClr val="183536"/>
                </a:solidFill>
                <a:latin typeface="Aptos"/>
                <a:ea typeface="Aptos"/>
                <a:cs typeface="Aptos"/>
              </a:rPr>
              <a:t>Specialista</a:t>
            </a:r>
            <a:r>
              <a:rPr sz="20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 in Medicina </a:t>
            </a:r>
            <a:r>
              <a:rPr sz="2000" b="0" i="0" dirty="0" err="1">
                <a:solidFill>
                  <a:srgbClr val="183536"/>
                </a:solidFill>
                <a:latin typeface="Aptos"/>
                <a:ea typeface="Aptos"/>
                <a:cs typeface="Aptos"/>
              </a:rPr>
              <a:t>Legale</a:t>
            </a:r>
            <a:r>
              <a:rPr sz="20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 e delle Assicurazioni</a:t>
            </a:r>
          </a:p>
        </p:txBody>
      </p:sp>
      <p:sp>
        <p:nvSpPr>
          <p:cNvPr id="9" name="appointment-icon">
            <a:extLst>
              <a:ext uri="{FF2B5EF4-FFF2-40B4-BE49-F238E27FC236}">
                <a16:creationId xmlns:a16="http://schemas.microsoft.com/office/drawing/2014/main" id="{1C211E88-92C3-4537-94F2-E87BA278A834}"/>
              </a:ext>
            </a:extLst>
          </p:cNvPr>
          <p:cNvSpPr>
            <a:spLocks noGrp="1"/>
          </p:cNvSpPr>
          <p:nvPr/>
        </p:nvSpPr>
        <p:spPr>
          <a:xfrm>
            <a:off x="1307296" y="2870653"/>
            <a:ext cx="2755589" cy="2657475"/>
          </a:xfrm>
          <a:prstGeom prst="ellipse">
            <a:avLst/>
          </a:prstGeom>
          <a:solidFill>
            <a:srgbClr val="0A4D4B"/>
          </a:solidFill>
          <a:ln w="9525">
            <a:solidFill>
              <a:srgbClr val="0A4D4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appointment-copy">
            <a:extLst>
              <a:ext uri="{FF2B5EF4-FFF2-40B4-BE49-F238E27FC236}">
                <a16:creationId xmlns:a16="http://schemas.microsoft.com/office/drawing/2014/main" id="{2690BE22-3234-4C3B-B6EC-1EB210AF0FCA}"/>
              </a:ext>
            </a:extLst>
          </p:cNvPr>
          <p:cNvSpPr>
            <a:spLocks noGrp="1"/>
          </p:cNvSpPr>
          <p:nvPr/>
        </p:nvSpPr>
        <p:spPr>
          <a:xfrm>
            <a:off x="1828187" y="3024311"/>
            <a:ext cx="1867681" cy="2247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lnSpc>
                <a:spcPct val="150000"/>
              </a:lnSpc>
              <a:defRPr sz="1088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r>
              <a:rPr lang="it-IT" sz="1200" b="1" i="0" dirty="0">
                <a:solidFill>
                  <a:srgbClr val="FCFAF5"/>
                </a:solidFill>
                <a:latin typeface="Aptos"/>
                <a:ea typeface="Aptos"/>
                <a:cs typeface="Aptos"/>
              </a:rPr>
              <a:t>LA DOTT.SSA SARA’ PRESENTE PRESSO L’AMBULATORIO MEDICO DEL COMUNE DI </a:t>
            </a:r>
            <a:r>
              <a:rPr lang="it-IT" sz="1200" b="1" dirty="0">
                <a:solidFill>
                  <a:srgbClr val="FCFAF5"/>
                </a:solidFill>
                <a:latin typeface="Aptos"/>
                <a:ea typeface="Aptos"/>
                <a:cs typeface="Aptos"/>
              </a:rPr>
              <a:t>MONTE CERIGNONE </a:t>
            </a:r>
            <a:r>
              <a:rPr lang="it-IT" sz="1200" b="1" i="0" dirty="0">
                <a:solidFill>
                  <a:srgbClr val="FCFAF5"/>
                </a:solidFill>
                <a:latin typeface="Aptos"/>
                <a:ea typeface="Aptos"/>
                <a:cs typeface="Aptos"/>
              </a:rPr>
              <a:t>CON CADENZA MENSILE/BIMESTRALE</a:t>
            </a:r>
            <a:endParaRPr sz="1200" b="1" i="0" dirty="0">
              <a:solidFill>
                <a:srgbClr val="FCFAF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5" name="card-INDENNITÀ DI ACCOMPAGNAMENTO">
            <a:extLst>
              <a:ext uri="{FF2B5EF4-FFF2-40B4-BE49-F238E27FC236}">
                <a16:creationId xmlns:a16="http://schemas.microsoft.com/office/drawing/2014/main" id="{F441467A-CF5C-4C9E-BB5A-8C1E10445829}"/>
              </a:ext>
            </a:extLst>
          </p:cNvPr>
          <p:cNvSpPr>
            <a:spLocks noGrp="1"/>
          </p:cNvSpPr>
          <p:nvPr/>
        </p:nvSpPr>
        <p:spPr>
          <a:xfrm>
            <a:off x="473390" y="6271078"/>
            <a:ext cx="4629150" cy="2678012"/>
          </a:xfrm>
          <a:prstGeom prst="roundRect">
            <a:avLst>
              <a:gd name="adj" fmla="val 19322"/>
            </a:avLst>
          </a:prstGeom>
          <a:solidFill>
            <a:srgbClr val="FFFFFF"/>
          </a:solidFill>
          <a:ln w="9525">
            <a:solidFill>
              <a:srgbClr val="EAF1E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icon-INDENNITÀ DI ACCOMPAGNAMENTO">
            <a:extLst>
              <a:ext uri="{FF2B5EF4-FFF2-40B4-BE49-F238E27FC236}">
                <a16:creationId xmlns:a16="http://schemas.microsoft.com/office/drawing/2014/main" id="{81091D1A-F16A-49CC-A4DC-27A9A4AC8407}"/>
              </a:ext>
            </a:extLst>
          </p:cNvPr>
          <p:cNvSpPr>
            <a:spLocks noGrp="1"/>
          </p:cNvSpPr>
          <p:nvPr/>
        </p:nvSpPr>
        <p:spPr>
          <a:xfrm>
            <a:off x="102127" y="7012205"/>
            <a:ext cx="1009650" cy="877576"/>
          </a:xfrm>
          <a:prstGeom prst="ellipse">
            <a:avLst/>
          </a:prstGeom>
          <a:solidFill>
            <a:srgbClr val="0A4D4B"/>
          </a:solidFill>
          <a:ln w="9525">
            <a:solidFill>
              <a:srgbClr val="0A4D4B"/>
            </a:solidFill>
            <a:prstDash val="solid"/>
          </a:ln>
        </p:spPr>
        <p:txBody>
          <a:bodyPr/>
          <a:lstStyle/>
          <a:p>
            <a:endParaRPr lang="it-IT" dirty="0"/>
          </a:p>
        </p:txBody>
      </p:sp>
      <p:sp>
        <p:nvSpPr>
          <p:cNvPr id="28" name="ititle-INDENNITÀ DI ACCOMPAGNAMENTO">
            <a:extLst>
              <a:ext uri="{FF2B5EF4-FFF2-40B4-BE49-F238E27FC236}">
                <a16:creationId xmlns:a16="http://schemas.microsoft.com/office/drawing/2014/main" id="{CEB07FDE-57A7-44B6-912A-6DFBBBA7210F}"/>
              </a:ext>
            </a:extLst>
          </p:cNvPr>
          <p:cNvSpPr>
            <a:spLocks noGrp="1"/>
          </p:cNvSpPr>
          <p:nvPr/>
        </p:nvSpPr>
        <p:spPr>
          <a:xfrm>
            <a:off x="1676400" y="6505575"/>
            <a:ext cx="3714750" cy="41551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 i="0">
                <a:solidFill>
                  <a:srgbClr val="0A4D4B"/>
                </a:solidFill>
                <a:latin typeface="Aptos"/>
                <a:ea typeface="Aptos"/>
                <a:cs typeface="Aptos"/>
              </a:defRPr>
            </a:pPr>
            <a:r>
              <a:rPr lang="it-IT" sz="2000" b="1" i="0" dirty="0">
                <a:solidFill>
                  <a:srgbClr val="0A4D4B"/>
                </a:solidFill>
                <a:latin typeface="Aptos"/>
                <a:ea typeface="Aptos"/>
                <a:cs typeface="Aptos"/>
              </a:rPr>
              <a:t>DI COSA SI TRATTA?</a:t>
            </a:r>
            <a:endParaRPr sz="2000" b="1" i="0" dirty="0">
              <a:solidFill>
                <a:srgbClr val="0A4D4B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9" name="ibody-INDENNITÀ DI ACCOMPAGNAMENTO">
            <a:extLst>
              <a:ext uri="{FF2B5EF4-FFF2-40B4-BE49-F238E27FC236}">
                <a16:creationId xmlns:a16="http://schemas.microsoft.com/office/drawing/2014/main" id="{7E040266-AE1C-40E0-8194-5858CF555938}"/>
              </a:ext>
            </a:extLst>
          </p:cNvPr>
          <p:cNvSpPr>
            <a:spLocks noGrp="1"/>
          </p:cNvSpPr>
          <p:nvPr/>
        </p:nvSpPr>
        <p:spPr>
          <a:xfrm>
            <a:off x="1254404" y="6877731"/>
            <a:ext cx="3397580" cy="183526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050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r>
              <a:rPr lang="it-IT" sz="160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Lo sportello </a:t>
            </a:r>
            <a:r>
              <a:rPr lang="it-IT" sz="160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si occupa di fornire </a:t>
            </a:r>
            <a:r>
              <a:rPr lang="it-IT" sz="160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consulenze medico legali in ambito previdenziale, assistenziale, assicurativo e risarcitorio, sostenendo il cittadino durante lo svolgimento di procedure complesse</a:t>
            </a:r>
            <a:endParaRPr sz="1600" i="0" dirty="0">
              <a:solidFill>
                <a:srgbClr val="183536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2" name="icode-AGGRAVAMENTO · REVISIONE · RICORSO">
            <a:extLst>
              <a:ext uri="{FF2B5EF4-FFF2-40B4-BE49-F238E27FC236}">
                <a16:creationId xmlns:a16="http://schemas.microsoft.com/office/drawing/2014/main" id="{A2F2C0E3-0DA4-4F30-B6ED-438A3BBFC6CD}"/>
              </a:ext>
            </a:extLst>
          </p:cNvPr>
          <p:cNvSpPr>
            <a:spLocks noGrp="1"/>
          </p:cNvSpPr>
          <p:nvPr/>
        </p:nvSpPr>
        <p:spPr>
          <a:xfrm>
            <a:off x="5391150" y="6667500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endParaRPr sz="1125" b="1" i="0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2" name="icode-PENSIONE DI INABILITÀ · LEGGE 222/84">
            <a:extLst>
              <a:ext uri="{FF2B5EF4-FFF2-40B4-BE49-F238E27FC236}">
                <a16:creationId xmlns:a16="http://schemas.microsoft.com/office/drawing/2014/main" id="{1CE00790-0ADA-43DE-BE85-DC9EBE9A7275}"/>
              </a:ext>
            </a:extLst>
          </p:cNvPr>
          <p:cNvSpPr>
            <a:spLocks noGrp="1"/>
          </p:cNvSpPr>
          <p:nvPr/>
        </p:nvSpPr>
        <p:spPr>
          <a:xfrm>
            <a:off x="5391150" y="7896225"/>
            <a:ext cx="495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12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endParaRPr sz="1125" b="1" i="0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5" name="process-title">
            <a:extLst>
              <a:ext uri="{FF2B5EF4-FFF2-40B4-BE49-F238E27FC236}">
                <a16:creationId xmlns:a16="http://schemas.microsoft.com/office/drawing/2014/main" id="{BE50014B-179F-4A28-8776-172BBF0104A8}"/>
              </a:ext>
            </a:extLst>
          </p:cNvPr>
          <p:cNvSpPr>
            <a:spLocks noGrp="1"/>
          </p:cNvSpPr>
          <p:nvPr/>
        </p:nvSpPr>
        <p:spPr>
          <a:xfrm>
            <a:off x="868680" y="12504420"/>
            <a:ext cx="41719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 i="0">
                <a:solidFill>
                  <a:srgbClr val="0A4D4B"/>
                </a:solidFill>
                <a:latin typeface="Aptos"/>
                <a:ea typeface="Aptos"/>
                <a:cs typeface="Aptos"/>
              </a:defRPr>
            </a:pPr>
            <a:r>
              <a:rPr sz="2000" b="1" i="0" dirty="0">
                <a:solidFill>
                  <a:srgbClr val="0A4D4B"/>
                </a:solidFill>
                <a:latin typeface="Aptos"/>
                <a:ea typeface="Aptos"/>
                <a:cs typeface="Aptos"/>
              </a:rPr>
              <a:t>COSA FA IL MEDICO </a:t>
            </a:r>
            <a:r>
              <a:rPr sz="2000" b="1" i="0" dirty="0" err="1">
                <a:solidFill>
                  <a:srgbClr val="0A4D4B"/>
                </a:solidFill>
                <a:latin typeface="Aptos"/>
                <a:ea typeface="Aptos"/>
                <a:cs typeface="Aptos"/>
              </a:rPr>
              <a:t>LEGALE</a:t>
            </a:r>
            <a:endParaRPr sz="2000" b="1" i="0" dirty="0">
              <a:solidFill>
                <a:srgbClr val="0A4D4B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6" name="step-0">
            <a:extLst>
              <a:ext uri="{FF2B5EF4-FFF2-40B4-BE49-F238E27FC236}">
                <a16:creationId xmlns:a16="http://schemas.microsoft.com/office/drawing/2014/main" id="{B0637F75-9842-4CF0-8D32-7B9375E11607}"/>
              </a:ext>
            </a:extLst>
          </p:cNvPr>
          <p:cNvSpPr>
            <a:spLocks noGrp="1"/>
          </p:cNvSpPr>
          <p:nvPr/>
        </p:nvSpPr>
        <p:spPr>
          <a:xfrm>
            <a:off x="868680" y="12980670"/>
            <a:ext cx="400050" cy="400050"/>
          </a:xfrm>
          <a:prstGeom prst="ellipse">
            <a:avLst/>
          </a:prstGeom>
          <a:solidFill>
            <a:srgbClr val="0A4D4B"/>
          </a:solidFill>
          <a:ln w="9525">
            <a:solidFill>
              <a:srgbClr val="0A4D4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7" name="step-n-0">
            <a:extLst>
              <a:ext uri="{FF2B5EF4-FFF2-40B4-BE49-F238E27FC236}">
                <a16:creationId xmlns:a16="http://schemas.microsoft.com/office/drawing/2014/main" id="{ACF8E4C2-2B1A-403E-86B6-990DA1039030}"/>
              </a:ext>
            </a:extLst>
          </p:cNvPr>
          <p:cNvSpPr>
            <a:spLocks noGrp="1"/>
          </p:cNvSpPr>
          <p:nvPr/>
        </p:nvSpPr>
        <p:spPr>
          <a:xfrm>
            <a:off x="868680" y="12980670"/>
            <a:ext cx="4000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78" name="step-t-0">
            <a:extLst>
              <a:ext uri="{FF2B5EF4-FFF2-40B4-BE49-F238E27FC236}">
                <a16:creationId xmlns:a16="http://schemas.microsoft.com/office/drawing/2014/main" id="{31767503-755A-4DDD-AF69-8EC8F777C466}"/>
              </a:ext>
            </a:extLst>
          </p:cNvPr>
          <p:cNvSpPr>
            <a:spLocks noGrp="1"/>
          </p:cNvSpPr>
          <p:nvPr/>
        </p:nvSpPr>
        <p:spPr>
          <a:xfrm>
            <a:off x="1402080" y="12961620"/>
            <a:ext cx="3524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88" b="1" i="0">
                <a:solidFill>
                  <a:srgbClr val="0A4D4B"/>
                </a:solidFill>
                <a:latin typeface="Aptos"/>
                <a:ea typeface="Aptos"/>
                <a:cs typeface="Aptos"/>
              </a:defRPr>
            </a:pPr>
            <a:r>
              <a:rPr sz="1088" b="1" i="0">
                <a:solidFill>
                  <a:srgbClr val="0A4D4B"/>
                </a:solidFill>
                <a:latin typeface="Aptos"/>
                <a:ea typeface="Aptos"/>
                <a:cs typeface="Aptos"/>
              </a:rPr>
              <a:t>ACQUISIZIONE DELLA DOCUMENTAZIONE</a:t>
            </a:r>
          </a:p>
        </p:txBody>
      </p:sp>
      <p:sp>
        <p:nvSpPr>
          <p:cNvPr id="79" name="step-b-0">
            <a:extLst>
              <a:ext uri="{FF2B5EF4-FFF2-40B4-BE49-F238E27FC236}">
                <a16:creationId xmlns:a16="http://schemas.microsoft.com/office/drawing/2014/main" id="{EF517C73-DE70-4278-9EF3-2167AF13911D}"/>
              </a:ext>
            </a:extLst>
          </p:cNvPr>
          <p:cNvSpPr>
            <a:spLocks noGrp="1"/>
          </p:cNvSpPr>
          <p:nvPr/>
        </p:nvSpPr>
        <p:spPr>
          <a:xfrm>
            <a:off x="1402079" y="13209270"/>
            <a:ext cx="380809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938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r>
              <a:rPr sz="1200" b="0" i="0" dirty="0" err="1">
                <a:solidFill>
                  <a:srgbClr val="183536"/>
                </a:solidFill>
                <a:latin typeface="Aptos"/>
                <a:ea typeface="Aptos"/>
                <a:cs typeface="Aptos"/>
              </a:rPr>
              <a:t>Raccolta</a:t>
            </a:r>
            <a:r>
              <a:rPr sz="12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 e </a:t>
            </a:r>
            <a:r>
              <a:rPr sz="1200" b="0" i="0" dirty="0" err="1">
                <a:solidFill>
                  <a:srgbClr val="183536"/>
                </a:solidFill>
                <a:latin typeface="Aptos"/>
                <a:ea typeface="Aptos"/>
                <a:cs typeface="Aptos"/>
              </a:rPr>
              <a:t>verifica</a:t>
            </a:r>
            <a:r>
              <a:rPr sz="12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 della </a:t>
            </a:r>
            <a:r>
              <a:rPr sz="1200" b="0" i="0" dirty="0" err="1">
                <a:solidFill>
                  <a:srgbClr val="183536"/>
                </a:solidFill>
                <a:latin typeface="Aptos"/>
                <a:ea typeface="Aptos"/>
                <a:cs typeface="Aptos"/>
              </a:rPr>
              <a:t>documentazione</a:t>
            </a:r>
            <a:r>
              <a:rPr sz="12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 sanitaria.</a:t>
            </a:r>
          </a:p>
        </p:txBody>
      </p:sp>
      <p:sp>
        <p:nvSpPr>
          <p:cNvPr id="80" name="step-1">
            <a:extLst>
              <a:ext uri="{FF2B5EF4-FFF2-40B4-BE49-F238E27FC236}">
                <a16:creationId xmlns:a16="http://schemas.microsoft.com/office/drawing/2014/main" id="{ECB96B29-2660-4A41-B546-E60643CAFBFA}"/>
              </a:ext>
            </a:extLst>
          </p:cNvPr>
          <p:cNvSpPr>
            <a:spLocks noGrp="1"/>
          </p:cNvSpPr>
          <p:nvPr/>
        </p:nvSpPr>
        <p:spPr>
          <a:xfrm>
            <a:off x="868680" y="13647420"/>
            <a:ext cx="400050" cy="400050"/>
          </a:xfrm>
          <a:prstGeom prst="ellipse">
            <a:avLst/>
          </a:prstGeom>
          <a:solidFill>
            <a:srgbClr val="0A4D4B"/>
          </a:solidFill>
          <a:ln w="9525">
            <a:solidFill>
              <a:srgbClr val="0A4D4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1" name="step-n-1">
            <a:extLst>
              <a:ext uri="{FF2B5EF4-FFF2-40B4-BE49-F238E27FC236}">
                <a16:creationId xmlns:a16="http://schemas.microsoft.com/office/drawing/2014/main" id="{41E76D2D-8B5F-492B-95DA-FFA2B6882B97}"/>
              </a:ext>
            </a:extLst>
          </p:cNvPr>
          <p:cNvSpPr>
            <a:spLocks noGrp="1"/>
          </p:cNvSpPr>
          <p:nvPr/>
        </p:nvSpPr>
        <p:spPr>
          <a:xfrm>
            <a:off x="868680" y="13647420"/>
            <a:ext cx="4000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82" name="step-t-1">
            <a:extLst>
              <a:ext uri="{FF2B5EF4-FFF2-40B4-BE49-F238E27FC236}">
                <a16:creationId xmlns:a16="http://schemas.microsoft.com/office/drawing/2014/main" id="{EFD259AE-FA84-4F7B-AD17-49C4A6754DA1}"/>
              </a:ext>
            </a:extLst>
          </p:cNvPr>
          <p:cNvSpPr>
            <a:spLocks noGrp="1"/>
          </p:cNvSpPr>
          <p:nvPr/>
        </p:nvSpPr>
        <p:spPr>
          <a:xfrm>
            <a:off x="1402080" y="13628370"/>
            <a:ext cx="3524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88" b="1" i="0">
                <a:solidFill>
                  <a:srgbClr val="0A4D4B"/>
                </a:solidFill>
                <a:latin typeface="Aptos"/>
                <a:ea typeface="Aptos"/>
                <a:cs typeface="Aptos"/>
              </a:defRPr>
            </a:pPr>
            <a:r>
              <a:rPr sz="1088" b="1" i="0">
                <a:solidFill>
                  <a:srgbClr val="0A4D4B"/>
                </a:solidFill>
                <a:latin typeface="Aptos"/>
                <a:ea typeface="Aptos"/>
                <a:cs typeface="Aptos"/>
              </a:rPr>
              <a:t>VISITA MEDICO-LEGALE</a:t>
            </a:r>
          </a:p>
        </p:txBody>
      </p:sp>
      <p:sp>
        <p:nvSpPr>
          <p:cNvPr id="83" name="step-b-1">
            <a:extLst>
              <a:ext uri="{FF2B5EF4-FFF2-40B4-BE49-F238E27FC236}">
                <a16:creationId xmlns:a16="http://schemas.microsoft.com/office/drawing/2014/main" id="{D9C649A8-0656-4CA1-A1A2-69B22AF81322}"/>
              </a:ext>
            </a:extLst>
          </p:cNvPr>
          <p:cNvSpPr>
            <a:spLocks noGrp="1"/>
          </p:cNvSpPr>
          <p:nvPr/>
        </p:nvSpPr>
        <p:spPr>
          <a:xfrm>
            <a:off x="1402080" y="13876020"/>
            <a:ext cx="3524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938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r>
              <a:rPr sz="1200" b="0" i="0" dirty="0" err="1">
                <a:solidFill>
                  <a:srgbClr val="183536"/>
                </a:solidFill>
                <a:latin typeface="Aptos"/>
                <a:ea typeface="Aptos"/>
                <a:cs typeface="Aptos"/>
              </a:rPr>
              <a:t>Valutazione</a:t>
            </a:r>
            <a:r>
              <a:rPr sz="12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 </a:t>
            </a:r>
            <a:r>
              <a:rPr sz="1200" b="0" i="0" dirty="0" err="1">
                <a:solidFill>
                  <a:srgbClr val="183536"/>
                </a:solidFill>
                <a:latin typeface="Aptos"/>
                <a:ea typeface="Aptos"/>
                <a:cs typeface="Aptos"/>
              </a:rPr>
              <a:t>clinica</a:t>
            </a:r>
            <a:r>
              <a:rPr sz="12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 e </a:t>
            </a:r>
            <a:r>
              <a:rPr sz="1200" b="0" i="0" dirty="0" err="1">
                <a:solidFill>
                  <a:srgbClr val="183536"/>
                </a:solidFill>
                <a:latin typeface="Aptos"/>
                <a:ea typeface="Aptos"/>
                <a:cs typeface="Aptos"/>
              </a:rPr>
              <a:t>funzionale</a:t>
            </a:r>
            <a:r>
              <a:rPr sz="12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 della persona.</a:t>
            </a:r>
          </a:p>
        </p:txBody>
      </p:sp>
      <p:sp>
        <p:nvSpPr>
          <p:cNvPr id="84" name="step-2">
            <a:extLst>
              <a:ext uri="{FF2B5EF4-FFF2-40B4-BE49-F238E27FC236}">
                <a16:creationId xmlns:a16="http://schemas.microsoft.com/office/drawing/2014/main" id="{E0A4A54A-C952-41E9-ABF2-281A1A4618CA}"/>
              </a:ext>
            </a:extLst>
          </p:cNvPr>
          <p:cNvSpPr>
            <a:spLocks noGrp="1"/>
          </p:cNvSpPr>
          <p:nvPr/>
        </p:nvSpPr>
        <p:spPr>
          <a:xfrm>
            <a:off x="868680" y="14314170"/>
            <a:ext cx="400050" cy="400050"/>
          </a:xfrm>
          <a:prstGeom prst="ellipse">
            <a:avLst/>
          </a:prstGeom>
          <a:solidFill>
            <a:srgbClr val="0A4D4B"/>
          </a:solidFill>
          <a:ln w="9525">
            <a:solidFill>
              <a:srgbClr val="0A4D4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5" name="step-n-2">
            <a:extLst>
              <a:ext uri="{FF2B5EF4-FFF2-40B4-BE49-F238E27FC236}">
                <a16:creationId xmlns:a16="http://schemas.microsoft.com/office/drawing/2014/main" id="{66993EF0-2D6F-4CDB-A58A-0AF05CB6280C}"/>
              </a:ext>
            </a:extLst>
          </p:cNvPr>
          <p:cNvSpPr>
            <a:spLocks noGrp="1"/>
          </p:cNvSpPr>
          <p:nvPr/>
        </p:nvSpPr>
        <p:spPr>
          <a:xfrm>
            <a:off x="868680" y="14314170"/>
            <a:ext cx="4000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86" name="step-t-2">
            <a:extLst>
              <a:ext uri="{FF2B5EF4-FFF2-40B4-BE49-F238E27FC236}">
                <a16:creationId xmlns:a16="http://schemas.microsoft.com/office/drawing/2014/main" id="{DB163B54-89F6-4451-B4AB-F6E00E74CA01}"/>
              </a:ext>
            </a:extLst>
          </p:cNvPr>
          <p:cNvSpPr>
            <a:spLocks noGrp="1"/>
          </p:cNvSpPr>
          <p:nvPr/>
        </p:nvSpPr>
        <p:spPr>
          <a:xfrm>
            <a:off x="1402080" y="14295120"/>
            <a:ext cx="3524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88" b="1" i="0">
                <a:solidFill>
                  <a:srgbClr val="0A4D4B"/>
                </a:solidFill>
                <a:latin typeface="Aptos"/>
                <a:ea typeface="Aptos"/>
                <a:cs typeface="Aptos"/>
              </a:defRPr>
            </a:pPr>
            <a:r>
              <a:rPr sz="1088" b="1" i="0">
                <a:solidFill>
                  <a:srgbClr val="0A4D4B"/>
                </a:solidFill>
                <a:latin typeface="Aptos"/>
                <a:ea typeface="Aptos"/>
                <a:cs typeface="Aptos"/>
              </a:rPr>
              <a:t>VALUTAZIONE MEDICO-LEGALE</a:t>
            </a:r>
          </a:p>
        </p:txBody>
      </p:sp>
      <p:sp>
        <p:nvSpPr>
          <p:cNvPr id="87" name="step-b-2">
            <a:extLst>
              <a:ext uri="{FF2B5EF4-FFF2-40B4-BE49-F238E27FC236}">
                <a16:creationId xmlns:a16="http://schemas.microsoft.com/office/drawing/2014/main" id="{C9A1A7CF-BD3E-4515-B191-927527BA0F4C}"/>
              </a:ext>
            </a:extLst>
          </p:cNvPr>
          <p:cNvSpPr>
            <a:spLocks noGrp="1"/>
          </p:cNvSpPr>
          <p:nvPr/>
        </p:nvSpPr>
        <p:spPr>
          <a:xfrm>
            <a:off x="1402080" y="14542770"/>
            <a:ext cx="3524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938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r>
              <a:rPr sz="12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Studio degli </a:t>
            </a:r>
            <a:r>
              <a:rPr sz="1200" b="0" i="0" dirty="0" err="1">
                <a:solidFill>
                  <a:srgbClr val="183536"/>
                </a:solidFill>
                <a:latin typeface="Aptos"/>
                <a:ea typeface="Aptos"/>
                <a:cs typeface="Aptos"/>
              </a:rPr>
              <a:t>atti</a:t>
            </a:r>
            <a:r>
              <a:rPr sz="12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 e </a:t>
            </a:r>
            <a:r>
              <a:rPr sz="1200" b="0" i="0" dirty="0" err="1">
                <a:solidFill>
                  <a:srgbClr val="183536"/>
                </a:solidFill>
                <a:latin typeface="Aptos"/>
                <a:ea typeface="Aptos"/>
                <a:cs typeface="Aptos"/>
              </a:rPr>
              <a:t>verifica</a:t>
            </a:r>
            <a:r>
              <a:rPr sz="12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 </a:t>
            </a:r>
            <a:r>
              <a:rPr sz="1200" b="0" i="0" dirty="0" err="1">
                <a:solidFill>
                  <a:srgbClr val="183536"/>
                </a:solidFill>
                <a:latin typeface="Aptos"/>
                <a:ea typeface="Aptos"/>
                <a:cs typeface="Aptos"/>
              </a:rPr>
              <a:t>dei</a:t>
            </a:r>
            <a:r>
              <a:rPr sz="12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 </a:t>
            </a:r>
            <a:r>
              <a:rPr sz="1200" b="0" i="0" dirty="0" err="1">
                <a:solidFill>
                  <a:srgbClr val="183536"/>
                </a:solidFill>
                <a:latin typeface="Aptos"/>
                <a:ea typeface="Aptos"/>
                <a:cs typeface="Aptos"/>
              </a:rPr>
              <a:t>presupposti</a:t>
            </a:r>
            <a:r>
              <a:rPr sz="12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 </a:t>
            </a:r>
            <a:r>
              <a:rPr sz="1200" b="0" i="0" dirty="0" err="1">
                <a:solidFill>
                  <a:srgbClr val="183536"/>
                </a:solidFill>
                <a:latin typeface="Aptos"/>
                <a:ea typeface="Aptos"/>
                <a:cs typeface="Aptos"/>
              </a:rPr>
              <a:t>sanitari</a:t>
            </a:r>
            <a:r>
              <a:rPr sz="12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88" name="step-3">
            <a:extLst>
              <a:ext uri="{FF2B5EF4-FFF2-40B4-BE49-F238E27FC236}">
                <a16:creationId xmlns:a16="http://schemas.microsoft.com/office/drawing/2014/main" id="{81AFA7A4-1593-4C13-ACD4-6AB832B64DE9}"/>
              </a:ext>
            </a:extLst>
          </p:cNvPr>
          <p:cNvSpPr>
            <a:spLocks noGrp="1"/>
          </p:cNvSpPr>
          <p:nvPr/>
        </p:nvSpPr>
        <p:spPr>
          <a:xfrm>
            <a:off x="868680" y="14980920"/>
            <a:ext cx="400050" cy="400050"/>
          </a:xfrm>
          <a:prstGeom prst="ellipse">
            <a:avLst/>
          </a:prstGeom>
          <a:solidFill>
            <a:srgbClr val="BDA06B"/>
          </a:solidFill>
          <a:ln w="9525">
            <a:solidFill>
              <a:srgbClr val="BDA0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9" name="step-n-3">
            <a:extLst>
              <a:ext uri="{FF2B5EF4-FFF2-40B4-BE49-F238E27FC236}">
                <a16:creationId xmlns:a16="http://schemas.microsoft.com/office/drawing/2014/main" id="{9AE6AD7F-6069-445B-B13B-37EA6C66A946}"/>
              </a:ext>
            </a:extLst>
          </p:cNvPr>
          <p:cNvSpPr>
            <a:spLocks noGrp="1"/>
          </p:cNvSpPr>
          <p:nvPr/>
        </p:nvSpPr>
        <p:spPr>
          <a:xfrm>
            <a:off x="868680" y="14980920"/>
            <a:ext cx="4000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90" name="step-t-3">
            <a:extLst>
              <a:ext uri="{FF2B5EF4-FFF2-40B4-BE49-F238E27FC236}">
                <a16:creationId xmlns:a16="http://schemas.microsoft.com/office/drawing/2014/main" id="{BA46C371-F22D-45E1-AB8C-96E1845B58B5}"/>
              </a:ext>
            </a:extLst>
          </p:cNvPr>
          <p:cNvSpPr>
            <a:spLocks noGrp="1"/>
          </p:cNvSpPr>
          <p:nvPr/>
        </p:nvSpPr>
        <p:spPr>
          <a:xfrm>
            <a:off x="1402080" y="14961870"/>
            <a:ext cx="3524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88" b="1" i="0">
                <a:solidFill>
                  <a:srgbClr val="0A4D4B"/>
                </a:solidFill>
                <a:latin typeface="Aptos"/>
                <a:ea typeface="Aptos"/>
                <a:cs typeface="Aptos"/>
              </a:defRPr>
            </a:pPr>
            <a:r>
              <a:rPr sz="1088" b="1" i="0">
                <a:solidFill>
                  <a:srgbClr val="0A4D4B"/>
                </a:solidFill>
                <a:latin typeface="Aptos"/>
                <a:ea typeface="Aptos"/>
                <a:cs typeface="Aptos"/>
              </a:rPr>
              <a:t>CERTIFICAZIONE O RELAZIONE</a:t>
            </a:r>
          </a:p>
        </p:txBody>
      </p:sp>
      <p:sp>
        <p:nvSpPr>
          <p:cNvPr id="91" name="step-b-3">
            <a:extLst>
              <a:ext uri="{FF2B5EF4-FFF2-40B4-BE49-F238E27FC236}">
                <a16:creationId xmlns:a16="http://schemas.microsoft.com/office/drawing/2014/main" id="{9C88C893-3D42-4839-B7B1-3F14D7BDFA30}"/>
              </a:ext>
            </a:extLst>
          </p:cNvPr>
          <p:cNvSpPr>
            <a:spLocks noGrp="1"/>
          </p:cNvSpPr>
          <p:nvPr/>
        </p:nvSpPr>
        <p:spPr>
          <a:xfrm>
            <a:off x="1402080" y="15209520"/>
            <a:ext cx="3524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938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r>
              <a:rPr sz="12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Predisposizione della </a:t>
            </a:r>
            <a:r>
              <a:rPr sz="1200" b="0" i="0" dirty="0" err="1">
                <a:solidFill>
                  <a:srgbClr val="183536"/>
                </a:solidFill>
                <a:latin typeface="Aptos"/>
                <a:ea typeface="Aptos"/>
                <a:cs typeface="Aptos"/>
              </a:rPr>
              <a:t>documentazione</a:t>
            </a:r>
            <a:r>
              <a:rPr sz="12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 necessaria</a:t>
            </a:r>
            <a:r>
              <a:rPr lang="it-IT" sz="12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 e stesura del certificato/relazione</a:t>
            </a:r>
            <a:r>
              <a:rPr sz="12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  <p:sp>
        <p:nvSpPr>
          <p:cNvPr id="92" name="cta">
            <a:extLst>
              <a:ext uri="{FF2B5EF4-FFF2-40B4-BE49-F238E27FC236}">
                <a16:creationId xmlns:a16="http://schemas.microsoft.com/office/drawing/2014/main" id="{F7607005-0FA5-434D-9C83-85ECB909EC0B}"/>
              </a:ext>
            </a:extLst>
          </p:cNvPr>
          <p:cNvSpPr>
            <a:spLocks noGrp="1"/>
          </p:cNvSpPr>
          <p:nvPr/>
        </p:nvSpPr>
        <p:spPr>
          <a:xfrm>
            <a:off x="957260" y="16144875"/>
            <a:ext cx="8290560" cy="1457325"/>
          </a:xfrm>
          <a:prstGeom prst="roundRect">
            <a:avLst>
              <a:gd name="adj" fmla="val 9816"/>
            </a:avLst>
          </a:prstGeom>
          <a:solidFill>
            <a:srgbClr val="0A4D4B"/>
          </a:solidFill>
          <a:ln w="9525">
            <a:solidFill>
              <a:srgbClr val="0A4D4B"/>
            </a:solidFill>
            <a:prstDash val="solid"/>
          </a:ln>
        </p:spPr>
        <p:txBody>
          <a:bodyPr/>
          <a:lstStyle/>
          <a:p>
            <a:endParaRPr lang="it-IT" dirty="0"/>
          </a:p>
        </p:txBody>
      </p:sp>
      <p:sp>
        <p:nvSpPr>
          <p:cNvPr id="93" name="cta-title">
            <a:extLst>
              <a:ext uri="{FF2B5EF4-FFF2-40B4-BE49-F238E27FC236}">
                <a16:creationId xmlns:a16="http://schemas.microsoft.com/office/drawing/2014/main" id="{28FCAEFD-657C-4F8D-AB43-CFC5682C233E}"/>
              </a:ext>
            </a:extLst>
          </p:cNvPr>
          <p:cNvSpPr>
            <a:spLocks noGrp="1"/>
          </p:cNvSpPr>
          <p:nvPr/>
        </p:nvSpPr>
        <p:spPr>
          <a:xfrm>
            <a:off x="1002030" y="16565880"/>
            <a:ext cx="8858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100" b="1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PRENOTA IL TUO APPUNTAMENTO</a:t>
            </a:r>
            <a:r>
              <a:rPr lang="it-IT" sz="2100" b="1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!</a:t>
            </a:r>
            <a:endParaRPr sz="2100" b="1" i="0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94" name="cta-line1">
            <a:extLst>
              <a:ext uri="{FF2B5EF4-FFF2-40B4-BE49-F238E27FC236}">
                <a16:creationId xmlns:a16="http://schemas.microsoft.com/office/drawing/2014/main" id="{768A838D-A2D0-4FEE-9620-620DC1D0FEF0}"/>
              </a:ext>
            </a:extLst>
          </p:cNvPr>
          <p:cNvSpPr>
            <a:spLocks noGrp="1"/>
          </p:cNvSpPr>
          <p:nvPr/>
        </p:nvSpPr>
        <p:spPr>
          <a:xfrm>
            <a:off x="1002030" y="16984980"/>
            <a:ext cx="8858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75" b="1" i="0">
                <a:solidFill>
                  <a:srgbClr val="F7F2E9"/>
                </a:solidFill>
                <a:latin typeface="Aptos"/>
                <a:ea typeface="Aptos"/>
                <a:cs typeface="Aptos"/>
              </a:defRPr>
            </a:pPr>
            <a:r>
              <a:rPr sz="1275" b="1" i="0" dirty="0" err="1">
                <a:solidFill>
                  <a:srgbClr val="F7F2E9"/>
                </a:solidFill>
                <a:latin typeface="Aptos"/>
                <a:ea typeface="Aptos"/>
                <a:cs typeface="Aptos"/>
              </a:rPr>
              <a:t>Rivolgiti</a:t>
            </a:r>
            <a:r>
              <a:rPr sz="1275" b="1" i="0" dirty="0">
                <a:solidFill>
                  <a:srgbClr val="F7F2E9"/>
                </a:solidFill>
                <a:latin typeface="Aptos"/>
                <a:ea typeface="Aptos"/>
                <a:cs typeface="Aptos"/>
              </a:rPr>
              <a:t> </a:t>
            </a:r>
            <a:r>
              <a:rPr sz="1275" b="1" i="0" dirty="0" err="1">
                <a:solidFill>
                  <a:srgbClr val="F7F2E9"/>
                </a:solidFill>
                <a:latin typeface="Aptos"/>
                <a:ea typeface="Aptos"/>
                <a:cs typeface="Aptos"/>
              </a:rPr>
              <a:t>agli</a:t>
            </a:r>
            <a:r>
              <a:rPr sz="1275" b="1" i="0" dirty="0">
                <a:solidFill>
                  <a:srgbClr val="F7F2E9"/>
                </a:solidFill>
                <a:latin typeface="Aptos"/>
                <a:ea typeface="Aptos"/>
                <a:cs typeface="Aptos"/>
              </a:rPr>
              <a:t> </a:t>
            </a:r>
            <a:r>
              <a:rPr sz="1400" b="1" i="0" dirty="0" err="1">
                <a:solidFill>
                  <a:srgbClr val="F7F2E9"/>
                </a:solidFill>
                <a:latin typeface="Aptos"/>
                <a:ea typeface="Aptos"/>
                <a:cs typeface="Aptos"/>
              </a:rPr>
              <a:t>uffici</a:t>
            </a:r>
            <a:r>
              <a:rPr sz="1275" b="1" i="0" dirty="0">
                <a:solidFill>
                  <a:srgbClr val="F7F2E9"/>
                </a:solidFill>
                <a:latin typeface="Aptos"/>
                <a:ea typeface="Aptos"/>
                <a:cs typeface="Aptos"/>
              </a:rPr>
              <a:t> del </a:t>
            </a:r>
            <a:r>
              <a:rPr sz="1275" b="1" i="0" dirty="0" err="1">
                <a:solidFill>
                  <a:srgbClr val="F7F2E9"/>
                </a:solidFill>
                <a:latin typeface="Aptos"/>
                <a:ea typeface="Aptos"/>
                <a:cs typeface="Aptos"/>
              </a:rPr>
              <a:t>Comune</a:t>
            </a:r>
            <a:r>
              <a:rPr sz="1275" b="1" i="0" dirty="0">
                <a:solidFill>
                  <a:srgbClr val="F7F2E9"/>
                </a:solidFill>
                <a:latin typeface="Aptos"/>
                <a:ea typeface="Aptos"/>
                <a:cs typeface="Aptos"/>
              </a:rPr>
              <a:t> di Mo</a:t>
            </a:r>
            <a:r>
              <a:rPr lang="it-IT" sz="1275" b="1" dirty="0" err="1">
                <a:solidFill>
                  <a:srgbClr val="F7F2E9"/>
                </a:solidFill>
                <a:latin typeface="Aptos"/>
                <a:ea typeface="Aptos"/>
                <a:cs typeface="Aptos"/>
              </a:rPr>
              <a:t>nt</a:t>
            </a:r>
            <a:r>
              <a:rPr lang="it-IT" sz="1275" b="1" i="0" dirty="0" err="1">
                <a:solidFill>
                  <a:srgbClr val="F7F2E9"/>
                </a:solidFill>
                <a:latin typeface="Aptos"/>
                <a:ea typeface="Aptos"/>
                <a:cs typeface="Aptos"/>
              </a:rPr>
              <a:t>e</a:t>
            </a:r>
            <a:r>
              <a:rPr lang="it-IT" sz="1275" b="1" i="0" dirty="0">
                <a:solidFill>
                  <a:srgbClr val="F7F2E9"/>
                </a:solidFill>
                <a:latin typeface="Aptos"/>
                <a:ea typeface="Aptos"/>
                <a:cs typeface="Aptos"/>
              </a:rPr>
              <a:t> Cerignone per info, costi e prenotazioni</a:t>
            </a:r>
            <a:endParaRPr sz="1275" b="1" i="0" dirty="0">
              <a:solidFill>
                <a:srgbClr val="F7F2E9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96" name="closing">
            <a:extLst>
              <a:ext uri="{FF2B5EF4-FFF2-40B4-BE49-F238E27FC236}">
                <a16:creationId xmlns:a16="http://schemas.microsoft.com/office/drawing/2014/main" id="{92DC41BB-6A5F-4474-AF1D-1BD76C91BBD9}"/>
              </a:ext>
            </a:extLst>
          </p:cNvPr>
          <p:cNvSpPr>
            <a:spLocks noGrp="1"/>
          </p:cNvSpPr>
          <p:nvPr/>
        </p:nvSpPr>
        <p:spPr>
          <a:xfrm>
            <a:off x="437471" y="17789851"/>
            <a:ext cx="914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238" b="1" i="1">
                <a:solidFill>
                  <a:srgbClr val="0A4D4B"/>
                </a:solidFill>
                <a:latin typeface="Aptos"/>
                <a:ea typeface="Aptos"/>
                <a:cs typeface="Aptos"/>
              </a:defRPr>
            </a:pPr>
            <a:r>
              <a:rPr lang="it-IT" sz="2800" b="1" i="1" dirty="0">
                <a:solidFill>
                  <a:srgbClr val="0A4D4B"/>
                </a:solidFill>
                <a:latin typeface="French Script MT" panose="03020402040607040605" pitchFamily="66" charset="0"/>
                <a:ea typeface="Aptos"/>
                <a:cs typeface="Aptos"/>
              </a:rPr>
              <a:t>Un servizio vicino alle persone, per tutelare i diritti e la dignità di tutti</a:t>
            </a:r>
            <a:endParaRPr sz="2800" b="1" i="1" dirty="0">
              <a:solidFill>
                <a:srgbClr val="0A4D4B"/>
              </a:solidFill>
              <a:latin typeface="French Script MT" panose="03020402040607040605" pitchFamily="66" charset="0"/>
              <a:ea typeface="Aptos"/>
              <a:cs typeface="Aptos"/>
            </a:endParaRPr>
          </a:p>
        </p:txBody>
      </p:sp>
      <p:pic>
        <p:nvPicPr>
          <p:cNvPr id="105" name="Elemento grafico 104" descr="Stetoscopio con riempimento a tinta unita">
            <a:extLst>
              <a:ext uri="{FF2B5EF4-FFF2-40B4-BE49-F238E27FC236}">
                <a16:creationId xmlns:a16="http://schemas.microsoft.com/office/drawing/2014/main" id="{80FDF9F4-C5E2-A8E0-4A9E-1292241BFB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3926" y="7087655"/>
            <a:ext cx="735724" cy="735724"/>
          </a:xfrm>
          <a:prstGeom prst="rect">
            <a:avLst/>
          </a:prstGeom>
        </p:spPr>
      </p:pic>
      <p:pic>
        <p:nvPicPr>
          <p:cNvPr id="107" name="Elemento grafico 106" descr="Cura con riempimento a tinta unita">
            <a:extLst>
              <a:ext uri="{FF2B5EF4-FFF2-40B4-BE49-F238E27FC236}">
                <a16:creationId xmlns:a16="http://schemas.microsoft.com/office/drawing/2014/main" id="{B1FDC4EB-486F-ABA0-E956-7129026493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602" y="1427216"/>
            <a:ext cx="914400" cy="914400"/>
          </a:xfrm>
          <a:prstGeom prst="rect">
            <a:avLst/>
          </a:prstGeom>
        </p:spPr>
      </p:pic>
      <p:pic>
        <p:nvPicPr>
          <p:cNvPr id="113" name="Elemento grafico 112" descr="Calendario giornaliero con riempimento a tinta unita">
            <a:extLst>
              <a:ext uri="{FF2B5EF4-FFF2-40B4-BE49-F238E27FC236}">
                <a16:creationId xmlns:a16="http://schemas.microsoft.com/office/drawing/2014/main" id="{4E0C43CB-98F4-22C9-E436-C19EA82ABE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04828" y="2371453"/>
            <a:ext cx="914400" cy="914400"/>
          </a:xfrm>
          <a:prstGeom prst="rect">
            <a:avLst/>
          </a:prstGeom>
        </p:spPr>
      </p:pic>
      <p:sp>
        <p:nvSpPr>
          <p:cNvPr id="8" name="appointment">
            <a:extLst>
              <a:ext uri="{FF2B5EF4-FFF2-40B4-BE49-F238E27FC236}">
                <a16:creationId xmlns:a16="http://schemas.microsoft.com/office/drawing/2014/main" id="{92E0DD11-F6DA-4C1B-9136-92BCA5F3067E}"/>
              </a:ext>
            </a:extLst>
          </p:cNvPr>
          <p:cNvSpPr>
            <a:spLocks noGrp="1"/>
          </p:cNvSpPr>
          <p:nvPr/>
        </p:nvSpPr>
        <p:spPr>
          <a:xfrm>
            <a:off x="1133469" y="5414924"/>
            <a:ext cx="3133725" cy="563415"/>
          </a:xfrm>
          <a:prstGeom prst="roundRect">
            <a:avLst>
              <a:gd name="adj" fmla="val 9524"/>
            </a:avLst>
          </a:prstGeom>
          <a:solidFill>
            <a:srgbClr val="DFCFB1"/>
          </a:solidFill>
          <a:ln w="9525">
            <a:solidFill>
              <a:srgbClr val="BDA06B"/>
            </a:solidFill>
            <a:prstDash val="solid"/>
          </a:ln>
        </p:spPr>
        <p:txBody>
          <a:bodyPr/>
          <a:lstStyle/>
          <a:p>
            <a:endParaRPr lang="it-IT" dirty="0"/>
          </a:p>
        </p:txBody>
      </p:sp>
      <p:sp>
        <p:nvSpPr>
          <p:cNvPr id="13" name="appointment-book">
            <a:extLst>
              <a:ext uri="{FF2B5EF4-FFF2-40B4-BE49-F238E27FC236}">
                <a16:creationId xmlns:a16="http://schemas.microsoft.com/office/drawing/2014/main" id="{5D93F47B-06D0-4274-8834-7DAE93B4F1FA}"/>
              </a:ext>
            </a:extLst>
          </p:cNvPr>
          <p:cNvSpPr>
            <a:spLocks noGrp="1"/>
          </p:cNvSpPr>
          <p:nvPr/>
        </p:nvSpPr>
        <p:spPr>
          <a:xfrm>
            <a:off x="1273809" y="5508306"/>
            <a:ext cx="2978145" cy="34663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 i="0">
                <a:solidFill>
                  <a:srgbClr val="073D3C"/>
                </a:solidFill>
                <a:latin typeface="Aptos"/>
                <a:ea typeface="Aptos"/>
                <a:cs typeface="Aptos"/>
              </a:defRPr>
            </a:pPr>
            <a:r>
              <a:rPr lang="it-IT" sz="1400" b="1" i="0" dirty="0">
                <a:solidFill>
                  <a:srgbClr val="073D3C"/>
                </a:solidFill>
                <a:latin typeface="Aptos"/>
                <a:ea typeface="Aptos"/>
                <a:cs typeface="Aptos"/>
              </a:rPr>
              <a:t>RICEVE SOLO SU APPUNTAMENTO</a:t>
            </a:r>
            <a:endParaRPr sz="1400" b="1" i="0" dirty="0">
              <a:solidFill>
                <a:srgbClr val="073D3C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3" name="other-box">
            <a:extLst>
              <a:ext uri="{FF2B5EF4-FFF2-40B4-BE49-F238E27FC236}">
                <a16:creationId xmlns:a16="http://schemas.microsoft.com/office/drawing/2014/main" id="{41CCA79B-7604-4BCF-80E3-E48B6AEF1238}"/>
              </a:ext>
            </a:extLst>
          </p:cNvPr>
          <p:cNvSpPr>
            <a:spLocks noGrp="1"/>
          </p:cNvSpPr>
          <p:nvPr/>
        </p:nvSpPr>
        <p:spPr>
          <a:xfrm>
            <a:off x="5524536" y="6683701"/>
            <a:ext cx="4062259" cy="8513445"/>
          </a:xfrm>
          <a:prstGeom prst="roundRect">
            <a:avLst>
              <a:gd name="adj" fmla="val 19844"/>
            </a:avLst>
          </a:prstGeom>
          <a:solidFill>
            <a:srgbClr val="EAF1EE"/>
          </a:solidFill>
          <a:ln w="9525">
            <a:solidFill>
              <a:srgbClr val="EAF1E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9" name="ititle-INDENNITÀ DI ACCOMPAGNAMENTO">
            <a:extLst>
              <a:ext uri="{FF2B5EF4-FFF2-40B4-BE49-F238E27FC236}">
                <a16:creationId xmlns:a16="http://schemas.microsoft.com/office/drawing/2014/main" id="{BA68652C-71E7-7A4F-DC93-C407493D07B7}"/>
              </a:ext>
            </a:extLst>
          </p:cNvPr>
          <p:cNvSpPr>
            <a:spLocks noGrp="1"/>
          </p:cNvSpPr>
          <p:nvPr/>
        </p:nvSpPr>
        <p:spPr>
          <a:xfrm>
            <a:off x="6445813" y="7101866"/>
            <a:ext cx="2587967" cy="50649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 i="0">
                <a:solidFill>
                  <a:srgbClr val="0A4D4B"/>
                </a:solidFill>
                <a:latin typeface="Aptos"/>
                <a:ea typeface="Aptos"/>
                <a:cs typeface="Aptos"/>
              </a:defRPr>
            </a:pPr>
            <a:r>
              <a:rPr lang="it-IT" sz="2000" b="1" i="0" dirty="0">
                <a:solidFill>
                  <a:srgbClr val="0A4D4B"/>
                </a:solidFill>
                <a:latin typeface="Aptos"/>
                <a:ea typeface="Aptos"/>
                <a:cs typeface="Aptos"/>
              </a:rPr>
              <a:t>SERVIZI DISPONIBILI</a:t>
            </a:r>
            <a:endParaRPr sz="2000" b="1" i="0" dirty="0">
              <a:solidFill>
                <a:srgbClr val="0A4D4B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5" name="ibody-INDENNITÀ DI ACCOMPAGNAMENTO">
            <a:extLst>
              <a:ext uri="{FF2B5EF4-FFF2-40B4-BE49-F238E27FC236}">
                <a16:creationId xmlns:a16="http://schemas.microsoft.com/office/drawing/2014/main" id="{380A078E-7AFD-E9F8-C3E9-274111924F39}"/>
              </a:ext>
            </a:extLst>
          </p:cNvPr>
          <p:cNvSpPr>
            <a:spLocks noGrp="1"/>
          </p:cNvSpPr>
          <p:nvPr/>
        </p:nvSpPr>
        <p:spPr>
          <a:xfrm>
            <a:off x="5799275" y="7839548"/>
            <a:ext cx="3619045" cy="57661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171450" indent="-171450" algn="l">
              <a:buFont typeface="Arial" panose="020B0604020202020204" pitchFamily="34" charset="0"/>
              <a:buChar char="•"/>
              <a:defRPr sz="1050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r>
              <a:rPr lang="it-IT" sz="1600" b="1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Certificato introduttivo ai fini del riconoscimento degli stati invalidanti, indennità di accompagnamento,  L. 104/92</a:t>
            </a:r>
          </a:p>
          <a:p>
            <a:pPr marL="171450" indent="-171450" algn="l">
              <a:buFont typeface="Arial" panose="020B0604020202020204" pitchFamily="34" charset="0"/>
              <a:buChar char="•"/>
              <a:defRPr sz="1050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endParaRPr lang="it-IT" sz="1600" b="1" dirty="0">
              <a:solidFill>
                <a:srgbClr val="183536"/>
              </a:solidFill>
              <a:latin typeface="Aptos"/>
              <a:ea typeface="Aptos"/>
              <a:cs typeface="Aptos"/>
            </a:endParaRPr>
          </a:p>
          <a:p>
            <a:pPr marL="171450" indent="-171450" algn="l">
              <a:buFont typeface="Arial" panose="020B0604020202020204" pitchFamily="34" charset="0"/>
              <a:buChar char="•"/>
              <a:defRPr sz="1050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r>
              <a:rPr lang="it-IT" sz="1600" b="1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Certificazioni INPS (SS3) per il riconoscimento dei benefici L. 222/84 per i lavoratori</a:t>
            </a:r>
          </a:p>
          <a:p>
            <a:pPr marL="171450" indent="-171450" algn="l">
              <a:buFont typeface="Arial" panose="020B0604020202020204" pitchFamily="34" charset="0"/>
              <a:buChar char="•"/>
              <a:defRPr sz="1050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endParaRPr lang="it-IT" sz="1600" b="1" dirty="0">
              <a:solidFill>
                <a:srgbClr val="183536"/>
              </a:solidFill>
              <a:latin typeface="Aptos"/>
              <a:ea typeface="Aptos"/>
              <a:cs typeface="Aptos"/>
            </a:endParaRPr>
          </a:p>
          <a:p>
            <a:pPr marL="171450" indent="-171450">
              <a:buFont typeface="Arial" panose="020B0604020202020204" pitchFamily="34" charset="0"/>
              <a:buChar char="•"/>
              <a:defRPr sz="1050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r>
              <a:rPr lang="it-IT" sz="1600" b="1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Ricorsi INPS in ambito stragiudiziale e giudiziario </a:t>
            </a:r>
          </a:p>
          <a:p>
            <a:pPr marL="171450" indent="-171450">
              <a:buFont typeface="Arial" panose="020B0604020202020204" pitchFamily="34" charset="0"/>
              <a:buChar char="•"/>
              <a:defRPr sz="1050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endParaRPr lang="it-IT" sz="1600" b="1" dirty="0">
              <a:solidFill>
                <a:srgbClr val="183536"/>
              </a:solidFill>
              <a:latin typeface="Aptos"/>
              <a:ea typeface="Aptos"/>
              <a:cs typeface="Aptos"/>
            </a:endParaRPr>
          </a:p>
          <a:p>
            <a:pPr marL="171450" indent="-171450">
              <a:buFont typeface="Arial" panose="020B0604020202020204" pitchFamily="34" charset="0"/>
              <a:buChar char="•"/>
              <a:defRPr sz="1050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r>
              <a:rPr lang="it-IT" sz="1600" b="1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Ricorsi INAIL per riconoscimento di infortuni sul lavoro/malattie professionali</a:t>
            </a:r>
          </a:p>
          <a:p>
            <a:pPr marL="171450" indent="-171450">
              <a:buFont typeface="Arial" panose="020B0604020202020204" pitchFamily="34" charset="0"/>
              <a:buChar char="•"/>
              <a:defRPr sz="1050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endParaRPr lang="it-IT" sz="1600" b="1" dirty="0">
              <a:solidFill>
                <a:srgbClr val="183536"/>
              </a:solidFill>
              <a:latin typeface="Aptos"/>
              <a:ea typeface="Aptos"/>
              <a:cs typeface="Aptos"/>
            </a:endParaRPr>
          </a:p>
          <a:p>
            <a:pPr marL="171450" indent="-171450">
              <a:buFont typeface="Arial" panose="020B0604020202020204" pitchFamily="34" charset="0"/>
              <a:buChar char="•"/>
              <a:defRPr sz="1050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r>
              <a:rPr lang="it-IT" sz="1600" b="1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Valutazione del danno alla persona (responsabilità professionale da malpractice,  danno da vaccino, incidenti stradali, infortuni, polizze etc.)</a:t>
            </a:r>
          </a:p>
          <a:p>
            <a:pPr marL="171450" indent="-171450">
              <a:buFont typeface="Arial" panose="020B0604020202020204" pitchFamily="34" charset="0"/>
              <a:buChar char="•"/>
              <a:defRPr sz="1050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endParaRPr lang="it-IT" sz="1600" b="1" dirty="0">
              <a:solidFill>
                <a:srgbClr val="183536"/>
              </a:solidFill>
              <a:latin typeface="Aptos"/>
              <a:ea typeface="Aptos"/>
              <a:cs typeface="Aptos"/>
            </a:endParaRPr>
          </a:p>
          <a:p>
            <a:pPr marL="171450" indent="-171450">
              <a:buFont typeface="Arial" panose="020B0604020202020204" pitchFamily="34" charset="0"/>
              <a:buChar char="•"/>
              <a:defRPr sz="1050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r>
              <a:rPr lang="it-IT" sz="1600" b="1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Consulenze in ambito civilistico (capacità a testare; mobbing; stress lavoro-correlato, lesioni personali, cause di servizio) </a:t>
            </a:r>
          </a:p>
          <a:p>
            <a:pPr marL="171450" indent="-171450">
              <a:buFont typeface="Arial" panose="020B0604020202020204" pitchFamily="34" charset="0"/>
              <a:buChar char="•"/>
              <a:defRPr sz="1050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endParaRPr lang="it-IT" sz="1600" b="1" dirty="0">
              <a:solidFill>
                <a:srgbClr val="183536"/>
              </a:solidFill>
              <a:latin typeface="Aptos"/>
              <a:ea typeface="Aptos"/>
              <a:cs typeface="Aptos"/>
            </a:endParaRPr>
          </a:p>
          <a:p>
            <a:pPr marL="171450" indent="-171450">
              <a:buFont typeface="Arial" panose="020B0604020202020204" pitchFamily="34" charset="0"/>
              <a:buChar char="•"/>
              <a:defRPr sz="1050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r>
              <a:rPr lang="it-IT" sz="1600" b="1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Consulenze in ambito penalistico.</a:t>
            </a:r>
          </a:p>
          <a:p>
            <a:pPr marL="171450" indent="-171450" algn="l">
              <a:buFont typeface="Arial" panose="020B0604020202020204" pitchFamily="34" charset="0"/>
              <a:buChar char="•"/>
              <a:defRPr sz="1050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endParaRPr sz="1600" b="1" i="0" dirty="0">
              <a:solidFill>
                <a:srgbClr val="183536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29" name="ititle-INDENNITÀ DI ACCOMPAGNAMENTO">
            <a:extLst>
              <a:ext uri="{FF2B5EF4-FFF2-40B4-BE49-F238E27FC236}">
                <a16:creationId xmlns:a16="http://schemas.microsoft.com/office/drawing/2014/main" id="{574E9C30-E702-E56B-878D-04AF157ABD92}"/>
              </a:ext>
            </a:extLst>
          </p:cNvPr>
          <p:cNvSpPr>
            <a:spLocks noGrp="1"/>
          </p:cNvSpPr>
          <p:nvPr/>
        </p:nvSpPr>
        <p:spPr>
          <a:xfrm>
            <a:off x="637099" y="9616702"/>
            <a:ext cx="4536052" cy="44309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defRPr sz="1350" b="1" i="0">
                <a:solidFill>
                  <a:srgbClr val="0A4D4B"/>
                </a:solidFill>
                <a:latin typeface="Aptos"/>
                <a:ea typeface="Aptos"/>
                <a:cs typeface="Aptos"/>
              </a:defRPr>
            </a:pPr>
            <a:r>
              <a:rPr lang="it-IT" sz="2000" b="1" dirty="0">
                <a:solidFill>
                  <a:srgbClr val="0A4D4B"/>
                </a:solidFill>
                <a:latin typeface="Aptos"/>
                <a:ea typeface="Aptos"/>
                <a:cs typeface="Aptos"/>
              </a:rPr>
              <a:t>COSA PORTARE ALL’APPUNTAMENTO</a:t>
            </a:r>
          </a:p>
          <a:p>
            <a:pPr algn="l">
              <a:defRPr sz="1350" b="1" i="0">
                <a:solidFill>
                  <a:srgbClr val="0A4D4B"/>
                </a:solidFill>
                <a:latin typeface="Aptos"/>
                <a:ea typeface="Aptos"/>
                <a:cs typeface="Aptos"/>
              </a:defRPr>
            </a:pPr>
            <a:endParaRPr sz="2000" b="1" i="0" dirty="0">
              <a:solidFill>
                <a:srgbClr val="0A4D4B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41" name="Elemento grafico 140" descr="Appunti con riempimento a tinta unita">
            <a:extLst>
              <a:ext uri="{FF2B5EF4-FFF2-40B4-BE49-F238E27FC236}">
                <a16:creationId xmlns:a16="http://schemas.microsoft.com/office/drawing/2014/main" id="{CB8C2F74-5CAF-E0CF-1C59-9DC068F81C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4404" y="16391915"/>
            <a:ext cx="914400" cy="914400"/>
          </a:xfrm>
          <a:prstGeom prst="rect">
            <a:avLst/>
          </a:prstGeom>
        </p:spPr>
      </p:pic>
      <p:sp>
        <p:nvSpPr>
          <p:cNvPr id="144" name="CasellaDiTesto 143">
            <a:extLst>
              <a:ext uri="{FF2B5EF4-FFF2-40B4-BE49-F238E27FC236}">
                <a16:creationId xmlns:a16="http://schemas.microsoft.com/office/drawing/2014/main" id="{F2530E54-837A-0693-F065-F1B22A2337AF}"/>
              </a:ext>
            </a:extLst>
          </p:cNvPr>
          <p:cNvSpPr txBox="1"/>
          <p:nvPr/>
        </p:nvSpPr>
        <p:spPr>
          <a:xfrm>
            <a:off x="1357583" y="9914497"/>
            <a:ext cx="335403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088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r>
              <a:rPr lang="it-IT" sz="14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Portare tutta la documentazione utile: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088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endParaRPr lang="it-IT" sz="1400" b="0" i="0" dirty="0">
              <a:solidFill>
                <a:srgbClr val="183536"/>
              </a:solidFill>
              <a:latin typeface="Aptos"/>
              <a:ea typeface="Aptos"/>
              <a:cs typeface="Aptos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088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r>
              <a:rPr lang="it-IT" sz="140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Referti di visite specialistiche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088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r>
              <a:rPr lang="it-IT" sz="140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Esami diagnostici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088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r>
              <a:rPr lang="it-IT" sz="14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Lettere di dimissione ospedaliera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088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r>
              <a:rPr lang="it-IT" sz="140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Precedenti verbali INPS/INAIL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088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r>
              <a:rPr lang="it-IT" sz="1400" b="0" i="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Documento d’identità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088" b="0" i="0">
                <a:solidFill>
                  <a:srgbClr val="183536"/>
                </a:solidFill>
                <a:latin typeface="Aptos"/>
                <a:ea typeface="Aptos"/>
                <a:cs typeface="Aptos"/>
              </a:defRPr>
            </a:pPr>
            <a:r>
              <a:rPr lang="it-IT" sz="1400" dirty="0">
                <a:solidFill>
                  <a:srgbClr val="183536"/>
                </a:solidFill>
                <a:latin typeface="Aptos"/>
                <a:ea typeface="Aptos"/>
                <a:cs typeface="Aptos"/>
              </a:rPr>
              <a:t>Tessera sanitaria</a:t>
            </a:r>
            <a:endParaRPr lang="it-IT" sz="1400" b="0" i="0" dirty="0">
              <a:solidFill>
                <a:srgbClr val="183536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50" name="check-1440">
            <a:extLst>
              <a:ext uri="{FF2B5EF4-FFF2-40B4-BE49-F238E27FC236}">
                <a16:creationId xmlns:a16="http://schemas.microsoft.com/office/drawing/2014/main" id="{C9F13E0F-135B-84C3-31E9-A18B2BB78BBD}"/>
              </a:ext>
            </a:extLst>
          </p:cNvPr>
          <p:cNvSpPr>
            <a:spLocks noGrp="1"/>
          </p:cNvSpPr>
          <p:nvPr/>
        </p:nvSpPr>
        <p:spPr>
          <a:xfrm>
            <a:off x="52505" y="10181121"/>
            <a:ext cx="1038594" cy="867879"/>
          </a:xfrm>
          <a:prstGeom prst="ellipse">
            <a:avLst/>
          </a:prstGeom>
          <a:solidFill>
            <a:srgbClr val="BDA06B"/>
          </a:solidFill>
          <a:ln w="9525">
            <a:solidFill>
              <a:srgbClr val="BDA06B"/>
            </a:solidFill>
            <a:prstDash val="solid"/>
          </a:ln>
        </p:spPr>
        <p:txBody>
          <a:bodyPr/>
          <a:lstStyle/>
          <a:p>
            <a:endParaRPr lang="it-IT" dirty="0"/>
          </a:p>
        </p:txBody>
      </p:sp>
      <p:sp>
        <p:nvSpPr>
          <p:cNvPr id="156" name="tick-1482">
            <a:extLst>
              <a:ext uri="{FF2B5EF4-FFF2-40B4-BE49-F238E27FC236}">
                <a16:creationId xmlns:a16="http://schemas.microsoft.com/office/drawing/2014/main" id="{26FB862B-69DC-6D2C-73D2-2778427BD06F}"/>
              </a:ext>
            </a:extLst>
          </p:cNvPr>
          <p:cNvSpPr>
            <a:spLocks noGrp="1"/>
          </p:cNvSpPr>
          <p:nvPr/>
        </p:nvSpPr>
        <p:spPr>
          <a:xfrm>
            <a:off x="948690" y="11075670"/>
            <a:ext cx="2095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endParaRPr sz="900" b="1" i="0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60" name="tick-1524">
            <a:extLst>
              <a:ext uri="{FF2B5EF4-FFF2-40B4-BE49-F238E27FC236}">
                <a16:creationId xmlns:a16="http://schemas.microsoft.com/office/drawing/2014/main" id="{DD7CC57E-3C85-65A2-DEEA-CB5CFCEEB770}"/>
              </a:ext>
            </a:extLst>
          </p:cNvPr>
          <p:cNvSpPr>
            <a:spLocks noGrp="1"/>
          </p:cNvSpPr>
          <p:nvPr/>
        </p:nvSpPr>
        <p:spPr>
          <a:xfrm>
            <a:off x="948690" y="11475720"/>
            <a:ext cx="2095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00" b="1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64" name="tick-1566">
            <a:extLst>
              <a:ext uri="{FF2B5EF4-FFF2-40B4-BE49-F238E27FC236}">
                <a16:creationId xmlns:a16="http://schemas.microsoft.com/office/drawing/2014/main" id="{087FF581-E5AF-C8A5-B220-A2980A4B3490}"/>
              </a:ext>
            </a:extLst>
          </p:cNvPr>
          <p:cNvSpPr>
            <a:spLocks noGrp="1"/>
          </p:cNvSpPr>
          <p:nvPr/>
        </p:nvSpPr>
        <p:spPr>
          <a:xfrm>
            <a:off x="948690" y="11875770"/>
            <a:ext cx="2095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00" b="1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sp>
        <p:nvSpPr>
          <p:cNvPr id="168" name="tick-1608">
            <a:extLst>
              <a:ext uri="{FF2B5EF4-FFF2-40B4-BE49-F238E27FC236}">
                <a16:creationId xmlns:a16="http://schemas.microsoft.com/office/drawing/2014/main" id="{E007AFA9-BAA5-6E68-EFBD-769900E9CF63}"/>
              </a:ext>
            </a:extLst>
          </p:cNvPr>
          <p:cNvSpPr>
            <a:spLocks noGrp="1"/>
          </p:cNvSpPr>
          <p:nvPr/>
        </p:nvSpPr>
        <p:spPr>
          <a:xfrm>
            <a:off x="826770" y="12976860"/>
            <a:ext cx="2095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✓</a:t>
            </a:r>
          </a:p>
        </p:txBody>
      </p:sp>
      <p:pic>
        <p:nvPicPr>
          <p:cNvPr id="203" name="Elemento grafico 202" descr="Valigetta con riempimento a tinta unita">
            <a:extLst>
              <a:ext uri="{FF2B5EF4-FFF2-40B4-BE49-F238E27FC236}">
                <a16:creationId xmlns:a16="http://schemas.microsoft.com/office/drawing/2014/main" id="{0D27E9E7-7D6F-DF68-0071-945D08A968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8835" y="10276740"/>
            <a:ext cx="663683" cy="663683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6505AE69-9A53-9BEF-7667-43016B61BDD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73" y="255624"/>
            <a:ext cx="1054699" cy="1169842"/>
          </a:xfrm>
          <a:prstGeom prst="rect">
            <a:avLst/>
          </a:prstGeom>
          <a:noFill/>
        </p:spPr>
      </p:pic>
      <p:sp>
        <p:nvSpPr>
          <p:cNvPr id="3" name="Connettore 2">
            <a:extLst>
              <a:ext uri="{FF2B5EF4-FFF2-40B4-BE49-F238E27FC236}">
                <a16:creationId xmlns:a16="http://schemas.microsoft.com/office/drawing/2014/main" id="{AA434A71-6896-8DE4-F8ED-9E9798416A7C}"/>
              </a:ext>
            </a:extLst>
          </p:cNvPr>
          <p:cNvSpPr/>
          <p:nvPr/>
        </p:nvSpPr>
        <p:spPr>
          <a:xfrm>
            <a:off x="6651395" y="2557370"/>
            <a:ext cx="2755588" cy="2866058"/>
          </a:xfrm>
          <a:prstGeom prst="flowChartConnecto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PRIMO APPUNTAMENTO </a:t>
            </a:r>
          </a:p>
          <a:p>
            <a:pPr algn="ctr"/>
            <a:r>
              <a:rPr lang="it-IT" b="1" dirty="0">
                <a:solidFill>
                  <a:schemeClr val="tx1"/>
                </a:solidFill>
              </a:rPr>
              <a:t>24 OTTOBRE 2026</a:t>
            </a:r>
          </a:p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8024648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300</Words>
  <Application>Microsoft Office PowerPoint</Application>
  <DocSecurity>0</DocSecurity>
  <PresentationFormat>Personalizzato</PresentationFormat>
  <Paragraphs>51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French Script MT</vt:lpstr>
      <vt:lpstr>ChatGPT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elisa crudi</cp:lastModifiedBy>
  <cp:revision>8</cp:revision>
  <dcterms:created xsi:type="dcterms:W3CDTF">2026-09-17T20:39:04Z</dcterms:created>
  <dcterms:modified xsi:type="dcterms:W3CDTF">2026-10-15T09:47:42Z</dcterms:modified>
</cp:coreProperties>
</file>