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82" d="100"/>
          <a:sy n="82" d="100"/>
        </p:scale>
        <p:origin x="691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 /><Relationship Id="rId7" Type="http://schemas.openxmlformats.org/officeDocument/2006/relationships/tableStyles" Target="tableStyle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theme" Target="theme/theme1.xml" /><Relationship Id="rId5" Type="http://schemas.openxmlformats.org/officeDocument/2006/relationships/viewProps" Target="viewProps.xml" /><Relationship Id="rId4" Type="http://schemas.openxmlformats.org/officeDocument/2006/relationships/presProps" Target="presProp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66257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Fonti utilizzate: INPS.it (Certificato medico introduttivo invalidità civile; Domanda invalidità civile e accertamento sanitario; Certificato medico mod. SS3; Assegno ordinario di invalidità; Pensione di inabilità; Indennità di accompagnamento) e file allegato INPS Federica DEF.pptx.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 /><Relationship Id="rId1" Type="http://schemas.openxmlformats.org/officeDocument/2006/relationships/slideLayout" Target="../slideLayouts/slideLayout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 /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2.pn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6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0A2D44"/>
          </a:solidFill>
          <a:ln w="12700">
            <a:solidFill>
              <a:srgbClr val="0A2D44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pic>
        <p:nvPicPr>
          <p:cNvPr id="3" name="Image 0" descr="/mnt/data/pptx_extract/ppt/media/image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764" y="201168"/>
            <a:ext cx="594360" cy="59436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143000" y="164592"/>
            <a:ext cx="7680960" cy="402336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FFFFFF"/>
                </a:solidFill>
              </a:rPr>
              <a:t>SERVIZI INPS E TUTELE MEDICO-LEGALI</a:t>
            </a:r>
            <a:endParaRPr lang="en-US" sz="2500" dirty="0"/>
          </a:p>
        </p:txBody>
      </p:sp>
      <p:sp>
        <p:nvSpPr>
          <p:cNvPr id="5" name="Text 2"/>
          <p:cNvSpPr/>
          <p:nvPr/>
        </p:nvSpPr>
        <p:spPr>
          <a:xfrm>
            <a:off x="1170432" y="621792"/>
            <a:ext cx="7406640" cy="256032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D8EEF7"/>
                </a:solidFill>
              </a:rPr>
              <a:t>Quali domande valutare con il medico legale di fiducia</a:t>
            </a:r>
            <a:endParaRPr lang="en-US" sz="1350" dirty="0"/>
          </a:p>
        </p:txBody>
      </p:sp>
      <p:sp>
        <p:nvSpPr>
          <p:cNvPr id="6" name="Text 3"/>
          <p:cNvSpPr/>
          <p:nvPr/>
        </p:nvSpPr>
        <p:spPr>
          <a:xfrm>
            <a:off x="9738360" y="329184"/>
            <a:ext cx="1920240" cy="2743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marL="0" indent="0" algn="r">
              <a:buNone/>
            </a:pPr>
            <a:r>
              <a:rPr lang="en-US" sz="1500" b="1" dirty="0">
                <a:solidFill>
                  <a:srgbClr val="FFFFFF"/>
                </a:solidFill>
              </a:rPr>
              <a:t>www.inps.it</a:t>
            </a:r>
            <a:endParaRPr lang="en-US" sz="1500" dirty="0"/>
          </a:p>
        </p:txBody>
      </p:sp>
      <p:sp>
        <p:nvSpPr>
          <p:cNvPr id="7" name="Text 4"/>
          <p:cNvSpPr/>
          <p:nvPr/>
        </p:nvSpPr>
        <p:spPr>
          <a:xfrm>
            <a:off x="9326880" y="621792"/>
            <a:ext cx="2331720" cy="2286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marL="0" indent="0" algn="r">
              <a:buNone/>
            </a:pPr>
            <a:r>
              <a:rPr lang="en-US" sz="950" dirty="0">
                <a:solidFill>
                  <a:srgbClr val="D8EEF7"/>
                </a:solidFill>
              </a:rPr>
              <a:t>informazioni orientative per il cittadino</a:t>
            </a:r>
            <a:endParaRPr lang="en-US" sz="950" dirty="0"/>
          </a:p>
        </p:txBody>
      </p:sp>
      <p:pic>
        <p:nvPicPr>
          <p:cNvPr id="8" name="Image 1" descr="/mnt/data/pptx_extract/ppt/media/image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784" y="1234440"/>
            <a:ext cx="1430753" cy="196596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320040" y="3246120"/>
            <a:ext cx="2331720" cy="1051560"/>
          </a:xfrm>
          <a:prstGeom prst="rect">
            <a:avLst/>
          </a:prstGeom>
          <a:solidFill>
            <a:srgbClr val="FFFFFF"/>
          </a:solidFill>
          <a:ln>
            <a:solidFill>
              <a:srgbClr val="D6E3EA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0A2D44"/>
                </a:solidFill>
              </a:rPr>
              <a:t>Prima della domanda
</a:t>
            </a:r>
            <a:r>
              <a:rPr lang="en-US" sz="1130" dirty="0">
                <a:solidFill>
                  <a:srgbClr val="111827"/>
                </a:solidFill>
              </a:rPr>
              <a:t>Porta: referti, esami, lettere di dimissione, terapie, verbali precedenti e documenti di </a:t>
            </a:r>
            <a:r>
              <a:rPr lang="en-US" sz="1130" dirty="0" err="1">
                <a:solidFill>
                  <a:srgbClr val="111827"/>
                </a:solidFill>
              </a:rPr>
              <a:t>riconoscimento</a:t>
            </a:r>
            <a:r>
              <a:rPr lang="en-US" sz="1130" dirty="0">
                <a:solidFill>
                  <a:srgbClr val="111827"/>
                </a:solidFill>
              </a:rPr>
              <a:t>/tessera sanitaria.</a:t>
            </a:r>
            <a:endParaRPr lang="en-US" sz="1600" dirty="0"/>
          </a:p>
        </p:txBody>
      </p:sp>
      <p:sp>
        <p:nvSpPr>
          <p:cNvPr id="10" name="Text 6"/>
          <p:cNvSpPr/>
          <p:nvPr/>
        </p:nvSpPr>
        <p:spPr>
          <a:xfrm>
            <a:off x="304800" y="4462272"/>
            <a:ext cx="2346960" cy="1143000"/>
          </a:xfrm>
          <a:prstGeom prst="rect">
            <a:avLst/>
          </a:prstGeom>
          <a:solidFill>
            <a:srgbClr val="FFFFFF"/>
          </a:solidFill>
          <a:ln>
            <a:solidFill>
              <a:srgbClr val="D6E3EA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0A2D44"/>
                </a:solidFill>
              </a:rPr>
              <a:t>Il medico legale
</a:t>
            </a:r>
            <a:r>
              <a:rPr lang="en-US" sz="1130" dirty="0">
                <a:solidFill>
                  <a:srgbClr val="111827"/>
                </a:solidFill>
              </a:rPr>
              <a:t>valuta il quadro clinico, orienta alla prestazione corretta e cura la certificazione medico-</a:t>
            </a:r>
            <a:r>
              <a:rPr lang="en-US" sz="1130" dirty="0" err="1">
                <a:solidFill>
                  <a:srgbClr val="111827"/>
                </a:solidFill>
              </a:rPr>
              <a:t>legale</a:t>
            </a:r>
            <a:r>
              <a:rPr lang="en-US" sz="1130" dirty="0">
                <a:solidFill>
                  <a:srgbClr val="111827"/>
                </a:solidFill>
              </a:rPr>
              <a:t> necessaria.</a:t>
            </a:r>
            <a:endParaRPr lang="en-US" sz="1600" dirty="0"/>
          </a:p>
        </p:txBody>
      </p:sp>
      <p:sp>
        <p:nvSpPr>
          <p:cNvPr id="11" name="Text 7"/>
          <p:cNvSpPr/>
          <p:nvPr/>
        </p:nvSpPr>
        <p:spPr>
          <a:xfrm>
            <a:off x="2880360" y="1234440"/>
            <a:ext cx="3383280" cy="310896"/>
          </a:xfrm>
          <a:prstGeom prst="rect">
            <a:avLst/>
          </a:prstGeom>
          <a:solidFill>
            <a:srgbClr val="0078A8"/>
          </a:solidFill>
          <a:ln>
            <a:solidFill>
              <a:srgbClr val="0078A8"/>
            </a:solidFill>
          </a:ln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ASSISTENZA / DISABILITÀ</a:t>
            </a:r>
            <a:endParaRPr lang="en-US" sz="1100" dirty="0"/>
          </a:p>
        </p:txBody>
      </p:sp>
      <p:sp>
        <p:nvSpPr>
          <p:cNvPr id="12" name="Text 8"/>
          <p:cNvSpPr/>
          <p:nvPr/>
        </p:nvSpPr>
        <p:spPr>
          <a:xfrm>
            <a:off x="2880360" y="1664208"/>
            <a:ext cx="3383280" cy="932688"/>
          </a:xfrm>
          <a:prstGeom prst="rect">
            <a:avLst/>
          </a:prstGeom>
          <a:solidFill>
            <a:srgbClr val="FFFFFF"/>
          </a:solidFill>
          <a:ln w="12700">
            <a:solidFill>
              <a:srgbClr val="D6E3EA"/>
            </a:solidFill>
          </a:ln>
        </p:spPr>
        <p:txBody>
          <a:bodyPr wrap="square" rtlCol="0" anchor="t">
            <a:normAutofit fontScale="92500" lnSpcReduction="10000"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0078A8"/>
                </a:solidFill>
              </a:rPr>
              <a:t>●  Invalidità civile
</a:t>
            </a:r>
            <a:r>
              <a:rPr lang="en-US" sz="1180" dirty="0">
                <a:solidFill>
                  <a:srgbClr val="111827"/>
                </a:solidFill>
              </a:rPr>
              <a:t>Accertamento della riduzione della capacità lavorativa o delle difficoltà persistenti: può dare accesso ad assegno mensile, pensione di inabilità civile, esenzioni e agevolazioni.</a:t>
            </a:r>
            <a:endParaRPr lang="en-US" sz="1600" dirty="0"/>
          </a:p>
        </p:txBody>
      </p:sp>
      <p:sp>
        <p:nvSpPr>
          <p:cNvPr id="13" name="Text 9"/>
          <p:cNvSpPr/>
          <p:nvPr/>
        </p:nvSpPr>
        <p:spPr>
          <a:xfrm>
            <a:off x="2880360" y="2669673"/>
            <a:ext cx="3383280" cy="841248"/>
          </a:xfrm>
          <a:prstGeom prst="rect">
            <a:avLst/>
          </a:prstGeom>
          <a:solidFill>
            <a:srgbClr val="FFFFFF"/>
          </a:solidFill>
          <a:ln w="12700">
            <a:solidFill>
              <a:srgbClr val="D6E3EA"/>
            </a:solidFill>
          </a:ln>
        </p:spPr>
        <p:txBody>
          <a:bodyPr wrap="square" rtlCol="0" anchor="t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0078A8"/>
                </a:solidFill>
              </a:rPr>
              <a:t>●</a:t>
            </a:r>
            <a:r>
              <a:rPr lang="en-US" sz="1600" b="1" dirty="0">
                <a:solidFill>
                  <a:srgbClr val="0078A8"/>
                </a:solidFill>
              </a:rPr>
              <a:t>  </a:t>
            </a:r>
            <a:r>
              <a:rPr lang="en-US" sz="1500" b="1" dirty="0">
                <a:solidFill>
                  <a:srgbClr val="0078A8"/>
                </a:solidFill>
              </a:rPr>
              <a:t>Legge 104/92 e disabilità</a:t>
            </a:r>
            <a:r>
              <a:rPr lang="en-US" sz="1100" b="1" dirty="0">
                <a:solidFill>
                  <a:srgbClr val="0078A8"/>
                </a:solidFill>
              </a:rPr>
              <a:t>
</a:t>
            </a:r>
            <a:r>
              <a:rPr lang="en-US" sz="1100" dirty="0">
                <a:solidFill>
                  <a:srgbClr val="111827"/>
                </a:solidFill>
              </a:rPr>
              <a:t>Riconoscimento della condizione di handicap/disabilità: utile per permessi, congedi, agevolazioni lavorative, fiscali e assistenziali.</a:t>
            </a:r>
            <a:endParaRPr lang="en-US" sz="1100" dirty="0"/>
          </a:p>
        </p:txBody>
      </p:sp>
      <p:sp>
        <p:nvSpPr>
          <p:cNvPr id="14" name="Text 10"/>
          <p:cNvSpPr/>
          <p:nvPr/>
        </p:nvSpPr>
        <p:spPr>
          <a:xfrm>
            <a:off x="2880360" y="3592282"/>
            <a:ext cx="3383280" cy="841248"/>
          </a:xfrm>
          <a:prstGeom prst="rect">
            <a:avLst/>
          </a:prstGeom>
          <a:solidFill>
            <a:srgbClr val="FFFFFF"/>
          </a:solidFill>
          <a:ln w="12700">
            <a:solidFill>
              <a:srgbClr val="D6E3EA"/>
            </a:solidFill>
          </a:ln>
        </p:spPr>
        <p:txBody>
          <a:bodyPr wrap="square" rtlCol="0" anchor="t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0078A8"/>
                </a:solidFill>
              </a:rPr>
              <a:t>●</a:t>
            </a:r>
            <a:r>
              <a:rPr lang="en-US" sz="1600" b="1" dirty="0">
                <a:solidFill>
                  <a:srgbClr val="0078A8"/>
                </a:solidFill>
              </a:rPr>
              <a:t>  </a:t>
            </a:r>
            <a:r>
              <a:rPr lang="en-US" sz="1500" b="1" dirty="0" err="1">
                <a:solidFill>
                  <a:srgbClr val="0078A8"/>
                </a:solidFill>
              </a:rPr>
              <a:t>Indennità</a:t>
            </a:r>
            <a:r>
              <a:rPr lang="en-US" sz="1500" b="1" dirty="0">
                <a:solidFill>
                  <a:srgbClr val="0078A8"/>
                </a:solidFill>
              </a:rPr>
              <a:t> di </a:t>
            </a:r>
            <a:r>
              <a:rPr lang="en-US" sz="1500" b="1" dirty="0" err="1">
                <a:solidFill>
                  <a:srgbClr val="0078A8"/>
                </a:solidFill>
              </a:rPr>
              <a:t>accompagnamento</a:t>
            </a:r>
            <a:r>
              <a:rPr lang="en-US" sz="1600" b="1" dirty="0">
                <a:solidFill>
                  <a:srgbClr val="0078A8"/>
                </a:solidFill>
              </a:rPr>
              <a:t>
</a:t>
            </a:r>
            <a:r>
              <a:rPr lang="en-US" sz="1100" dirty="0">
                <a:solidFill>
                  <a:srgbClr val="111827"/>
                </a:solidFill>
              </a:rPr>
              <a:t>Per chi non deambula senza aiuto permanente o non compie autonomamente gli atti quotidiani della vita; non dipende dal reddito.</a:t>
            </a:r>
            <a:endParaRPr lang="en-US" sz="1100" dirty="0"/>
          </a:p>
        </p:txBody>
      </p:sp>
      <p:sp>
        <p:nvSpPr>
          <p:cNvPr id="15" name="Text 11"/>
          <p:cNvSpPr/>
          <p:nvPr/>
        </p:nvSpPr>
        <p:spPr>
          <a:xfrm>
            <a:off x="2880360" y="4533553"/>
            <a:ext cx="3383280" cy="841248"/>
          </a:xfrm>
          <a:prstGeom prst="rect">
            <a:avLst/>
          </a:prstGeom>
          <a:solidFill>
            <a:srgbClr val="FFFFFF"/>
          </a:solidFill>
          <a:ln w="12700">
            <a:solidFill>
              <a:srgbClr val="D6E3EA"/>
            </a:solidFill>
          </a:ln>
        </p:spPr>
        <p:txBody>
          <a:bodyPr wrap="square" rtlCol="0" anchor="t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0078A8"/>
                </a:solidFill>
              </a:rPr>
              <a:t>●  Minori, cecità e sordità</a:t>
            </a:r>
            <a:r>
              <a:rPr lang="en-US" sz="1600" b="1" dirty="0">
                <a:solidFill>
                  <a:srgbClr val="0078A8"/>
                </a:solidFill>
              </a:rPr>
              <a:t>
</a:t>
            </a:r>
            <a:r>
              <a:rPr lang="en-US" sz="1100" dirty="0">
                <a:solidFill>
                  <a:srgbClr val="111827"/>
                </a:solidFill>
              </a:rPr>
              <a:t>Indennità di frequenza, tutele per ciechi civili e sordi, benefici scolastici, sociali e assistenziali in base al caso concreto.</a:t>
            </a:r>
            <a:endParaRPr lang="en-US" sz="1100" dirty="0"/>
          </a:p>
        </p:txBody>
      </p:sp>
      <p:sp>
        <p:nvSpPr>
          <p:cNvPr id="16" name="Text 12"/>
          <p:cNvSpPr/>
          <p:nvPr/>
        </p:nvSpPr>
        <p:spPr>
          <a:xfrm>
            <a:off x="6492240" y="1234440"/>
            <a:ext cx="3383280" cy="310896"/>
          </a:xfrm>
          <a:prstGeom prst="rect">
            <a:avLst/>
          </a:prstGeom>
          <a:solidFill>
            <a:srgbClr val="1B806A"/>
          </a:solidFill>
          <a:ln>
            <a:solidFill>
              <a:srgbClr val="1B806A"/>
            </a:solidFill>
          </a:ln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PREVIDENZA / LAVORATORI</a:t>
            </a:r>
            <a:endParaRPr lang="en-US" sz="1100" dirty="0"/>
          </a:p>
        </p:txBody>
      </p:sp>
      <p:sp>
        <p:nvSpPr>
          <p:cNvPr id="17" name="Text 13"/>
          <p:cNvSpPr/>
          <p:nvPr/>
        </p:nvSpPr>
        <p:spPr>
          <a:xfrm>
            <a:off x="6492240" y="1664208"/>
            <a:ext cx="3383280" cy="932688"/>
          </a:xfrm>
          <a:prstGeom prst="rect">
            <a:avLst/>
          </a:prstGeom>
          <a:solidFill>
            <a:srgbClr val="FFFFFF"/>
          </a:solidFill>
          <a:ln w="12700">
            <a:solidFill>
              <a:srgbClr val="D6E3EA"/>
            </a:solidFill>
          </a:ln>
        </p:spPr>
        <p:txBody>
          <a:bodyPr wrap="square" rtlCol="0" anchor="t">
            <a:normAutofit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en-US" sz="1500" b="1" dirty="0">
                <a:solidFill>
                  <a:srgbClr val="1B806A"/>
                </a:solidFill>
              </a:rPr>
              <a:t>●  Assegno ordinario di invalidità</a:t>
            </a:r>
            <a:r>
              <a:rPr lang="en-US" sz="1600" b="1" dirty="0">
                <a:solidFill>
                  <a:srgbClr val="1B806A"/>
                </a:solidFill>
              </a:rPr>
              <a:t>
</a:t>
            </a:r>
            <a:r>
              <a:rPr lang="en-US" sz="1100" dirty="0">
                <a:solidFill>
                  <a:srgbClr val="111827"/>
                </a:solidFill>
              </a:rPr>
              <a:t>Per lavoratori con capacità lavorativa ridotta a meno di un terzo in occupazioni confacenti alle attitudini, con requisiti contributivi.</a:t>
            </a:r>
            <a:endParaRPr lang="en-US" sz="1100" dirty="0"/>
          </a:p>
        </p:txBody>
      </p:sp>
      <p:sp>
        <p:nvSpPr>
          <p:cNvPr id="18" name="Text 14"/>
          <p:cNvSpPr/>
          <p:nvPr/>
        </p:nvSpPr>
        <p:spPr>
          <a:xfrm>
            <a:off x="6492240" y="2706250"/>
            <a:ext cx="3383280" cy="987552"/>
          </a:xfrm>
          <a:prstGeom prst="rect">
            <a:avLst/>
          </a:prstGeom>
          <a:solidFill>
            <a:srgbClr val="FFFFFF"/>
          </a:solidFill>
          <a:ln w="12700">
            <a:solidFill>
              <a:srgbClr val="D6E3EA"/>
            </a:solidFill>
          </a:ln>
        </p:spPr>
        <p:txBody>
          <a:bodyPr wrap="square" rtlCol="0" anchor="t">
            <a:normAutofit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en-US" sz="1500" b="1" dirty="0">
                <a:solidFill>
                  <a:srgbClr val="1B806A"/>
                </a:solidFill>
              </a:rPr>
              <a:t>●  Pensione ordinaria di inabilità</a:t>
            </a:r>
            <a:r>
              <a:rPr lang="en-US" sz="1600" b="1" dirty="0">
                <a:solidFill>
                  <a:srgbClr val="1B806A"/>
                </a:solidFill>
              </a:rPr>
              <a:t>
</a:t>
            </a:r>
            <a:r>
              <a:rPr lang="en-US" sz="1100" dirty="0">
                <a:solidFill>
                  <a:srgbClr val="111827"/>
                </a:solidFill>
              </a:rPr>
              <a:t>Per lavoratori in assoluta e permanente impossibilità di svolgere qualsiasi attività lavorativa, con cessazione dell’attività e requisiti contributivi.</a:t>
            </a:r>
            <a:endParaRPr lang="en-US" sz="1100" dirty="0"/>
          </a:p>
        </p:txBody>
      </p:sp>
      <p:sp>
        <p:nvSpPr>
          <p:cNvPr id="19" name="Text 15"/>
          <p:cNvSpPr/>
          <p:nvPr/>
        </p:nvSpPr>
        <p:spPr>
          <a:xfrm>
            <a:off x="6492240" y="3793825"/>
            <a:ext cx="3383280" cy="1143000"/>
          </a:xfrm>
          <a:prstGeom prst="rect">
            <a:avLst/>
          </a:prstGeom>
          <a:solidFill>
            <a:srgbClr val="FFFFFF"/>
          </a:solidFill>
          <a:ln w="12700">
            <a:solidFill>
              <a:srgbClr val="D6E3EA"/>
            </a:solidFill>
          </a:ln>
        </p:spPr>
        <p:txBody>
          <a:bodyPr wrap="square" rtlCol="0" anchor="t">
            <a:normAutofit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en-US" sz="1500" b="1" dirty="0">
                <a:solidFill>
                  <a:srgbClr val="1B806A"/>
                </a:solidFill>
              </a:rPr>
              <a:t>●  Assistenza personale continuativa</a:t>
            </a:r>
            <a:r>
              <a:rPr lang="en-US" sz="1600" b="1" dirty="0">
                <a:solidFill>
                  <a:srgbClr val="1B806A"/>
                </a:solidFill>
              </a:rPr>
              <a:t>
</a:t>
            </a:r>
            <a:r>
              <a:rPr lang="en-US" sz="1100" dirty="0">
                <a:solidFill>
                  <a:srgbClr val="111827"/>
                </a:solidFill>
              </a:rPr>
              <a:t>Per pensionati di inabilità che necessitano di aiuto permanente alla deambulazione o assistenza continua negli atti della vita.</a:t>
            </a:r>
            <a:endParaRPr lang="en-US" sz="1100" dirty="0"/>
          </a:p>
        </p:txBody>
      </p:sp>
      <p:sp>
        <p:nvSpPr>
          <p:cNvPr id="20" name="Text 16"/>
          <p:cNvSpPr/>
          <p:nvPr/>
        </p:nvSpPr>
        <p:spPr>
          <a:xfrm>
            <a:off x="4873752" y="5468112"/>
            <a:ext cx="3383280" cy="841248"/>
          </a:xfrm>
          <a:prstGeom prst="rect">
            <a:avLst/>
          </a:prstGeom>
          <a:solidFill>
            <a:srgbClr val="FFFFFF"/>
          </a:solidFill>
          <a:ln w="12700">
            <a:solidFill>
              <a:srgbClr val="D6E3EA"/>
            </a:solidFill>
          </a:ln>
        </p:spPr>
        <p:txBody>
          <a:bodyPr wrap="square" rtlCol="0" anchor="t">
            <a:normAutofit fontScale="92500"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FFC000"/>
                </a:solidFill>
              </a:rPr>
              <a:t>●  Revisione, conferma, ricorso</a:t>
            </a:r>
            <a:r>
              <a:rPr lang="en-US" sz="1600" b="1" dirty="0">
                <a:solidFill>
                  <a:srgbClr val="1B806A"/>
                </a:solidFill>
              </a:rPr>
              <a:t>
</a:t>
            </a:r>
            <a:r>
              <a:rPr lang="en-US" sz="1180" dirty="0">
                <a:solidFill>
                  <a:srgbClr val="111827"/>
                </a:solidFill>
              </a:rPr>
              <a:t>Valutazione medico-legale in caso di revisione, aggravamento, esito non congruo o necessità di produrre </a:t>
            </a:r>
            <a:r>
              <a:rPr lang="en-US" sz="1180" dirty="0" err="1">
                <a:solidFill>
                  <a:srgbClr val="111827"/>
                </a:solidFill>
              </a:rPr>
              <a:t>osservazioni</a:t>
            </a:r>
            <a:r>
              <a:rPr lang="en-US" sz="1180" dirty="0">
                <a:solidFill>
                  <a:srgbClr val="111827"/>
                </a:solidFill>
              </a:rPr>
              <a:t> ed </a:t>
            </a:r>
            <a:r>
              <a:rPr lang="en-US" sz="1180" dirty="0" err="1">
                <a:solidFill>
                  <a:srgbClr val="111827"/>
                </a:solidFill>
              </a:rPr>
              <a:t>ulteriore</a:t>
            </a:r>
            <a:r>
              <a:rPr lang="en-US" sz="1180" dirty="0">
                <a:solidFill>
                  <a:srgbClr val="111827"/>
                </a:solidFill>
              </a:rPr>
              <a:t> </a:t>
            </a:r>
            <a:r>
              <a:rPr lang="en-US" sz="1180" dirty="0" err="1">
                <a:solidFill>
                  <a:srgbClr val="111827"/>
                </a:solidFill>
              </a:rPr>
              <a:t>documentazione</a:t>
            </a:r>
            <a:r>
              <a:rPr lang="en-US" sz="1180" dirty="0">
                <a:solidFill>
                  <a:srgbClr val="111827"/>
                </a:solidFill>
              </a:rPr>
              <a:t>.</a:t>
            </a:r>
            <a:endParaRPr lang="en-US" sz="1600" dirty="0"/>
          </a:p>
        </p:txBody>
      </p:sp>
      <p:sp>
        <p:nvSpPr>
          <p:cNvPr id="21" name="Text 17"/>
          <p:cNvSpPr/>
          <p:nvPr/>
        </p:nvSpPr>
        <p:spPr>
          <a:xfrm>
            <a:off x="10195560" y="1234440"/>
            <a:ext cx="1691640" cy="310896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A2D44"/>
                </a:solidFill>
              </a:rPr>
              <a:t>COME SI PROCEDE</a:t>
            </a:r>
            <a:endParaRPr lang="en-US" sz="1300" dirty="0"/>
          </a:p>
        </p:txBody>
      </p:sp>
      <p:sp>
        <p:nvSpPr>
          <p:cNvPr id="22" name="Text 18"/>
          <p:cNvSpPr/>
          <p:nvPr/>
        </p:nvSpPr>
        <p:spPr>
          <a:xfrm>
            <a:off x="10195560" y="1700784"/>
            <a:ext cx="347472" cy="347472"/>
          </a:xfrm>
          <a:prstGeom prst="rect">
            <a:avLst/>
          </a:prstGeom>
          <a:solidFill>
            <a:srgbClr val="0078A8"/>
          </a:solidFill>
          <a:ln>
            <a:solidFill>
              <a:srgbClr val="0078A8"/>
            </a:solidFill>
          </a:ln>
        </p:spPr>
        <p:txBody>
          <a:bodyPr wrap="square" lIns="254" tIns="254" rIns="254" bIns="254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1</a:t>
            </a:r>
            <a:endParaRPr lang="en-US" sz="1400" dirty="0"/>
          </a:p>
        </p:txBody>
      </p:sp>
      <p:sp>
        <p:nvSpPr>
          <p:cNvPr id="23" name="Text 19"/>
          <p:cNvSpPr/>
          <p:nvPr/>
        </p:nvSpPr>
        <p:spPr>
          <a:xfrm>
            <a:off x="10607040" y="1682496"/>
            <a:ext cx="1234440" cy="4572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950" dirty="0">
                <a:solidFill>
                  <a:srgbClr val="111827"/>
                </a:solidFill>
              </a:rPr>
              <a:t>Valutazione dei requisiti sanitari e documentali</a:t>
            </a:r>
            <a:endParaRPr lang="en-US" sz="950" dirty="0"/>
          </a:p>
        </p:txBody>
      </p:sp>
      <p:sp>
        <p:nvSpPr>
          <p:cNvPr id="24" name="Text 20"/>
          <p:cNvSpPr/>
          <p:nvPr/>
        </p:nvSpPr>
        <p:spPr>
          <a:xfrm>
            <a:off x="10195560" y="2542032"/>
            <a:ext cx="347472" cy="347472"/>
          </a:xfrm>
          <a:prstGeom prst="rect">
            <a:avLst/>
          </a:prstGeom>
          <a:solidFill>
            <a:srgbClr val="0078A8"/>
          </a:solidFill>
          <a:ln>
            <a:solidFill>
              <a:srgbClr val="0078A8"/>
            </a:solidFill>
          </a:ln>
        </p:spPr>
        <p:txBody>
          <a:bodyPr wrap="square" lIns="254" tIns="254" rIns="254" bIns="254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2</a:t>
            </a:r>
            <a:endParaRPr lang="en-US" sz="1400" dirty="0"/>
          </a:p>
        </p:txBody>
      </p:sp>
      <p:sp>
        <p:nvSpPr>
          <p:cNvPr id="25" name="Text 21"/>
          <p:cNvSpPr/>
          <p:nvPr/>
        </p:nvSpPr>
        <p:spPr>
          <a:xfrm>
            <a:off x="10607040" y="2523744"/>
            <a:ext cx="1234440" cy="4572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950" dirty="0">
                <a:solidFill>
                  <a:srgbClr val="111827"/>
                </a:solidFill>
              </a:rPr>
              <a:t>Certificato introduttivo / SS3 o relazione medico-legale</a:t>
            </a:r>
            <a:endParaRPr lang="en-US" sz="950" dirty="0"/>
          </a:p>
        </p:txBody>
      </p:sp>
      <p:sp>
        <p:nvSpPr>
          <p:cNvPr id="26" name="Text 22"/>
          <p:cNvSpPr/>
          <p:nvPr/>
        </p:nvSpPr>
        <p:spPr>
          <a:xfrm>
            <a:off x="10195560" y="3383280"/>
            <a:ext cx="347472" cy="347472"/>
          </a:xfrm>
          <a:prstGeom prst="rect">
            <a:avLst/>
          </a:prstGeom>
          <a:solidFill>
            <a:srgbClr val="1B806A"/>
          </a:solidFill>
          <a:ln>
            <a:solidFill>
              <a:srgbClr val="1B806A"/>
            </a:solidFill>
          </a:ln>
        </p:spPr>
        <p:txBody>
          <a:bodyPr wrap="square" lIns="254" tIns="254" rIns="254" bIns="254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3</a:t>
            </a:r>
            <a:endParaRPr lang="en-US" sz="1400" dirty="0"/>
          </a:p>
        </p:txBody>
      </p:sp>
      <p:sp>
        <p:nvSpPr>
          <p:cNvPr id="27" name="Text 23"/>
          <p:cNvSpPr/>
          <p:nvPr/>
        </p:nvSpPr>
        <p:spPr>
          <a:xfrm>
            <a:off x="10607040" y="3364992"/>
            <a:ext cx="1234440" cy="4572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950" dirty="0">
                <a:solidFill>
                  <a:srgbClr val="111827"/>
                </a:solidFill>
              </a:rPr>
              <a:t>Invio </a:t>
            </a:r>
            <a:r>
              <a:rPr lang="en-US" sz="950" dirty="0" err="1">
                <a:solidFill>
                  <a:srgbClr val="111827"/>
                </a:solidFill>
              </a:rPr>
              <a:t>domanda</a:t>
            </a:r>
            <a:r>
              <a:rPr lang="en-US" sz="950" dirty="0">
                <a:solidFill>
                  <a:srgbClr val="111827"/>
                </a:solidFill>
              </a:rPr>
              <a:t> </a:t>
            </a:r>
            <a:r>
              <a:rPr lang="en-US" sz="950" dirty="0" err="1">
                <a:solidFill>
                  <a:srgbClr val="111827"/>
                </a:solidFill>
              </a:rPr>
              <a:t>sul</a:t>
            </a:r>
            <a:r>
              <a:rPr lang="en-US" sz="950" dirty="0">
                <a:solidFill>
                  <a:srgbClr val="111827"/>
                </a:solidFill>
              </a:rPr>
              <a:t> </a:t>
            </a:r>
            <a:r>
              <a:rPr lang="en-US" sz="950" dirty="0" err="1">
                <a:solidFill>
                  <a:srgbClr val="111827"/>
                </a:solidFill>
              </a:rPr>
              <a:t>portale</a:t>
            </a:r>
            <a:r>
              <a:rPr lang="en-US" sz="950" dirty="0">
                <a:solidFill>
                  <a:srgbClr val="111827"/>
                </a:solidFill>
              </a:rPr>
              <a:t> </a:t>
            </a:r>
            <a:r>
              <a:rPr lang="en-US" sz="950" dirty="0" err="1">
                <a:solidFill>
                  <a:srgbClr val="111827"/>
                </a:solidFill>
              </a:rPr>
              <a:t>INPS</a:t>
            </a:r>
            <a:r>
              <a:rPr lang="en-US" sz="950" dirty="0">
                <a:solidFill>
                  <a:srgbClr val="111827"/>
                </a:solidFill>
              </a:rPr>
              <a:t> </a:t>
            </a:r>
            <a:endParaRPr lang="en-US" sz="950" dirty="0"/>
          </a:p>
        </p:txBody>
      </p:sp>
      <p:sp>
        <p:nvSpPr>
          <p:cNvPr id="28" name="Text 24"/>
          <p:cNvSpPr/>
          <p:nvPr/>
        </p:nvSpPr>
        <p:spPr>
          <a:xfrm>
            <a:off x="10195560" y="4224528"/>
            <a:ext cx="347472" cy="347472"/>
          </a:xfrm>
          <a:prstGeom prst="rect">
            <a:avLst/>
          </a:prstGeom>
          <a:solidFill>
            <a:srgbClr val="1B806A"/>
          </a:solidFill>
          <a:ln>
            <a:solidFill>
              <a:srgbClr val="1B806A"/>
            </a:solidFill>
          </a:ln>
        </p:spPr>
        <p:txBody>
          <a:bodyPr wrap="square" lIns="254" tIns="254" rIns="254" bIns="254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4</a:t>
            </a:r>
            <a:endParaRPr lang="en-US" sz="1400" dirty="0"/>
          </a:p>
        </p:txBody>
      </p:sp>
      <p:sp>
        <p:nvSpPr>
          <p:cNvPr id="29" name="Text 25"/>
          <p:cNvSpPr/>
          <p:nvPr/>
        </p:nvSpPr>
        <p:spPr>
          <a:xfrm>
            <a:off x="10607040" y="4206240"/>
            <a:ext cx="1234440" cy="4572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950" dirty="0">
                <a:solidFill>
                  <a:srgbClr val="111827"/>
                </a:solidFill>
              </a:rPr>
              <a:t>Visita, verbale e verifica dell’esito</a:t>
            </a:r>
            <a:endParaRPr lang="en-US" sz="950" dirty="0"/>
          </a:p>
        </p:txBody>
      </p:sp>
      <p:sp>
        <p:nvSpPr>
          <p:cNvPr id="30" name="Text 26"/>
          <p:cNvSpPr/>
          <p:nvPr/>
        </p:nvSpPr>
        <p:spPr>
          <a:xfrm>
            <a:off x="10195560" y="5212080"/>
            <a:ext cx="1691640" cy="2011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D94377"/>
                </a:solidFill>
              </a:rPr>
              <a:t>Nota bene</a:t>
            </a:r>
            <a:endParaRPr lang="en-US" sz="1050" dirty="0"/>
          </a:p>
        </p:txBody>
      </p:sp>
      <p:sp>
        <p:nvSpPr>
          <p:cNvPr id="31" name="Text 27"/>
          <p:cNvSpPr/>
          <p:nvPr/>
        </p:nvSpPr>
        <p:spPr>
          <a:xfrm>
            <a:off x="10195560" y="5449824"/>
            <a:ext cx="1691640" cy="7132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880" dirty="0">
                <a:solidFill>
                  <a:srgbClr val="576575"/>
                </a:solidFill>
              </a:rPr>
              <a:t>La domanda va sempre verificata sul portale INPS aggiornato. Il medico legale non sostituisce l’INPS né il patronato, ma aiuta a presentare una pratica completa e coerente.</a:t>
            </a:r>
            <a:endParaRPr lang="en-US" sz="880" dirty="0"/>
          </a:p>
        </p:txBody>
      </p:sp>
      <p:sp>
        <p:nvSpPr>
          <p:cNvPr id="32" name="Shape 28"/>
          <p:cNvSpPr/>
          <p:nvPr/>
        </p:nvSpPr>
        <p:spPr>
          <a:xfrm>
            <a:off x="0" y="6364224"/>
            <a:ext cx="12191695" cy="493776"/>
          </a:xfrm>
          <a:prstGeom prst="rect">
            <a:avLst/>
          </a:prstGeom>
          <a:solidFill>
            <a:srgbClr val="FFFFFF"/>
          </a:solidFill>
          <a:ln w="12700">
            <a:solidFill>
              <a:srgbClr val="E5EEF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3" name="Text 29"/>
          <p:cNvSpPr/>
          <p:nvPr/>
        </p:nvSpPr>
        <p:spPr>
          <a:xfrm>
            <a:off x="347472" y="6437376"/>
            <a:ext cx="11475720" cy="14630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870" dirty="0">
                <a:solidFill>
                  <a:srgbClr val="576575"/>
                </a:solidFill>
              </a:rPr>
              <a:t>Prestazioni principali: invalidità civile, 104/disabilità, accompagnamento, indennità di frequenza, assegno ordinario di invalidità, pensione ordinaria di inabilità.</a:t>
            </a:r>
            <a:endParaRPr lang="en-US" sz="870" dirty="0"/>
          </a:p>
        </p:txBody>
      </p:sp>
      <p:sp>
        <p:nvSpPr>
          <p:cNvPr id="34" name="Text 30"/>
          <p:cNvSpPr/>
          <p:nvPr/>
        </p:nvSpPr>
        <p:spPr>
          <a:xfrm>
            <a:off x="347472" y="6611112"/>
            <a:ext cx="11475720" cy="14630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760" dirty="0">
                <a:solidFill>
                  <a:srgbClr val="8392A5"/>
                </a:solidFill>
              </a:rPr>
              <a:t>Fonti: INPS.it; art. 38 Cost.; L. 222/1984; D.Lgs. 62/2024. Informazioni generali: ogni caso richiede valutazione individuale.</a:t>
            </a:r>
            <a:endParaRPr lang="en-US" sz="76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464</Words>
  <Application>Microsoft Office PowerPoint</Application>
  <PresentationFormat>Widescreen</PresentationFormat>
  <Paragraphs>31</Paragraphs>
  <Slides>1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2" baseType="lpstr">
      <vt:lpstr>Office Theme</vt:lpstr>
      <vt:lpstr>Presentazione standard di PowerPoint</vt:lpstr>
    </vt:vector>
  </TitlesOfParts>
  <Company>Studio medico-legale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Servizi INPS con supporto medico-legale</dc:title>
  <dc:subject>Pannello informativo servizi INPS</dc:subject>
  <dc:creator>OpenAI</dc:creator>
  <cp:lastModifiedBy>Federica Spadazzi</cp:lastModifiedBy>
  <cp:revision>4</cp:revision>
  <dcterms:created xsi:type="dcterms:W3CDTF">2026-08-26T08:54:53Z</dcterms:created>
  <dcterms:modified xsi:type="dcterms:W3CDTF">2026-09-28T08:28:53Z</dcterms:modified>
</cp:coreProperties>
</file>